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5947" r:id="rId3"/>
    <p:sldId id="5955" r:id="rId4"/>
    <p:sldId id="5956" r:id="rId5"/>
    <p:sldId id="5957" r:id="rId6"/>
    <p:sldId id="5958" r:id="rId7"/>
    <p:sldId id="282" r:id="rId8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Joyce Minofu" initials="JM" lastIdx="2" clrIdx="1">
    <p:extLst>
      <p:ext uri="{19B8F6BF-5375-455C-9EA6-DF929625EA0E}">
        <p15:presenceInfo xmlns:p15="http://schemas.microsoft.com/office/powerpoint/2012/main" userId="S-1-5-21-2706503116-2682195609-2267363890-1134" providerId="AD"/>
      </p:ext>
    </p:extLst>
  </p:cmAuthor>
  <p:cmAuthor id="3" name="Levison Chiwaula" initials="LC" lastIdx="9" clrIdx="2">
    <p:extLst>
      <p:ext uri="{19B8F6BF-5375-455C-9EA6-DF929625EA0E}">
        <p15:presenceInfo xmlns:p15="http://schemas.microsoft.com/office/powerpoint/2012/main" userId="6fef48254d678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015E78-7875-AB44-B139-D31ADEAFF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AA2C4-8533-E64A-A47F-C519B6514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08AF-FA59-CD4A-8400-E28082B5DD7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9F402-F81C-7D43-BA29-B564C6EEE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96F8-1C01-5445-AD5E-576A19CB9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D17A-958D-2440-8D02-971A3984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Most mills currently operated by small-scale millers lack the capacity to maintain quality standards, particularly in </a:t>
            </a:r>
            <a:r>
              <a:rPr lang="en-US" dirty="0" err="1"/>
              <a:t>minimising</a:t>
            </a:r>
            <a:r>
              <a:rPr lang="en-US" dirty="0"/>
              <a:t> broken grains and producing well-polished rice, leading to loss of potential profits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3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02D98-C150-2C4F-8F18-AFAC3BC0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953060-C854-8D4C-B32E-ED3EC5BE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info@mwapata.mw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7548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>
                <a:latin typeface="+mj-lt"/>
                <a:ea typeface="Yu Gothic" panose="020B0400000000000000" pitchFamily="34" charset="-128"/>
              </a:rPr>
              <a:t>www.mwapata.mw</a:t>
            </a:r>
            <a:endParaRPr lang="en-US" sz="2000" b="0" dirty="0">
              <a:latin typeface="+mj-lt"/>
              <a:ea typeface="Yu Gothic" panose="020B0400000000000000" pitchFamily="34" charset="-128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86201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>
            <a:lvl1pPr marL="577850" indent="-577850">
              <a:tabLst/>
              <a:defRPr b="1"/>
            </a:lvl1pPr>
            <a:lvl2pPr marL="917575" indent="-339725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581025" indent="-581025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33413" indent="-622300">
              <a:tabLst/>
              <a:defRPr/>
            </a:lvl1pPr>
            <a:lvl2pPr marL="919163" indent="-338138"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52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" y="2119710"/>
            <a:ext cx="12039599" cy="1623615"/>
          </a:xfrm>
        </p:spPr>
        <p:txBody>
          <a:bodyPr>
            <a:normAutofit/>
          </a:bodyPr>
          <a:lstStyle/>
          <a:p>
            <a:r>
              <a:rPr lang="en-US" sz="3600" dirty="0"/>
              <a:t>RECOMMENDATIONS AND PROPOSED IMPLEMENTATION MECHANISM 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Christone Nyondo, PhD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264A-EBF1-5841-B338-CBB7B2517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UCHI ROUNDTABLE EVENT – SUNBIRD CAPITAL HOTEL - LILONGWE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April, 16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5052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34A0-EC09-EDE7-0775-EF33C387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E19C-AC09-3F1D-8088-69CFECC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Recommendations and proposed implementation mechanism for the banana value chain</a:t>
            </a:r>
            <a:r>
              <a:rPr lang="en-US" sz="4300" dirty="0"/>
              <a:t>		 [1]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1A386-4A73-0EB0-B53E-F79996FB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1303-BCD6-40F3-9155-854F0B26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D037D-F26C-E7E3-E3A9-8FE3CDD6F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19758"/>
              </p:ext>
            </p:extLst>
          </p:nvPr>
        </p:nvGraphicFramePr>
        <p:xfrm>
          <a:off x="249216" y="1477095"/>
          <a:ext cx="11820864" cy="46493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81241">
                  <a:extLst>
                    <a:ext uri="{9D8B030D-6E8A-4147-A177-3AD203B41FA5}">
                      <a16:colId xmlns:a16="http://schemas.microsoft.com/office/drawing/2014/main" val="3621112476"/>
                    </a:ext>
                  </a:extLst>
                </a:gridCol>
                <a:gridCol w="6076383">
                  <a:extLst>
                    <a:ext uri="{9D8B030D-6E8A-4147-A177-3AD203B41FA5}">
                      <a16:colId xmlns:a16="http://schemas.microsoft.com/office/drawing/2014/main" val="41012531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587638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563825980"/>
                    </a:ext>
                  </a:extLst>
                </a:gridCol>
              </a:tblGrid>
              <a:tr h="603072">
                <a:tc>
                  <a:txBody>
                    <a:bodyPr/>
                    <a:lstStyle/>
                    <a:p>
                      <a:pPr marL="0" indent="0" algn="l" fontAlgn="t">
                        <a:buFont typeface="+mj-lt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Recommendation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Proposed implementation mechanism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Implementation Timeline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Responsible party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3601174"/>
                  </a:ext>
                </a:extLst>
              </a:tr>
              <a:tr h="1586867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Formalize the banana seed systems in all the UCHI districts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Develop local protocols for seed propagation and distribution,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Map macro-propagators and distributors to ensure access to clean planting materials, and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Eventually develop a commercial model for the sustainable supply of plantlets.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UCHI project, progressive farmer groups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86039336"/>
                  </a:ext>
                </a:extLst>
              </a:tr>
              <a:tr h="1399791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Improve the infield management of the BBTV disease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farmer-led control of banana plantlet movement at the local level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Enhance farmer sensitization on biosafety measures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Address persistent disease management gaps.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Short-term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extension services, farmers, UCHI project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97222822"/>
                  </a:ext>
                </a:extLst>
              </a:tr>
              <a:tr h="1059655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Promote good husbandry practices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Train and support farmers on site selection, water use, plant density, nutrition, and biosafety to enhance productivity and disease control.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Short-term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field officers, extension services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4509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7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BE4A-1F5D-8E19-E353-7CA8FD3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CEA7-46FA-BC75-48DA-D9459C43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Recommendations and proposed implementation mechanism for the banana value chain	</a:t>
            </a:r>
            <a:r>
              <a:rPr lang="en-US" sz="4300" dirty="0"/>
              <a:t>	 [2]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C29E7-8712-F627-09AF-89496051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862D0-6E2B-DA88-F6E4-E0A9AE3E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CCAB5F-64D4-0C0E-EFD5-81ED1DC6E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20431"/>
              </p:ext>
            </p:extLst>
          </p:nvPr>
        </p:nvGraphicFramePr>
        <p:xfrm>
          <a:off x="310924" y="1413157"/>
          <a:ext cx="11690575" cy="481613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72730">
                  <a:extLst>
                    <a:ext uri="{9D8B030D-6E8A-4147-A177-3AD203B41FA5}">
                      <a16:colId xmlns:a16="http://schemas.microsoft.com/office/drawing/2014/main" val="3621112476"/>
                    </a:ext>
                  </a:extLst>
                </a:gridCol>
                <a:gridCol w="5765986">
                  <a:extLst>
                    <a:ext uri="{9D8B030D-6E8A-4147-A177-3AD203B41FA5}">
                      <a16:colId xmlns:a16="http://schemas.microsoft.com/office/drawing/2014/main" val="4101253172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3258763884"/>
                    </a:ext>
                  </a:extLst>
                </a:gridCol>
                <a:gridCol w="2068829">
                  <a:extLst>
                    <a:ext uri="{9D8B030D-6E8A-4147-A177-3AD203B41FA5}">
                      <a16:colId xmlns:a16="http://schemas.microsoft.com/office/drawing/2014/main" val="1563825980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pPr marL="0" indent="0" algn="l" fontAlgn="t">
                        <a:buFont typeface="+mj-lt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Recommendation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Proposed implementation mechanism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Implementation Timeline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Responsible party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3601174"/>
                  </a:ext>
                </a:extLst>
              </a:tr>
              <a:tr h="1510558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Improve access to irrigation facilities and services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Support farmers with affordable irrigation solutions (e.g., consider providing subsidies, concessional financing, etc.)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Facilitate investments in irrigation infrastructure and processing facilities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Incentivize private sector engagement.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development partners, private sector, UCHI project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0452476"/>
                  </a:ext>
                </a:extLst>
              </a:tr>
              <a:tr h="930621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Institute a collaborative (integrated) farmer support model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Encourage multidisciplinary teams to provide holistic support in extension, irrigation, marketing, and other production/value chain areas.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UCHI project, technical experts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81975100"/>
                  </a:ext>
                </a:extLst>
              </a:tr>
              <a:tr h="1593670"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Enhance post-harvest handling in progressive UCHI farmer groups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off-taker arrangements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Enhance operations in existing aggregation centers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Create information-sharing platforms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Improve banana processor capacity to reduce post-harvest losses.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Processors, Development partners, UCHI project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1694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4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0FB6D-D69D-C60B-70B6-BE4F3E9C6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C40B-4387-AF51-D605-CF25EB70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Recommendations and proposed implementation mechanism for the banana value chain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		 [3]</a:t>
            </a:r>
            <a:endParaRPr lang="en-US" sz="4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81A3E-BCED-48CF-61A0-6DD338C2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3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DDE9-E360-B21C-C28A-DB5EE40A5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914FCD-D7B6-2685-4C78-6B2B09DC9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89439"/>
              </p:ext>
            </p:extLst>
          </p:nvPr>
        </p:nvGraphicFramePr>
        <p:xfrm>
          <a:off x="322354" y="1413158"/>
          <a:ext cx="11702005" cy="480257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55186">
                  <a:extLst>
                    <a:ext uri="{9D8B030D-6E8A-4147-A177-3AD203B41FA5}">
                      <a16:colId xmlns:a16="http://schemas.microsoft.com/office/drawing/2014/main" val="3621112476"/>
                    </a:ext>
                  </a:extLst>
                </a:gridCol>
                <a:gridCol w="5497830">
                  <a:extLst>
                    <a:ext uri="{9D8B030D-6E8A-4147-A177-3AD203B41FA5}">
                      <a16:colId xmlns:a16="http://schemas.microsoft.com/office/drawing/2014/main" val="410125317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258763884"/>
                    </a:ext>
                  </a:extLst>
                </a:gridCol>
                <a:gridCol w="1840229">
                  <a:extLst>
                    <a:ext uri="{9D8B030D-6E8A-4147-A177-3AD203B41FA5}">
                      <a16:colId xmlns:a16="http://schemas.microsoft.com/office/drawing/2014/main" val="1563825980"/>
                    </a:ext>
                  </a:extLst>
                </a:gridCol>
              </a:tblGrid>
              <a:tr h="5603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Recommendation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Proposed implementation mechanism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Implementation Timeline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Responsible party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3601174"/>
                  </a:ext>
                </a:extLst>
              </a:tr>
              <a:tr h="1463384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Improve policy coordination and flush out policy inconsistencies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Align incentives and regulations across MDAs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Streamline tax rebates and import licensing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Create an information/policy platform to support private sector investment.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Long-term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Ministries of Agriculture &amp; Trade, MDAs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88872008"/>
                  </a:ext>
                </a:extLst>
              </a:tr>
              <a:tr h="1389412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Enhance market access for hard-to-reach areas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Invest in rural roads, reliable transport, aggregation centers, and off-take arrangements</a:t>
                      </a:r>
                    </a:p>
                    <a:p>
                      <a:pPr marL="285750" indent="-17145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Leverage existing programs to reduce isolation and strengthen market linkages.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Long-term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development partners, UCHI project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9204821"/>
                  </a:ext>
                </a:extLst>
              </a:tr>
              <a:tr h="1389412"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Promote collaborative approaches to resolving technical bottlenecks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Coordinate experts across extension, crop development, irrigation, marketing, etc., to provide holistic support towards addressing gaps in service delivery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extension services, technical experts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2423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1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9DCE6-7EA0-BC19-704A-A53BE73E3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1D57-E54A-FBBB-A8C3-DC67AE4C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Recommendations and proposed implementation mechanism for the soybean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value chain</a:t>
            </a:r>
            <a:endParaRPr lang="en-US" sz="4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C6AEF-55D9-53AD-6FD2-7C1FD13B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4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9A9F2-F35E-8756-F96E-E203EC57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FF9B8C-2959-414F-6054-7D3CF923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07870"/>
              </p:ext>
            </p:extLst>
          </p:nvPr>
        </p:nvGraphicFramePr>
        <p:xfrm>
          <a:off x="310924" y="1413157"/>
          <a:ext cx="11724865" cy="502319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86556">
                  <a:extLst>
                    <a:ext uri="{9D8B030D-6E8A-4147-A177-3AD203B41FA5}">
                      <a16:colId xmlns:a16="http://schemas.microsoft.com/office/drawing/2014/main" val="3621112476"/>
                    </a:ext>
                  </a:extLst>
                </a:gridCol>
                <a:gridCol w="5360670">
                  <a:extLst>
                    <a:ext uri="{9D8B030D-6E8A-4147-A177-3AD203B41FA5}">
                      <a16:colId xmlns:a16="http://schemas.microsoft.com/office/drawing/2014/main" val="4101253172"/>
                    </a:ext>
                  </a:extLst>
                </a:gridCol>
                <a:gridCol w="1780022">
                  <a:extLst>
                    <a:ext uri="{9D8B030D-6E8A-4147-A177-3AD203B41FA5}">
                      <a16:colId xmlns:a16="http://schemas.microsoft.com/office/drawing/2014/main" val="3258763884"/>
                    </a:ext>
                  </a:extLst>
                </a:gridCol>
                <a:gridCol w="2197617">
                  <a:extLst>
                    <a:ext uri="{9D8B030D-6E8A-4147-A177-3AD203B41FA5}">
                      <a16:colId xmlns:a16="http://schemas.microsoft.com/office/drawing/2014/main" val="1563825980"/>
                    </a:ext>
                  </a:extLst>
                </a:gridCol>
              </a:tblGrid>
              <a:tr h="4193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Recommendation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Proposed implementation mechanism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Implementation Timeline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Responsible party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3601174"/>
                  </a:ext>
                </a:extLst>
              </a:tr>
              <a:tr h="1384397"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Enhance yields through improved agronomic practices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Train farmers in GAP (e.g., timely planting, use of inoculants and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fertilisers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, IPM and disease management, and improved post-harvest handling)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 Strengthening extension workers’ technical capacity in soybean management.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Short-term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extension services, development partners, farmer organisations, UCHI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0452476"/>
                  </a:ext>
                </a:extLst>
              </a:tr>
              <a:tr h="970801"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Enhance seed multiplication models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Support commercial farmers and cooperatives to produce certified seed and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Train farmers in seed selection and storage to improve seed availability and quality.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seed services, private seed producers, cooperatives, UCHI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81975100"/>
                  </a:ext>
                </a:extLst>
              </a:tr>
              <a:tr h="876544"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Invest in community-level storage and aggregation facilities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farmer linkages to storage and aggregation infrastructure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development partners, cooperatives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01970614"/>
                  </a:ext>
                </a:extLst>
              </a:tr>
              <a:tr h="970801"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Promote value addition and market linkages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Facilitate farmers’ access to equipment, working capital, and training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farmer linkages to export markets for value-added products.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Long-term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Government, private sector, development partners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0880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8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25B15-24DF-2935-5FF5-3BAAEDE8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F053-3D12-D3A2-26E8-21503615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Recommendations and proposed implementation mechanism for the rice value chain</a:t>
            </a:r>
            <a:endParaRPr lang="en-US" sz="4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59103-030F-3975-F76D-A99EF0FF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8BEE7-0CBC-958A-0BBB-9BCFF1C8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413156"/>
            <a:ext cx="9881766" cy="516770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BEE9E5-4133-BAAB-DAB2-86DBA6829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5666"/>
              </p:ext>
            </p:extLst>
          </p:nvPr>
        </p:nvGraphicFramePr>
        <p:xfrm>
          <a:off x="310924" y="1413157"/>
          <a:ext cx="11759155" cy="50401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79407">
                  <a:extLst>
                    <a:ext uri="{9D8B030D-6E8A-4147-A177-3AD203B41FA5}">
                      <a16:colId xmlns:a16="http://schemas.microsoft.com/office/drawing/2014/main" val="3621112476"/>
                    </a:ext>
                  </a:extLst>
                </a:gridCol>
                <a:gridCol w="4992321">
                  <a:extLst>
                    <a:ext uri="{9D8B030D-6E8A-4147-A177-3AD203B41FA5}">
                      <a16:colId xmlns:a16="http://schemas.microsoft.com/office/drawing/2014/main" val="4101253172"/>
                    </a:ext>
                  </a:extLst>
                </a:gridCol>
                <a:gridCol w="1783383">
                  <a:extLst>
                    <a:ext uri="{9D8B030D-6E8A-4147-A177-3AD203B41FA5}">
                      <a16:colId xmlns:a16="http://schemas.microsoft.com/office/drawing/2014/main" val="3258763884"/>
                    </a:ext>
                  </a:extLst>
                </a:gridCol>
                <a:gridCol w="2204044">
                  <a:extLst>
                    <a:ext uri="{9D8B030D-6E8A-4147-A177-3AD203B41FA5}">
                      <a16:colId xmlns:a16="http://schemas.microsoft.com/office/drawing/2014/main" val="1563825980"/>
                    </a:ext>
                  </a:extLst>
                </a:gridCol>
              </a:tblGrid>
              <a:tr h="47803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Recommendation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Proposed implementation mechanism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Implementation Timeline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Responsible party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53601174"/>
                  </a:ext>
                </a:extLst>
              </a:tr>
              <a:tr h="1546358"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Strengthen rice seed systems and extension services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to improve seed availability and adoption across major producing zones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Incentivise rice seed production and distribution beyond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Lifuwu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Enhance extension services through retooling and/or recruitment of specialized field officers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(lead), UCHI project, seed associations, development partners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90452476"/>
                  </a:ext>
                </a:extLst>
              </a:tr>
              <a:tr h="1091776"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Improve value addition and market access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Encourage investments in improved rice mills at the small- and medium-scale milling level 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farmer linkages to well-organized and profitable markets. 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Medium-term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UCHI project (private-sector development window), private sector, farmer organisations, UCHI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81975100"/>
                  </a:ext>
                </a:extLst>
              </a:tr>
              <a:tr h="1686406"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Support policy development and coordination for the rice sub-sector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Include rice in national and local development plans and flagship programs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Strengthen policy coordination</a:t>
                      </a:r>
                    </a:p>
                    <a:p>
                      <a:pPr marL="285750" indent="-17145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Implement clear trade policies to promote local production and improve access to domestic and regional markets.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Long-term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Government (lead), relevant MDAs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1694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79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c.nyondo@mwapata.mw</a:t>
            </a: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9107</TotalTime>
  <Words>853</Words>
  <Application>Microsoft Office PowerPoint</Application>
  <PresentationFormat>Widescreen</PresentationFormat>
  <Paragraphs>145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Yu Gothic</vt:lpstr>
      <vt:lpstr>Arial</vt:lpstr>
      <vt:lpstr>Calibri</vt:lpstr>
      <vt:lpstr>Century Gothic</vt:lpstr>
      <vt:lpstr>Courier New</vt:lpstr>
      <vt:lpstr>Office Theme</vt:lpstr>
      <vt:lpstr>RECOMMENDATIONS AND PROPOSED IMPLEMENTATION MECHANISM MATRIX</vt:lpstr>
      <vt:lpstr>Recommendations and proposed implementation mechanism for the banana value chain   [1]</vt:lpstr>
      <vt:lpstr>Recommendations and proposed implementation mechanism for the banana value chain   [2]</vt:lpstr>
      <vt:lpstr>Recommendations and proposed implementation mechanism for the banana value chain   [3]</vt:lpstr>
      <vt:lpstr>Recommendations and proposed implementation mechanism for the soybean value chain</vt:lpstr>
      <vt:lpstr>Recommendations and proposed implementation mechanism for the rice value chain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Christone Nyondo</cp:lastModifiedBy>
  <cp:revision>212</cp:revision>
  <cp:lastPrinted>2021-01-07T18:21:03Z</cp:lastPrinted>
  <dcterms:created xsi:type="dcterms:W3CDTF">2020-11-16T17:34:04Z</dcterms:created>
  <dcterms:modified xsi:type="dcterms:W3CDTF">2026-04-16T11:33:29Z</dcterms:modified>
</cp:coreProperties>
</file>