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sldIdLst>
    <p:sldId id="283" r:id="rId2"/>
    <p:sldId id="318" r:id="rId3"/>
    <p:sldId id="368" r:id="rId4"/>
    <p:sldId id="385" r:id="rId5"/>
    <p:sldId id="393" r:id="rId6"/>
    <p:sldId id="394" r:id="rId7"/>
    <p:sldId id="395" r:id="rId8"/>
    <p:sldId id="398" r:id="rId9"/>
    <p:sldId id="399" r:id="rId10"/>
    <p:sldId id="400" r:id="rId11"/>
    <p:sldId id="401" r:id="rId12"/>
    <p:sldId id="402" r:id="rId13"/>
    <p:sldId id="403" r:id="rId14"/>
    <p:sldId id="397" r:id="rId15"/>
    <p:sldId id="396" r:id="rId16"/>
    <p:sldId id="410" r:id="rId17"/>
    <p:sldId id="407" r:id="rId18"/>
    <p:sldId id="408" r:id="rId19"/>
    <p:sldId id="406" r:id="rId20"/>
    <p:sldId id="409" r:id="rId21"/>
    <p:sldId id="365" r:id="rId22"/>
  </p:sldIdLst>
  <p:sldSz cx="12192000" cy="6858000"/>
  <p:notesSz cx="7010400" cy="92964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Levison Chiwaula" initials="LC" lastIdx="7" clrIdx="1">
    <p:extLst>
      <p:ext uri="{19B8F6BF-5375-455C-9EA6-DF929625EA0E}">
        <p15:presenceInfo xmlns:p15="http://schemas.microsoft.com/office/powerpoint/2012/main" userId="7cc3301d45f73e7b" providerId="Windows Live"/>
      </p:ext>
    </p:extLst>
  </p:cmAuthor>
  <p:cmAuthor id="3" name="Maggie Munthali" initials="MM" lastIdx="6" clrIdx="2">
    <p:extLst>
      <p:ext uri="{19B8F6BF-5375-455C-9EA6-DF929625EA0E}">
        <p15:presenceInfo xmlns:p15="http://schemas.microsoft.com/office/powerpoint/2012/main" userId="S-1-5-21-966015203-1718039459-3697816923-1113" providerId="AD"/>
      </p:ext>
    </p:extLst>
  </p:cmAuthor>
  <p:cmAuthor id="4" name="Levison Chiwaula" initials="LC [2]" lastIdx="4" clrIdx="3">
    <p:extLst>
      <p:ext uri="{19B8F6BF-5375-455C-9EA6-DF929625EA0E}">
        <p15:presenceInfo xmlns:p15="http://schemas.microsoft.com/office/powerpoint/2012/main" userId="6fef48254d678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4FF"/>
    <a:srgbClr val="D0E2D5"/>
    <a:srgbClr val="FFFFFF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005" autoAdjust="0"/>
  </p:normalViewPr>
  <p:slideViewPr>
    <p:cSldViewPr snapToGrid="0">
      <p:cViewPr varScale="1">
        <p:scale>
          <a:sx n="70" d="100"/>
          <a:sy n="70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2 in Microsoft Word]Sheet2'!$G$3:$G$10</c:f>
              <c:strCache>
                <c:ptCount val="8"/>
                <c:pt idx="0">
                  <c:v>Started personal business</c:v>
                </c:pt>
                <c:pt idx="1">
                  <c:v>Household support</c:v>
                </c:pt>
                <c:pt idx="2">
                  <c:v>Bought assets (including livestock)</c:v>
                </c:pt>
                <c:pt idx="3">
                  <c:v>Bought farm inputs</c:v>
                </c:pt>
                <c:pt idx="4">
                  <c:v>Boosted an already existing business</c:v>
                </c:pt>
                <c:pt idx="5">
                  <c:v>Started group business</c:v>
                </c:pt>
                <c:pt idx="6">
                  <c:v>Paid school fees</c:v>
                </c:pt>
                <c:pt idx="7">
                  <c:v>Am yet to be paid by MGC</c:v>
                </c:pt>
              </c:strCache>
            </c:strRef>
          </c:cat>
          <c:val>
            <c:numRef>
              <c:f>'[Chart 2 in Microsoft Word]Sheet2'!$H$3:$H$10</c:f>
              <c:numCache>
                <c:formatCode>General</c:formatCode>
                <c:ptCount val="8"/>
                <c:pt idx="0">
                  <c:v>56.999999999999993</c:v>
                </c:pt>
                <c:pt idx="1">
                  <c:v>44</c:v>
                </c:pt>
                <c:pt idx="2">
                  <c:v>19</c:v>
                </c:pt>
                <c:pt idx="3">
                  <c:v>17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8-4510-97B2-81A3EA044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9388032"/>
        <c:axId val="650304016"/>
      </c:barChart>
      <c:catAx>
        <c:axId val="78938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650304016"/>
        <c:crosses val="autoZero"/>
        <c:auto val="1"/>
        <c:lblAlgn val="ctr"/>
        <c:lblOffset val="100"/>
        <c:noMultiLvlLbl val="0"/>
      </c:catAx>
      <c:valAx>
        <c:axId val="65030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+mn-cs"/>
                  </a:defRPr>
                </a:pPr>
                <a:r>
                  <a:rPr lang="en-GB" b="1"/>
                  <a:t>Proportion of youths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7893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Yu Gothic Medium" panose="020B0500000000000000" pitchFamily="34" charset="-128"/>
          <a:ea typeface="Yu Gothic Medium" panose="020B0500000000000000" pitchFamily="34" charset="-128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business!$A$21:$A$30</c:f>
              <c:strCache>
                <c:ptCount val="10"/>
                <c:pt idx="0">
                  <c:v>Bee keeping</c:v>
                </c:pt>
                <c:pt idx="1">
                  <c:v>Food processing</c:v>
                </c:pt>
                <c:pt idx="2">
                  <c:v>Grocery store</c:v>
                </c:pt>
                <c:pt idx="3">
                  <c:v>Waste products recycling business</c:v>
                </c:pt>
                <c:pt idx="4">
                  <c:v>Agro dealer business</c:v>
                </c:pt>
                <c:pt idx="5">
                  <c:v>Vocational jobs</c:v>
                </c:pt>
                <c:pt idx="6">
                  <c:v>SMEs</c:v>
                </c:pt>
                <c:pt idx="7">
                  <c:v>Livestock farming</c:v>
                </c:pt>
                <c:pt idx="8">
                  <c:v>Agricultural farming</c:v>
                </c:pt>
                <c:pt idx="9">
                  <c:v>Petty trading</c:v>
                </c:pt>
              </c:strCache>
            </c:strRef>
          </c:cat>
          <c:val>
            <c:numRef>
              <c:f>business!$C$21:$C$30</c:f>
              <c:numCache>
                <c:formatCode>General</c:formatCode>
                <c:ptCount val="10"/>
                <c:pt idx="0">
                  <c:v>0.2</c:v>
                </c:pt>
                <c:pt idx="1">
                  <c:v>0.9</c:v>
                </c:pt>
                <c:pt idx="2">
                  <c:v>1.8</c:v>
                </c:pt>
                <c:pt idx="3">
                  <c:v>2</c:v>
                </c:pt>
                <c:pt idx="4">
                  <c:v>3.6</c:v>
                </c:pt>
                <c:pt idx="5">
                  <c:v>4.2</c:v>
                </c:pt>
                <c:pt idx="6">
                  <c:v>7.3</c:v>
                </c:pt>
                <c:pt idx="7">
                  <c:v>10</c:v>
                </c:pt>
                <c:pt idx="8">
                  <c:v>18</c:v>
                </c:pt>
                <c:pt idx="9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2-44CA-97CB-3E1073B0F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1453630863"/>
        <c:axId val="1453631279"/>
      </c:barChart>
      <c:catAx>
        <c:axId val="145363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+mn-cs"/>
                  </a:defRPr>
                </a:pPr>
                <a:r>
                  <a:rPr lang="en-GB"/>
                  <a:t>Business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1453631279"/>
        <c:crosses val="autoZero"/>
        <c:auto val="1"/>
        <c:lblAlgn val="ctr"/>
        <c:lblOffset val="100"/>
        <c:noMultiLvlLbl val="0"/>
      </c:catAx>
      <c:valAx>
        <c:axId val="1453631279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+mn-cs"/>
                  </a:defRPr>
                </a:pPr>
                <a:r>
                  <a:rPr lang="en-GB"/>
                  <a:t>Share of youths (%)</a:t>
                </a:r>
              </a:p>
            </c:rich>
          </c:tx>
          <c:overlay val="0"/>
          <c:spPr>
            <a:noFill/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145363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0070C0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  <a:latin typeface="Yu Gothic Medium" panose="020B0500000000000000" pitchFamily="34" charset="-128"/>
          <a:ea typeface="Yu Gothic Medium" panose="020B0500000000000000" pitchFamily="34" charset="-128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Challenges!$A$19:$A$30</c:f>
              <c:strCache>
                <c:ptCount val="12"/>
                <c:pt idx="0">
                  <c:v>No challenge observed</c:v>
                </c:pt>
                <c:pt idx="1">
                  <c:v>Insufficient working materials</c:v>
                </c:pt>
                <c:pt idx="2">
                  <c:v>Business package is not enough</c:v>
                </c:pt>
                <c:pt idx="3">
                  <c:v>Short time period</c:v>
                </c:pt>
                <c:pt idx="4">
                  <c:v>Poor quality of waste products</c:v>
                </c:pt>
                <c:pt idx="5">
                  <c:v>Stipend was not enough</c:v>
                </c:pt>
                <c:pt idx="6">
                  <c:v>Poor quality of PPEs</c:v>
                </c:pt>
                <c:pt idx="7">
                  <c:v>Conflicts with communities</c:v>
                </c:pt>
                <c:pt idx="8">
                  <c:v>Lack of start-up capital</c:v>
                </c:pt>
                <c:pt idx="9">
                  <c:v>Lack of markets for products</c:v>
                </c:pt>
                <c:pt idx="10">
                  <c:v>Lack of ownership of hotspots</c:v>
                </c:pt>
                <c:pt idx="11">
                  <c:v>Other challenges</c:v>
                </c:pt>
              </c:strCache>
            </c:strRef>
          </c:cat>
          <c:val>
            <c:numRef>
              <c:f>Challenges!$B$19:$B$30</c:f>
              <c:numCache>
                <c:formatCode>0.0</c:formatCode>
                <c:ptCount val="12"/>
                <c:pt idx="0">
                  <c:v>30.57</c:v>
                </c:pt>
                <c:pt idx="1">
                  <c:v>9.39</c:v>
                </c:pt>
                <c:pt idx="2">
                  <c:v>4.9400000000000004</c:v>
                </c:pt>
                <c:pt idx="3">
                  <c:v>4.62</c:v>
                </c:pt>
                <c:pt idx="4">
                  <c:v>4.1399999999999997</c:v>
                </c:pt>
                <c:pt idx="5">
                  <c:v>2.5499999999999998</c:v>
                </c:pt>
                <c:pt idx="6">
                  <c:v>1.59</c:v>
                </c:pt>
                <c:pt idx="7">
                  <c:v>1.27</c:v>
                </c:pt>
                <c:pt idx="8">
                  <c:v>0.48</c:v>
                </c:pt>
                <c:pt idx="9">
                  <c:v>0.48</c:v>
                </c:pt>
                <c:pt idx="10">
                  <c:v>0.16</c:v>
                </c:pt>
                <c:pt idx="1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A-4ED8-B80B-4FE697920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021296"/>
        <c:axId val="875301600"/>
      </c:barChart>
      <c:catAx>
        <c:axId val="74702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301600"/>
        <c:crosses val="autoZero"/>
        <c:auto val="1"/>
        <c:lblAlgn val="ctr"/>
        <c:lblOffset val="100"/>
        <c:noMultiLvlLbl val="0"/>
      </c:catAx>
      <c:valAx>
        <c:axId val="87530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02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MGC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Sheet4!$A$2:$A$9</c:f>
              <c:strCache>
                <c:ptCount val="8"/>
                <c:pt idx="0">
                  <c:v>Honey production</c:v>
                </c:pt>
                <c:pt idx="1">
                  <c:v>Irrigation</c:v>
                </c:pt>
                <c:pt idx="2">
                  <c:v>Fish farming</c:v>
                </c:pt>
                <c:pt idx="3">
                  <c:v>Horticultural crops</c:v>
                </c:pt>
                <c:pt idx="4">
                  <c:v>Fruit orchard</c:v>
                </c:pt>
                <c:pt idx="5">
                  <c:v>Waste products making</c:v>
                </c:pt>
                <c:pt idx="6">
                  <c:v>Soil and water conservation</c:v>
                </c:pt>
                <c:pt idx="7">
                  <c:v>Biogas production</c:v>
                </c:pt>
              </c:strCache>
            </c:strRef>
          </c:cat>
          <c:val>
            <c:numRef>
              <c:f>Sheet4!$B$2:$B$9</c:f>
              <c:numCache>
                <c:formatCode>General</c:formatCode>
                <c:ptCount val="8"/>
                <c:pt idx="0">
                  <c:v>0.37</c:v>
                </c:pt>
                <c:pt idx="1">
                  <c:v>0.28000000000000003</c:v>
                </c:pt>
                <c:pt idx="2">
                  <c:v>0.12</c:v>
                </c:pt>
                <c:pt idx="3">
                  <c:v>0.11</c:v>
                </c:pt>
                <c:pt idx="4">
                  <c:v>0.11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4-477C-9974-7758DEA6A839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Non-MGC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Sheet4!$A$2:$A$9</c:f>
              <c:strCache>
                <c:ptCount val="8"/>
                <c:pt idx="0">
                  <c:v>Honey production</c:v>
                </c:pt>
                <c:pt idx="1">
                  <c:v>Irrigation</c:v>
                </c:pt>
                <c:pt idx="2">
                  <c:v>Fish farming</c:v>
                </c:pt>
                <c:pt idx="3">
                  <c:v>Horticultural crops</c:v>
                </c:pt>
                <c:pt idx="4">
                  <c:v>Fruit orchard</c:v>
                </c:pt>
                <c:pt idx="5">
                  <c:v>Waste products making</c:v>
                </c:pt>
                <c:pt idx="6">
                  <c:v>Soil and water conservation</c:v>
                </c:pt>
                <c:pt idx="7">
                  <c:v>Biogas production</c:v>
                </c:pt>
              </c:strCache>
            </c:strRef>
          </c:cat>
          <c:val>
            <c:numRef>
              <c:f>Sheet4!$C$2:$C$9</c:f>
              <c:numCache>
                <c:formatCode>General</c:formatCode>
                <c:ptCount val="8"/>
                <c:pt idx="0">
                  <c:v>0.27</c:v>
                </c:pt>
                <c:pt idx="1">
                  <c:v>0.31</c:v>
                </c:pt>
                <c:pt idx="2">
                  <c:v>0.13</c:v>
                </c:pt>
                <c:pt idx="3">
                  <c:v>0.18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0.12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4-477C-9974-7758DEA6A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987119"/>
        <c:axId val="1392971759"/>
      </c:barChart>
      <c:catAx>
        <c:axId val="139298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71759"/>
        <c:crosses val="autoZero"/>
        <c:auto val="1"/>
        <c:lblAlgn val="ctr"/>
        <c:lblOffset val="100"/>
        <c:noMultiLvlLbl val="0"/>
      </c:catAx>
      <c:valAx>
        <c:axId val="139297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8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Before MGC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Sheet6!$A$3:$A$11</c:f>
              <c:strCache>
                <c:ptCount val="9"/>
                <c:pt idx="0">
                  <c:v>Farming (crop &amp; livestock)</c:v>
                </c:pt>
                <c:pt idx="1">
                  <c:v>Petty trade </c:v>
                </c:pt>
                <c:pt idx="2">
                  <c:v>Agricultural wage labour</c:v>
                </c:pt>
                <c:pt idx="3">
                  <c:v>Non-agricultural wage labour</c:v>
                </c:pt>
                <c:pt idx="4">
                  <c:v>Self-employment in skilled work </c:v>
                </c:pt>
                <c:pt idx="5">
                  <c:v>Salaried work</c:v>
                </c:pt>
                <c:pt idx="6">
                  <c:v>Remittances</c:v>
                </c:pt>
                <c:pt idx="7">
                  <c:v>Wage labour in forestry </c:v>
                </c:pt>
                <c:pt idx="8">
                  <c:v>Gifts/inheritance</c:v>
                </c:pt>
              </c:strCache>
            </c:strRef>
          </c:cat>
          <c:val>
            <c:numRef>
              <c:f>Sheet6!$B$3:$B$11</c:f>
              <c:numCache>
                <c:formatCode>General</c:formatCode>
                <c:ptCount val="9"/>
                <c:pt idx="0">
                  <c:v>31.3</c:v>
                </c:pt>
                <c:pt idx="1">
                  <c:v>20.399999999999999</c:v>
                </c:pt>
                <c:pt idx="2">
                  <c:v>16.8</c:v>
                </c:pt>
                <c:pt idx="3">
                  <c:v>12.8</c:v>
                </c:pt>
                <c:pt idx="4">
                  <c:v>6.7</c:v>
                </c:pt>
                <c:pt idx="5">
                  <c:v>1.4</c:v>
                </c:pt>
                <c:pt idx="6">
                  <c:v>1.1000000000000001</c:v>
                </c:pt>
                <c:pt idx="7">
                  <c:v>0.9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8-474A-983D-9A8CC6D51136}"/>
            </c:ext>
          </c:extLst>
        </c:ser>
        <c:ser>
          <c:idx val="1"/>
          <c:order val="1"/>
          <c:tx>
            <c:strRef>
              <c:f>Sheet6!$C$2</c:f>
              <c:strCache>
                <c:ptCount val="1"/>
                <c:pt idx="0">
                  <c:v>After MGC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Sheet6!$A$3:$A$11</c:f>
              <c:strCache>
                <c:ptCount val="9"/>
                <c:pt idx="0">
                  <c:v>Farming (crop &amp; livestock)</c:v>
                </c:pt>
                <c:pt idx="1">
                  <c:v>Petty trade </c:v>
                </c:pt>
                <c:pt idx="2">
                  <c:v>Agricultural wage labour</c:v>
                </c:pt>
                <c:pt idx="3">
                  <c:v>Non-agricultural wage labour</c:v>
                </c:pt>
                <c:pt idx="4">
                  <c:v>Self-employment in skilled work </c:v>
                </c:pt>
                <c:pt idx="5">
                  <c:v>Salaried work</c:v>
                </c:pt>
                <c:pt idx="6">
                  <c:v>Remittances</c:v>
                </c:pt>
                <c:pt idx="7">
                  <c:v>Wage labour in forestry </c:v>
                </c:pt>
                <c:pt idx="8">
                  <c:v>Gifts/inheritance</c:v>
                </c:pt>
              </c:strCache>
            </c:strRef>
          </c:cat>
          <c:val>
            <c:numRef>
              <c:f>Sheet6!$C$3:$C$11</c:f>
              <c:numCache>
                <c:formatCode>General</c:formatCode>
                <c:ptCount val="9"/>
                <c:pt idx="0">
                  <c:v>29.2</c:v>
                </c:pt>
                <c:pt idx="1">
                  <c:v>34.6</c:v>
                </c:pt>
                <c:pt idx="2">
                  <c:v>3.8</c:v>
                </c:pt>
                <c:pt idx="3">
                  <c:v>8</c:v>
                </c:pt>
                <c:pt idx="4">
                  <c:v>9.8000000000000007</c:v>
                </c:pt>
                <c:pt idx="5">
                  <c:v>3.4</c:v>
                </c:pt>
                <c:pt idx="6">
                  <c:v>0.8</c:v>
                </c:pt>
                <c:pt idx="7">
                  <c:v>0.4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8-474A-983D-9A8CC6D51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986639"/>
        <c:axId val="1392979439"/>
      </c:barChart>
      <c:catAx>
        <c:axId val="139298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79439"/>
        <c:crosses val="autoZero"/>
        <c:auto val="1"/>
        <c:lblAlgn val="ctr"/>
        <c:lblOffset val="100"/>
        <c:noMultiLvlLbl val="0"/>
      </c:catAx>
      <c:valAx>
        <c:axId val="139297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8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Sheet6!$B$14</c:f>
              <c:strCache>
                <c:ptCount val="1"/>
                <c:pt idx="0">
                  <c:v>Before MGC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Sheet6!$A$15:$A$23</c:f>
              <c:strCache>
                <c:ptCount val="9"/>
                <c:pt idx="0">
                  <c:v>Farming (crop &amp; livestock)</c:v>
                </c:pt>
                <c:pt idx="1">
                  <c:v>Petty trade </c:v>
                </c:pt>
                <c:pt idx="2">
                  <c:v>Agricultural wage labour</c:v>
                </c:pt>
                <c:pt idx="3">
                  <c:v>Non-agricultural wage labour</c:v>
                </c:pt>
                <c:pt idx="4">
                  <c:v>Self-employment in skilled work </c:v>
                </c:pt>
                <c:pt idx="5">
                  <c:v>Salaried work</c:v>
                </c:pt>
                <c:pt idx="6">
                  <c:v>Remittances</c:v>
                </c:pt>
                <c:pt idx="7">
                  <c:v>Wage labour in forestry </c:v>
                </c:pt>
                <c:pt idx="8">
                  <c:v>Gifts/inheritance</c:v>
                </c:pt>
              </c:strCache>
            </c:strRef>
          </c:cat>
          <c:val>
            <c:numRef>
              <c:f>Sheet6!$B$15:$B$23</c:f>
              <c:numCache>
                <c:formatCode>General</c:formatCode>
                <c:ptCount val="9"/>
                <c:pt idx="0">
                  <c:v>29.9</c:v>
                </c:pt>
                <c:pt idx="1">
                  <c:v>20.399999999999999</c:v>
                </c:pt>
                <c:pt idx="2">
                  <c:v>20.399999999999999</c:v>
                </c:pt>
                <c:pt idx="3">
                  <c:v>12.8</c:v>
                </c:pt>
                <c:pt idx="4">
                  <c:v>7.3</c:v>
                </c:pt>
                <c:pt idx="5">
                  <c:v>1.5</c:v>
                </c:pt>
                <c:pt idx="6">
                  <c:v>0.7</c:v>
                </c:pt>
                <c:pt idx="7">
                  <c:v>0.4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D-4552-89CD-51D98E60CBF1}"/>
            </c:ext>
          </c:extLst>
        </c:ser>
        <c:ser>
          <c:idx val="1"/>
          <c:order val="1"/>
          <c:tx>
            <c:strRef>
              <c:f>Sheet6!$C$14</c:f>
              <c:strCache>
                <c:ptCount val="1"/>
                <c:pt idx="0">
                  <c:v>After MGC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Sheet6!$A$15:$A$23</c:f>
              <c:strCache>
                <c:ptCount val="9"/>
                <c:pt idx="0">
                  <c:v>Farming (crop &amp; livestock)</c:v>
                </c:pt>
                <c:pt idx="1">
                  <c:v>Petty trade </c:v>
                </c:pt>
                <c:pt idx="2">
                  <c:v>Agricultural wage labour</c:v>
                </c:pt>
                <c:pt idx="3">
                  <c:v>Non-agricultural wage labour</c:v>
                </c:pt>
                <c:pt idx="4">
                  <c:v>Self-employment in skilled work </c:v>
                </c:pt>
                <c:pt idx="5">
                  <c:v>Salaried work</c:v>
                </c:pt>
                <c:pt idx="6">
                  <c:v>Remittances</c:v>
                </c:pt>
                <c:pt idx="7">
                  <c:v>Wage labour in forestry </c:v>
                </c:pt>
                <c:pt idx="8">
                  <c:v>Gifts/inheritance</c:v>
                </c:pt>
              </c:strCache>
            </c:strRef>
          </c:cat>
          <c:val>
            <c:numRef>
              <c:f>Sheet6!$C$15:$C$23</c:f>
              <c:numCache>
                <c:formatCode>General</c:formatCode>
                <c:ptCount val="9"/>
                <c:pt idx="0">
                  <c:v>29.4</c:v>
                </c:pt>
                <c:pt idx="1">
                  <c:v>15.7</c:v>
                </c:pt>
                <c:pt idx="2">
                  <c:v>16.3</c:v>
                </c:pt>
                <c:pt idx="3">
                  <c:v>15.7</c:v>
                </c:pt>
                <c:pt idx="4">
                  <c:v>8.6999999999999993</c:v>
                </c:pt>
                <c:pt idx="5">
                  <c:v>1.7</c:v>
                </c:pt>
                <c:pt idx="6">
                  <c:v>2.2999999999999998</c:v>
                </c:pt>
                <c:pt idx="7">
                  <c:v>0.6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D-4552-89CD-51D98E60C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1122159"/>
        <c:axId val="1201124559"/>
      </c:barChart>
      <c:catAx>
        <c:axId val="120112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124559"/>
        <c:crosses val="autoZero"/>
        <c:auto val="1"/>
        <c:lblAlgn val="ctr"/>
        <c:lblOffset val="100"/>
        <c:noMultiLvlLbl val="0"/>
      </c:catAx>
      <c:valAx>
        <c:axId val="120112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12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Sheet8!$F$6</c:f>
              <c:strCache>
                <c:ptCount val="1"/>
                <c:pt idx="0">
                  <c:v>Before Project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Sheet8!$G$5:$H$5</c:f>
              <c:strCache>
                <c:ptCount val="2"/>
                <c:pt idx="0">
                  <c:v>Non-MGC</c:v>
                </c:pt>
                <c:pt idx="1">
                  <c:v>MGC</c:v>
                </c:pt>
              </c:strCache>
            </c:strRef>
          </c:cat>
          <c:val>
            <c:numRef>
              <c:f>Sheet8!$G$6:$H$6</c:f>
              <c:numCache>
                <c:formatCode>0.00</c:formatCode>
                <c:ptCount val="2"/>
                <c:pt idx="0">
                  <c:v>1.3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F-410D-A8CF-F600DD6EE2DE}"/>
            </c:ext>
          </c:extLst>
        </c:ser>
        <c:ser>
          <c:idx val="1"/>
          <c:order val="1"/>
          <c:tx>
            <c:strRef>
              <c:f>Sheet8!$F$7</c:f>
              <c:strCache>
                <c:ptCount val="1"/>
                <c:pt idx="0">
                  <c:v>After Project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Sheet8!$G$5:$H$5</c:f>
              <c:strCache>
                <c:ptCount val="2"/>
                <c:pt idx="0">
                  <c:v>Non-MGC</c:v>
                </c:pt>
                <c:pt idx="1">
                  <c:v>MGC</c:v>
                </c:pt>
              </c:strCache>
            </c:strRef>
          </c:cat>
          <c:val>
            <c:numRef>
              <c:f>Sheet8!$G$7:$H$7</c:f>
              <c:numCache>
                <c:formatCode>0.00</c:formatCode>
                <c:ptCount val="2"/>
                <c:pt idx="0">
                  <c:v>1.3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F-410D-A8CF-F600DD6EE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802000"/>
        <c:axId val="290805840"/>
      </c:barChart>
      <c:catAx>
        <c:axId val="290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05840"/>
        <c:crosses val="autoZero"/>
        <c:auto val="1"/>
        <c:lblAlgn val="ctr"/>
        <c:lblOffset val="100"/>
        <c:noMultiLvlLbl val="0"/>
      </c:catAx>
      <c:valAx>
        <c:axId val="29080584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income 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Sheet8!$F$13</c:f>
              <c:strCache>
                <c:ptCount val="1"/>
                <c:pt idx="0">
                  <c:v>Before Project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Sheet8!$G$12:$H$12</c:f>
              <c:strCache>
                <c:ptCount val="2"/>
                <c:pt idx="0">
                  <c:v>Non-MGC</c:v>
                </c:pt>
                <c:pt idx="1">
                  <c:v>MGC</c:v>
                </c:pt>
              </c:strCache>
            </c:strRef>
          </c:cat>
          <c:val>
            <c:numRef>
              <c:f>Sheet8!$G$13:$H$13</c:f>
              <c:numCache>
                <c:formatCode>#,##0</c:formatCode>
                <c:ptCount val="2"/>
                <c:pt idx="0">
                  <c:v>257460</c:v>
                </c:pt>
                <c:pt idx="1">
                  <c:v>289846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A-4C71-A87F-A117ABAF359E}"/>
            </c:ext>
          </c:extLst>
        </c:ser>
        <c:ser>
          <c:idx val="1"/>
          <c:order val="1"/>
          <c:tx>
            <c:strRef>
              <c:f>Sheet8!$F$14</c:f>
              <c:strCache>
                <c:ptCount val="1"/>
                <c:pt idx="0">
                  <c:v>After Project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Sheet8!$G$12:$H$12</c:f>
              <c:strCache>
                <c:ptCount val="2"/>
                <c:pt idx="0">
                  <c:v>Non-MGC</c:v>
                </c:pt>
                <c:pt idx="1">
                  <c:v>MGC</c:v>
                </c:pt>
              </c:strCache>
            </c:strRef>
          </c:cat>
          <c:val>
            <c:numRef>
              <c:f>Sheet8!$G$14:$H$14</c:f>
              <c:numCache>
                <c:formatCode>#,##0</c:formatCode>
                <c:ptCount val="2"/>
                <c:pt idx="0">
                  <c:v>296014</c:v>
                </c:pt>
                <c:pt idx="1">
                  <c:v>443244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A-4C71-A87F-A117ABAF3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989039"/>
        <c:axId val="1392996719"/>
      </c:barChart>
      <c:catAx>
        <c:axId val="139298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96719"/>
        <c:crosses val="autoZero"/>
        <c:auto val="1"/>
        <c:lblAlgn val="ctr"/>
        <c:lblOffset val="100"/>
        <c:noMultiLvlLbl val="0"/>
      </c:catAx>
      <c:valAx>
        <c:axId val="139299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Income</a:t>
                </a:r>
                <a:r>
                  <a:rPr lang="en-US" sz="1200" baseline="0"/>
                  <a:t> in MK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8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4-4D6D-821C-BE90205C405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84-4D6D-821C-BE90205C40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Sheet8!$K$21:$K$22</c:f>
              <c:strCache>
                <c:ptCount val="2"/>
                <c:pt idx="0">
                  <c:v>Non-MGC members</c:v>
                </c:pt>
                <c:pt idx="1">
                  <c:v>MGC members</c:v>
                </c:pt>
              </c:strCache>
            </c:strRef>
          </c:cat>
          <c:val>
            <c:numRef>
              <c:f>Sheet8!$L$21:$L$22</c:f>
              <c:numCache>
                <c:formatCode>General</c:formatCode>
                <c:ptCount val="2"/>
                <c:pt idx="0">
                  <c:v>59.8</c:v>
                </c:pt>
                <c:pt idx="1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4-4D6D-821C-BE90205C40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024976"/>
        <c:axId val="286034096"/>
      </c:barChart>
      <c:catAx>
        <c:axId val="2860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34096"/>
        <c:crosses val="autoZero"/>
        <c:auto val="1"/>
        <c:lblAlgn val="ctr"/>
        <c:lblOffset val="100"/>
        <c:noMultiLvlLbl val="0"/>
      </c:catAx>
      <c:valAx>
        <c:axId val="2860340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Poverty incidence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2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Sheet7!$J$2</c:f>
              <c:strCache>
                <c:ptCount val="1"/>
                <c:pt idx="0">
                  <c:v>MGC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Sheet7!$I$3:$I$10</c:f>
              <c:strCache>
                <c:ptCount val="8"/>
                <c:pt idx="0">
                  <c:v>Entrepreneurship</c:v>
                </c:pt>
                <c:pt idx="1">
                  <c:v>Nursery establishment and management</c:v>
                </c:pt>
                <c:pt idx="2">
                  <c:v>Afforestation</c:v>
                </c:pt>
                <c:pt idx="3">
                  <c:v>Reforestation</c:v>
                </c:pt>
                <c:pt idx="4">
                  <c:v>Firebreak construction and maintenance</c:v>
                </c:pt>
                <c:pt idx="5">
                  <c:v>Managing regenerants</c:v>
                </c:pt>
                <c:pt idx="6">
                  <c:v>Waste management</c:v>
                </c:pt>
                <c:pt idx="7">
                  <c:v>Soil and water conservation</c:v>
                </c:pt>
              </c:strCache>
            </c:strRef>
          </c:cat>
          <c:val>
            <c:numRef>
              <c:f>Sheet7!$J$3:$J$10</c:f>
              <c:numCache>
                <c:formatCode>General</c:formatCode>
                <c:ptCount val="8"/>
                <c:pt idx="0">
                  <c:v>0.59</c:v>
                </c:pt>
                <c:pt idx="1">
                  <c:v>0.47</c:v>
                </c:pt>
                <c:pt idx="2">
                  <c:v>0.39</c:v>
                </c:pt>
                <c:pt idx="3">
                  <c:v>0.38</c:v>
                </c:pt>
                <c:pt idx="4">
                  <c:v>0.24</c:v>
                </c:pt>
                <c:pt idx="5">
                  <c:v>0.21</c:v>
                </c:pt>
                <c:pt idx="6">
                  <c:v>0.2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1-4BF3-930A-1787C68EF479}"/>
            </c:ext>
          </c:extLst>
        </c:ser>
        <c:ser>
          <c:idx val="1"/>
          <c:order val="1"/>
          <c:tx>
            <c:strRef>
              <c:f>Sheet7!$K$2</c:f>
              <c:strCache>
                <c:ptCount val="1"/>
                <c:pt idx="0">
                  <c:v>Non-MGC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Sheet7!$I$3:$I$10</c:f>
              <c:strCache>
                <c:ptCount val="8"/>
                <c:pt idx="0">
                  <c:v>Entrepreneurship</c:v>
                </c:pt>
                <c:pt idx="1">
                  <c:v>Nursery establishment and management</c:v>
                </c:pt>
                <c:pt idx="2">
                  <c:v>Afforestation</c:v>
                </c:pt>
                <c:pt idx="3">
                  <c:v>Reforestation</c:v>
                </c:pt>
                <c:pt idx="4">
                  <c:v>Firebreak construction and maintenance</c:v>
                </c:pt>
                <c:pt idx="5">
                  <c:v>Managing regenerants</c:v>
                </c:pt>
                <c:pt idx="6">
                  <c:v>Waste management</c:v>
                </c:pt>
                <c:pt idx="7">
                  <c:v>Soil and water conservation</c:v>
                </c:pt>
              </c:strCache>
            </c:strRef>
          </c:cat>
          <c:val>
            <c:numRef>
              <c:f>Sheet7!$K$3:$K$10</c:f>
              <c:numCache>
                <c:formatCode>General</c:formatCode>
                <c:ptCount val="8"/>
                <c:pt idx="0">
                  <c:v>0.03</c:v>
                </c:pt>
                <c:pt idx="1">
                  <c:v>0.02</c:v>
                </c:pt>
                <c:pt idx="2">
                  <c:v>0.04</c:v>
                </c:pt>
                <c:pt idx="3">
                  <c:v>0.03</c:v>
                </c:pt>
                <c:pt idx="4">
                  <c:v>0.01</c:v>
                </c:pt>
                <c:pt idx="5">
                  <c:v>0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1-4BF3-930A-1787C68EF4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5319023"/>
        <c:axId val="1025319503"/>
      </c:barChart>
      <c:catAx>
        <c:axId val="1025319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319503"/>
        <c:crosses val="autoZero"/>
        <c:auto val="1"/>
        <c:lblAlgn val="ctr"/>
        <c:lblOffset val="100"/>
        <c:noMultiLvlLbl val="0"/>
      </c:catAx>
      <c:valAx>
        <c:axId val="1025319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31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Sheet7!$J$13</c:f>
              <c:strCache>
                <c:ptCount val="1"/>
                <c:pt idx="0">
                  <c:v>MGC</c:v>
                </c:pt>
              </c:strCache>
            </c:strRef>
          </c:tx>
          <c:spPr>
            <a:solidFill>
              <a:srgbClr val="EC70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Sheet7!$I$14:$I$22</c:f>
              <c:strCache>
                <c:ptCount val="9"/>
                <c:pt idx="0">
                  <c:v>Work place code of conduct</c:v>
                </c:pt>
                <c:pt idx="1">
                  <c:v>Safeguarding practices</c:v>
                </c:pt>
                <c:pt idx="2">
                  <c:v>Remuneration and payment methodology</c:v>
                </c:pt>
                <c:pt idx="3">
                  <c:v>Feedback and complaints reporting</c:v>
                </c:pt>
                <c:pt idx="4">
                  <c:v>Sexual and reproductive health</c:v>
                </c:pt>
                <c:pt idx="5">
                  <c:v>COVID-19</c:v>
                </c:pt>
                <c:pt idx="6">
                  <c:v>HIV/AIDS</c:v>
                </c:pt>
                <c:pt idx="7">
                  <c:v>Social accountability</c:v>
                </c:pt>
                <c:pt idx="8">
                  <c:v>Civic engagement</c:v>
                </c:pt>
              </c:strCache>
            </c:strRef>
          </c:cat>
          <c:val>
            <c:numRef>
              <c:f>Sheet7!$J$14:$J$22</c:f>
              <c:numCache>
                <c:formatCode>General</c:formatCode>
                <c:ptCount val="9"/>
                <c:pt idx="0">
                  <c:v>0.14000000000000001</c:v>
                </c:pt>
                <c:pt idx="1">
                  <c:v>0.13</c:v>
                </c:pt>
                <c:pt idx="2">
                  <c:v>0.12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D-4991-AA5B-1A3CF5B1509A}"/>
            </c:ext>
          </c:extLst>
        </c:ser>
        <c:ser>
          <c:idx val="1"/>
          <c:order val="1"/>
          <c:tx>
            <c:strRef>
              <c:f>Sheet7!$K$13</c:f>
              <c:strCache>
                <c:ptCount val="1"/>
                <c:pt idx="0">
                  <c:v>Non-MGC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Sheet7!$I$14:$I$22</c:f>
              <c:strCache>
                <c:ptCount val="9"/>
                <c:pt idx="0">
                  <c:v>Work place code of conduct</c:v>
                </c:pt>
                <c:pt idx="1">
                  <c:v>Safeguarding practices</c:v>
                </c:pt>
                <c:pt idx="2">
                  <c:v>Remuneration and payment methodology</c:v>
                </c:pt>
                <c:pt idx="3">
                  <c:v>Feedback and complaints reporting</c:v>
                </c:pt>
                <c:pt idx="4">
                  <c:v>Sexual and reproductive health</c:v>
                </c:pt>
                <c:pt idx="5">
                  <c:v>COVID-19</c:v>
                </c:pt>
                <c:pt idx="6">
                  <c:v>HIV/AIDS</c:v>
                </c:pt>
                <c:pt idx="7">
                  <c:v>Social accountability</c:v>
                </c:pt>
                <c:pt idx="8">
                  <c:v>Civic engagement</c:v>
                </c:pt>
              </c:strCache>
            </c:strRef>
          </c:cat>
          <c:val>
            <c:numRef>
              <c:f>Sheet7!$K$14:$K$22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0.01</c:v>
                </c:pt>
                <c:pt idx="3">
                  <c:v>0.01</c:v>
                </c:pt>
                <c:pt idx="4">
                  <c:v>0.15</c:v>
                </c:pt>
                <c:pt idx="5">
                  <c:v>0.09</c:v>
                </c:pt>
                <c:pt idx="6">
                  <c:v>0.11</c:v>
                </c:pt>
                <c:pt idx="7">
                  <c:v>0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D-4991-AA5B-1A3CF5B150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0783919"/>
        <c:axId val="1190789679"/>
      </c:barChart>
      <c:catAx>
        <c:axId val="1190783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789679"/>
        <c:crosses val="autoZero"/>
        <c:auto val="1"/>
        <c:lblAlgn val="ctr"/>
        <c:lblOffset val="100"/>
        <c:noMultiLvlLbl val="0"/>
      </c:catAx>
      <c:valAx>
        <c:axId val="119078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78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8307423110573"/>
          <c:y val="4.3196544276457881E-2"/>
          <c:w val="0.83551265226462079"/>
          <c:h val="0.66929473988537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Businesses!$A$2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Businesses!$B$1:$D$1</c:f>
              <c:strCache>
                <c:ptCount val="3"/>
                <c:pt idx="0">
                  <c:v>MGC members</c:v>
                </c:pt>
                <c:pt idx="1">
                  <c:v>Non-MGC members</c:v>
                </c:pt>
                <c:pt idx="2">
                  <c:v>Overall</c:v>
                </c:pt>
              </c:strCache>
            </c:strRef>
          </c:cat>
          <c:val>
            <c:numRef>
              <c:f>Businesses!$B$2:$D$2</c:f>
              <c:numCache>
                <c:formatCode>General</c:formatCode>
                <c:ptCount val="3"/>
                <c:pt idx="0">
                  <c:v>24.5</c:v>
                </c:pt>
                <c:pt idx="1">
                  <c:v>69.5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5-42BE-B41A-DD4F24BE70EF}"/>
            </c:ext>
          </c:extLst>
        </c:ser>
        <c:ser>
          <c:idx val="1"/>
          <c:order val="1"/>
          <c:tx>
            <c:strRef>
              <c:f>Businesses!$A$3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Businesses!$B$1:$D$1</c:f>
              <c:strCache>
                <c:ptCount val="3"/>
                <c:pt idx="0">
                  <c:v>MGC members</c:v>
                </c:pt>
                <c:pt idx="1">
                  <c:v>Non-MGC members</c:v>
                </c:pt>
                <c:pt idx="2">
                  <c:v>Overall</c:v>
                </c:pt>
              </c:strCache>
            </c:strRef>
          </c:cat>
          <c:val>
            <c:numRef>
              <c:f>Businesses!$B$3:$D$3</c:f>
              <c:numCache>
                <c:formatCode>General</c:formatCode>
                <c:ptCount val="3"/>
                <c:pt idx="0">
                  <c:v>75.5</c:v>
                </c:pt>
                <c:pt idx="1">
                  <c:v>30.5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5-42BE-B41A-DD4F24BE7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077439"/>
        <c:axId val="1882824863"/>
      </c:barChart>
      <c:catAx>
        <c:axId val="4460774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+mn-cs"/>
                  </a:defRPr>
                </a:pPr>
                <a:r>
                  <a:rPr lang="en-GB" b="1"/>
                  <a:t>Youth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1882824863"/>
        <c:crosses val="autoZero"/>
        <c:auto val="1"/>
        <c:lblAlgn val="ctr"/>
        <c:lblOffset val="100"/>
        <c:noMultiLvlLbl val="0"/>
      </c:catAx>
      <c:valAx>
        <c:axId val="1882824863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+mn-cs"/>
                  </a:defRPr>
                </a:pPr>
                <a:r>
                  <a:rPr lang="en-US" sz="1200" b="1" dirty="0"/>
                  <a:t>Share of Youths running  business(%)</a:t>
                </a:r>
                <a:endParaRPr lang="en-GB" sz="1200" b="1" dirty="0"/>
              </a:p>
            </c:rich>
          </c:tx>
          <c:layout>
            <c:manualLayout>
              <c:xMode val="edge"/>
              <c:yMode val="edge"/>
              <c:x val="3.4188034188034191E-2"/>
              <c:y val="3.14156685646966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n-cs"/>
              </a:defRPr>
            </a:pPr>
            <a:endParaRPr lang="en-US"/>
          </a:p>
        </c:txPr>
        <c:crossAx val="44607743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27474931018238"/>
          <c:y val="0.90000355590736703"/>
          <c:w val="0.12312554680664917"/>
          <c:h val="6.8580775527936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>
      <a:solidFill>
        <a:srgbClr val="0070C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Yu Gothic Medium" panose="020B0500000000000000" pitchFamily="34" charset="-128"/>
          <a:ea typeface="Yu Gothic Medium" panose="020B0500000000000000" pitchFamily="34" charset="-128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25/06/2025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58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17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SMEs – Saloon, barber shop, mobile money agents…..Vocational jobs – Tailoring, welding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Definition of Green jobs not universal : </a:t>
            </a:r>
            <a:r>
              <a:rPr lang="en-US" sz="1800" b="0" i="0" u="none" strike="noStrike" baseline="0" dirty="0">
                <a:latin typeface="YuGothic-Medium"/>
              </a:rPr>
              <a:t>Green jobs are defined as work in agriculture, manufacturing, research and development, and administrative and service activities that contribute substantially to preserving or restoring environmental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03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25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1200"/>
              </a:spcBef>
              <a:buNone/>
            </a:pPr>
            <a:r>
              <a:rPr lang="en-US" sz="2000" b="1" dirty="0"/>
              <a:t>The project had no resource allocation for MEAL as such no baseline data was collected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3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9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Yu Gothic Medium" panose="020B0500000000000000" pitchFamily="34" charset="-128"/>
                <a:cs typeface="Times New Roman" panose="02020603050405020304" pitchFamily="18" charset="0"/>
              </a:rPr>
              <a:t>Self-employment in skilled work (hairdressing, wielding, recycling plastics/glasses, manure making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3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2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24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>
              <a:spcBef>
                <a:spcPts val="2200"/>
              </a:spcBef>
              <a:buSzPct val="90000"/>
              <a:buFontTx/>
              <a:buBlip>
                <a:blip r:embed="rId2"/>
              </a:buBlip>
              <a:defRPr b="1"/>
            </a:lvl1pPr>
            <a:lvl2pPr>
              <a:buClr>
                <a:srgbClr val="F4772E"/>
              </a:buClr>
              <a:buSzPct val="115000"/>
              <a:defRPr/>
            </a:lvl2pPr>
            <a:lvl3pPr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info@mwapata.mw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05055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j-lt"/>
                <a:ea typeface="Yu Gothic" panose="020B0400000000000000" pitchFamily="34" charset="-128"/>
              </a:rPr>
              <a:t>www.mwapata.mw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147D-5C96-4411-BFDE-0B07E2B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BF2AB-C5F6-4769-B0D3-459A9C9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w.chadza@mwapata.mw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68" y="2119711"/>
            <a:ext cx="11421738" cy="1528745"/>
          </a:xfrm>
        </p:spPr>
        <p:txBody>
          <a:bodyPr>
            <a:noAutofit/>
          </a:bodyPr>
          <a:lstStyle/>
          <a:p>
            <a:r>
              <a:rPr lang="en-US" sz="4000" dirty="0"/>
              <a:t>Green Jobs for Youth: Insights from the Malawi Green Corps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69927"/>
            <a:ext cx="9144000" cy="692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Maggie Munthali Nkosi, Bonface Nankwenya, Zephaniah Nyirenda &amp;  Levison Chiwaula</a:t>
            </a:r>
            <a:endParaRPr lang="en-US" sz="1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5445" y="4562856"/>
            <a:ext cx="6356267" cy="96200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MGC Dissemination Workshop</a:t>
            </a:r>
          </a:p>
          <a:p>
            <a:r>
              <a:rPr lang="en-US" sz="2000" dirty="0"/>
              <a:t>Bingu International Convention Centre, Lilongwe</a:t>
            </a:r>
          </a:p>
          <a:p>
            <a:r>
              <a:rPr lang="en-US" sz="2000" dirty="0"/>
              <a:t>25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932A7-375B-661D-150F-3A13A0F41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212" y="5485875"/>
            <a:ext cx="1372125" cy="137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C6568-00DD-5950-0565-BE1E0687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7415" y="5257042"/>
            <a:ext cx="1537502" cy="1284051"/>
          </a:xfrm>
          <a:prstGeom prst="rect">
            <a:avLst/>
          </a:prstGeom>
        </p:spPr>
      </p:pic>
      <p:pic>
        <p:nvPicPr>
          <p:cNvPr id="6" name="Picture 5" descr="MG Emblem1">
            <a:extLst>
              <a:ext uri="{FF2B5EF4-FFF2-40B4-BE49-F238E27FC236}">
                <a16:creationId xmlns:a16="http://schemas.microsoft.com/office/drawing/2014/main" id="{749E4695-7950-BF56-25C2-4FF4AB2AD3A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969" y="5485876"/>
            <a:ext cx="1372124" cy="10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52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impact: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9</a:t>
            </a:fld>
            <a:endParaRPr lang="en-MW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D58D11-A019-3994-ABF5-93C020D7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1449100"/>
            <a:ext cx="11123271" cy="4843241"/>
          </a:xfrm>
        </p:spPr>
        <p:txBody>
          <a:bodyPr/>
          <a:lstStyle/>
          <a:p>
            <a:pPr algn="just"/>
            <a:r>
              <a:rPr lang="en-US" sz="2000" dirty="0"/>
              <a:t>Current incomes of the MGC youths increased after the project</a:t>
            </a:r>
          </a:p>
          <a:p>
            <a:pPr algn="just"/>
            <a:r>
              <a:rPr lang="en-US" sz="2000" dirty="0"/>
              <a:t>MGC Youths earned MWK104,117 more than non participants</a:t>
            </a:r>
          </a:p>
          <a:p>
            <a:pPr algn="just"/>
            <a:r>
              <a:rPr lang="en-US" sz="2000" dirty="0"/>
              <a:t>Youths switched to more profitable livelihoods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47DA17B-2F4D-27EB-B8C2-757A702A0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638693"/>
              </p:ext>
            </p:extLst>
          </p:nvPr>
        </p:nvGraphicFramePr>
        <p:xfrm>
          <a:off x="2955174" y="2828779"/>
          <a:ext cx="5896218" cy="35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18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impact: Poverty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10</a:t>
            </a:fld>
            <a:endParaRPr lang="en-MW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EC987E-9CEC-8285-11B7-68CA7FF3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5" y="1513108"/>
            <a:ext cx="11315526" cy="4843241"/>
          </a:xfrm>
        </p:spPr>
        <p:txBody>
          <a:bodyPr/>
          <a:lstStyle/>
          <a:p>
            <a:r>
              <a:rPr lang="en-US" sz="2400" dirty="0"/>
              <a:t>Higher incidence of poverty for both participants</a:t>
            </a:r>
          </a:p>
          <a:p>
            <a:r>
              <a:rPr lang="en-US" sz="2400" dirty="0"/>
              <a:t>Lower incidence of poverty for MGC participants</a:t>
            </a:r>
          </a:p>
          <a:p>
            <a:r>
              <a:rPr lang="en-US" sz="2400" dirty="0"/>
              <a:t>The two groups of youths are statistically similar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BFB857-3842-C681-BEFF-5A5FD8542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322"/>
              </p:ext>
            </p:extLst>
          </p:nvPr>
        </p:nvGraphicFramePr>
        <p:xfrm>
          <a:off x="3179064" y="3247389"/>
          <a:ext cx="5279136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06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Project impact: Skills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6DEE6C2-199B-025D-8000-E5D38A3CE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Technical skills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C4B7DFB-90CC-CA13-0336-20B4816C29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Other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11</a:t>
            </a:fld>
            <a:endParaRPr lang="en-MW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D8DE5F1-1573-3160-8D0E-8B8006986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91755"/>
              </p:ext>
            </p:extLst>
          </p:nvPr>
        </p:nvGraphicFramePr>
        <p:xfrm>
          <a:off x="292608" y="2093976"/>
          <a:ext cx="5696173" cy="363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5F8E2B0-8777-A88A-1B71-F6D589C34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054194"/>
              </p:ext>
            </p:extLst>
          </p:nvPr>
        </p:nvGraphicFramePr>
        <p:xfrm>
          <a:off x="6133828" y="2272284"/>
          <a:ext cx="5765563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08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Project impact: Entrepreneurship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9E1438-EEFC-C8F9-7A53-7AB4AF2E7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Share of Youths running  business</a:t>
            </a:r>
            <a:endParaRPr lang="en-US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3889B2-8746-3C35-8366-22790450B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Type of business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12</a:t>
            </a:fld>
            <a:endParaRPr lang="en-MW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D88E0C-89BC-475B-94FE-AE688578D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230904"/>
              </p:ext>
            </p:extLst>
          </p:nvPr>
        </p:nvGraphicFramePr>
        <p:xfrm>
          <a:off x="824753" y="2004314"/>
          <a:ext cx="5178552" cy="387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FB845B0-2222-D0C7-4978-22A544990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080324"/>
              </p:ext>
            </p:extLst>
          </p:nvPr>
        </p:nvGraphicFramePr>
        <p:xfrm>
          <a:off x="6172198" y="2004314"/>
          <a:ext cx="5347447" cy="387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314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Challenges experienced by youths in the Project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13</a:t>
            </a:fld>
            <a:endParaRPr lang="en-MW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100E26-0A86-3611-C8D9-DB6D44070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46065"/>
              </p:ext>
            </p:extLst>
          </p:nvPr>
        </p:nvGraphicFramePr>
        <p:xfrm>
          <a:off x="1362456" y="1371600"/>
          <a:ext cx="9244584" cy="480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27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Challenges experienced by government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14</a:t>
            </a:fld>
            <a:endParaRPr lang="en-MW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DE658-7ED0-A56E-3F26-EBEC7333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43" y="1513109"/>
            <a:ext cx="11694945" cy="4843241"/>
          </a:xfrm>
        </p:spPr>
        <p:txBody>
          <a:bodyPr/>
          <a:lstStyle/>
          <a:p>
            <a:pPr algn="just"/>
            <a:r>
              <a:rPr lang="en-US" dirty="0"/>
              <a:t>The project period was too short </a:t>
            </a:r>
          </a:p>
          <a:p>
            <a:pPr algn="just"/>
            <a:r>
              <a:rPr lang="en-US" dirty="0"/>
              <a:t>Lack of proper scaling approach beyond the pilot phase – large-scale operations</a:t>
            </a:r>
          </a:p>
          <a:p>
            <a:pPr algn="just"/>
            <a:r>
              <a:rPr lang="en-US" dirty="0"/>
              <a:t>Inadequate funding for monitoring and supervision activities </a:t>
            </a:r>
          </a:p>
        </p:txBody>
      </p:sp>
    </p:spTree>
    <p:extLst>
      <p:ext uri="{BB962C8B-B14F-4D97-AF65-F5344CB8AC3E}">
        <p14:creationId xmlns:p14="http://schemas.microsoft.com/office/powerpoint/2010/main" val="155687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Green interventions proposed by the youth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15</a:t>
            </a:fld>
            <a:endParaRPr lang="en-MW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85B6CAB-8356-D086-284A-4BC135770641}"/>
              </a:ext>
            </a:extLst>
          </p:cNvPr>
          <p:cNvGraphicFramePr>
            <a:graphicFrameLocks/>
          </p:cNvGraphicFramePr>
          <p:nvPr/>
        </p:nvGraphicFramePr>
        <p:xfrm>
          <a:off x="1252728" y="1563624"/>
          <a:ext cx="9619487" cy="443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92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Selected Positive Lessons from MGC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16</a:t>
            </a:fld>
            <a:endParaRPr lang="en-MW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DE658-7ED0-A56E-3F26-EBEC7333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5" y="1491916"/>
            <a:ext cx="11555676" cy="4864433"/>
          </a:xfrm>
        </p:spPr>
        <p:txBody>
          <a:bodyPr>
            <a:normAutofit lnSpcReduction="10000"/>
          </a:bodyPr>
          <a:lstStyle/>
          <a:p>
            <a:pPr marL="461963" indent="-461963" algn="just"/>
            <a:r>
              <a:rPr lang="en-US" dirty="0"/>
              <a:t>Supported country’s implementation of environmental restoration plans</a:t>
            </a:r>
          </a:p>
          <a:p>
            <a:pPr marL="919163" lvl="1" indent="-461963" algn="just"/>
            <a:r>
              <a:rPr lang="en-US" dirty="0"/>
              <a:t>Selected hotspots aligned to existing national priority plans on environmental restoration</a:t>
            </a:r>
          </a:p>
          <a:p>
            <a:pPr marL="919163" lvl="1" indent="-461963" algn="just"/>
            <a:r>
              <a:rPr lang="en-US" dirty="0"/>
              <a:t>Increased project relevance and impact</a:t>
            </a:r>
          </a:p>
          <a:p>
            <a:pPr marL="461963" indent="-461963" algn="just"/>
            <a:r>
              <a:rPr lang="en-US" dirty="0"/>
              <a:t>Improved economic well-being of the youth </a:t>
            </a:r>
          </a:p>
          <a:p>
            <a:pPr marL="919163" lvl="1" indent="-461963" algn="just"/>
            <a:r>
              <a:rPr lang="en-US" dirty="0"/>
              <a:t>Monthly allowances and the business start-up capital</a:t>
            </a:r>
          </a:p>
          <a:p>
            <a:pPr marL="919163" lvl="1" indent="-461963" algn="just"/>
            <a:r>
              <a:rPr lang="en-US" dirty="0"/>
              <a:t>Youths ventured into personal businesses</a:t>
            </a:r>
          </a:p>
          <a:p>
            <a:pPr marL="461963" indent="-461963" algn="just"/>
            <a:r>
              <a:rPr lang="en-US" dirty="0"/>
              <a:t>Capacity building and skills</a:t>
            </a:r>
          </a:p>
          <a:p>
            <a:pPr marL="919163" lvl="1" indent="-461963" algn="just"/>
            <a:r>
              <a:rPr lang="en-US" dirty="0"/>
              <a:t>Entrepreneurship skills</a:t>
            </a:r>
          </a:p>
          <a:p>
            <a:pPr marL="919163" lvl="1" indent="-461963" algn="just"/>
            <a:r>
              <a:rPr lang="en-US" dirty="0"/>
              <a:t>Environmental management skills. </a:t>
            </a:r>
          </a:p>
        </p:txBody>
      </p:sp>
    </p:spTree>
    <p:extLst>
      <p:ext uri="{BB962C8B-B14F-4D97-AF65-F5344CB8AC3E}">
        <p14:creationId xmlns:p14="http://schemas.microsoft.com/office/powerpoint/2010/main" val="246821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Selected Positive Lessons from MGC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17</a:t>
            </a:fld>
            <a:endParaRPr lang="en-MW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DE658-7ED0-A56E-3F26-EBEC7333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23" y="1513109"/>
            <a:ext cx="11667513" cy="484324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Youth proposed green interventions</a:t>
            </a:r>
          </a:p>
          <a:p>
            <a:pPr lvl="1" algn="just"/>
            <a:r>
              <a:rPr lang="en-US" dirty="0"/>
              <a:t>Bee keeping</a:t>
            </a:r>
          </a:p>
          <a:p>
            <a:pPr lvl="1" algn="just"/>
            <a:r>
              <a:rPr lang="en-US" dirty="0"/>
              <a:t>Aquaculture</a:t>
            </a:r>
          </a:p>
          <a:p>
            <a:pPr lvl="1" algn="just"/>
            <a:r>
              <a:rPr lang="en-US" dirty="0"/>
              <a:t>Horticulture farming</a:t>
            </a:r>
          </a:p>
          <a:p>
            <a:pPr algn="just"/>
            <a:r>
              <a:rPr lang="en-US" dirty="0"/>
              <a:t>Voluntary youth engagement post-project (76%) shows potential</a:t>
            </a:r>
          </a:p>
          <a:p>
            <a:pPr algn="just"/>
            <a:r>
              <a:rPr lang="en-US" dirty="0"/>
              <a:t>Peer learning and </a:t>
            </a:r>
            <a:r>
              <a:rPr lang="en-US" strike="sngStrike" dirty="0"/>
              <a:t>mentorship</a:t>
            </a:r>
            <a:r>
              <a:rPr lang="en-US" dirty="0"/>
              <a:t> networks</a:t>
            </a:r>
          </a:p>
          <a:p>
            <a:pPr lvl="1" algn="just"/>
            <a:r>
              <a:rPr lang="en-US" dirty="0"/>
              <a:t>Interaction among the youth from various clubs improved their social cohesion and promoted peer learning within the hotspot. </a:t>
            </a:r>
          </a:p>
        </p:txBody>
      </p:sp>
    </p:spTree>
    <p:extLst>
      <p:ext uri="{BB962C8B-B14F-4D97-AF65-F5344CB8AC3E}">
        <p14:creationId xmlns:p14="http://schemas.microsoft.com/office/powerpoint/2010/main" val="250483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4763-9248-BC11-9D4F-EC467ABC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3651-D616-6CB0-8E51-083CE7DE3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513108"/>
            <a:ext cx="11649455" cy="484324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Widen the scope of project interventions </a:t>
            </a:r>
          </a:p>
          <a:p>
            <a:pPr lvl="1" algn="just"/>
            <a:r>
              <a:rPr lang="en-US" dirty="0"/>
              <a:t>Integrate climate-smart farming practices</a:t>
            </a:r>
          </a:p>
          <a:p>
            <a:pPr lvl="1" algn="just"/>
            <a:r>
              <a:rPr lang="en-US" dirty="0"/>
              <a:t>Facilitate peer learning through exchange visits</a:t>
            </a:r>
          </a:p>
          <a:p>
            <a:pPr algn="just"/>
            <a:r>
              <a:rPr lang="en-US" dirty="0"/>
              <a:t>Broaden and diversify green jobs/businesses</a:t>
            </a:r>
          </a:p>
          <a:p>
            <a:pPr lvl="1" algn="just"/>
            <a:r>
              <a:rPr lang="en-US" dirty="0"/>
              <a:t>Fish farming, bee farming, horticulture, and irrigation farming</a:t>
            </a:r>
          </a:p>
          <a:p>
            <a:pPr algn="just"/>
            <a:r>
              <a:rPr lang="en-US" dirty="0"/>
              <a:t>Encourage financial inclusion</a:t>
            </a:r>
          </a:p>
          <a:p>
            <a:pPr lvl="1" algn="just"/>
            <a:r>
              <a:rPr lang="en-US" dirty="0"/>
              <a:t>Encourage youths to participate in VSLAs</a:t>
            </a:r>
          </a:p>
          <a:p>
            <a:pPr lvl="1" algn="just"/>
            <a:r>
              <a:rPr lang="en-US" dirty="0"/>
              <a:t>Linkages with NEEF and NYCOM</a:t>
            </a:r>
          </a:p>
          <a:p>
            <a:pPr lvl="1" algn="just"/>
            <a:r>
              <a:rPr lang="en-US" dirty="0"/>
              <a:t>Provide start-up equipment/materials for youth to start businesses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6BC4-535E-D0E9-F466-5F91F10E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18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40833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64081-418C-4428-BBB4-DA56C64932C2}"/>
              </a:ext>
            </a:extLst>
          </p:cNvPr>
          <p:cNvSpPr txBox="1">
            <a:spLocks/>
          </p:cNvSpPr>
          <p:nvPr/>
        </p:nvSpPr>
        <p:spPr>
          <a:xfrm>
            <a:off x="287676" y="1417834"/>
            <a:ext cx="11599524" cy="5220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spcBef>
                <a:spcPts val="1200"/>
              </a:spcBef>
            </a:pPr>
            <a:r>
              <a:rPr lang="en-US" sz="3000" b="1" dirty="0"/>
              <a:t>Malawi’s population is largely youthful, with 80% of the population aged below 35</a:t>
            </a:r>
          </a:p>
          <a:p>
            <a:pPr marL="533400" indent="-533400" algn="just">
              <a:spcBef>
                <a:spcPts val="1200"/>
              </a:spcBef>
            </a:pPr>
            <a:r>
              <a:rPr lang="en-US" sz="3000" dirty="0"/>
              <a:t>Malawi continues to face significant developmental challenges: 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High levels of youth unemployment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Environmental degradation and Climate change</a:t>
            </a:r>
          </a:p>
          <a:p>
            <a:pPr marL="533400" lvl="1" indent="-533400" algn="just"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sz="3000" b="1" dirty="0"/>
              <a:t>High unemployment rate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Unemployment rate: 27.5 % and 23.0 % for youth aged 15–24 and 15–34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National unemployment rate is 20.4 %, SSA rate is at 8.9%</a:t>
            </a:r>
          </a:p>
          <a:p>
            <a:pPr marL="533400" lvl="1" indent="-533400" algn="just"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sz="3000" b="1" dirty="0"/>
              <a:t>Environmental degradation</a:t>
            </a:r>
          </a:p>
          <a:p>
            <a:pPr lvl="1" algn="just">
              <a:spcBef>
                <a:spcPts val="1200"/>
              </a:spcBef>
            </a:pPr>
            <a:r>
              <a:rPr lang="en-US" sz="2700" dirty="0"/>
              <a:t>33,000 ha of forest lost per year </a:t>
            </a:r>
          </a:p>
          <a:p>
            <a:pPr lvl="1" algn="just">
              <a:spcBef>
                <a:spcPts val="1200"/>
              </a:spcBef>
            </a:pPr>
            <a:r>
              <a:rPr lang="en-US" sz="2700" dirty="0"/>
              <a:t>Agricultural expansion, urbanization, population growth, fuelwood</a:t>
            </a:r>
          </a:p>
          <a:p>
            <a:pPr marL="533400" lvl="1" indent="-533400" algn="just"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en-US" sz="3000" b="1" dirty="0"/>
              <a:t>MGC project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Address youth unemployment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Environmental restoration</a:t>
            </a:r>
          </a:p>
          <a:p>
            <a:pPr lvl="1" algn="just">
              <a:spcBef>
                <a:spcPts val="1200"/>
              </a:spcBef>
            </a:pPr>
            <a:r>
              <a:rPr lang="en-US" sz="2800" dirty="0"/>
              <a:t>Green jobs provide a dual solution for livelihoods and climate resilience</a:t>
            </a:r>
          </a:p>
          <a:p>
            <a:pPr lvl="1" algn="just">
              <a:spcBef>
                <a:spcPts val="12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24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4763-9248-BC11-9D4F-EC467ABC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3651-D616-6CB0-8E51-083CE7DE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Improve the quality of the products produced and link the youth to new and reliable markets </a:t>
            </a:r>
          </a:p>
          <a:p>
            <a:pPr lvl="1" algn="just"/>
            <a:r>
              <a:rPr lang="en-US" dirty="0"/>
              <a:t>Focus on value addition and product quality</a:t>
            </a:r>
          </a:p>
          <a:p>
            <a:pPr lvl="1" algn="just"/>
            <a:r>
              <a:rPr lang="en-US" dirty="0"/>
              <a:t>Establish a strong brand identity and appealing packaging</a:t>
            </a:r>
          </a:p>
          <a:p>
            <a:pPr lvl="1" algn="just"/>
            <a:r>
              <a:rPr lang="en-US" dirty="0"/>
              <a:t>Facilitate market linkages through youth associations or cooperatives</a:t>
            </a:r>
          </a:p>
          <a:p>
            <a:pPr algn="just"/>
            <a:r>
              <a:rPr lang="en-US" dirty="0"/>
              <a:t>Devise long-term project sustainability measures</a:t>
            </a:r>
          </a:p>
          <a:p>
            <a:pPr lvl="1" algn="just"/>
            <a:r>
              <a:rPr lang="en-US" dirty="0"/>
              <a:t>Extend the project period to maximize environmental restoration benefits</a:t>
            </a:r>
          </a:p>
          <a:p>
            <a:pPr lvl="1" algn="just"/>
            <a:r>
              <a:rPr lang="en-US" dirty="0"/>
              <a:t>Involve local community structures in project activities. </a:t>
            </a:r>
          </a:p>
          <a:p>
            <a:pPr lvl="1" algn="just"/>
            <a:r>
              <a:rPr lang="en-US" dirty="0"/>
              <a:t>Encourage households and businesses to actively participate in waste management and forest restoration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6BC4-535E-D0E9-F466-5F91F10E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19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28792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9087" y="5227260"/>
            <a:ext cx="3593308" cy="6655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Yu Gothic Medium" panose="020B0500000000000000" pitchFamily="34" charset="-128"/>
                <a:ea typeface="Yu Gothic Medium" panose="020B05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w.chadza@mwapata.mw</a:t>
            </a:r>
            <a:endParaRPr lang="en-US" sz="1800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r>
              <a:rPr lang="en-US" sz="1800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m.munthali@mwapata.mw</a:t>
            </a: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Learning Study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64081-418C-4428-BBB4-DA56C64932C2}"/>
              </a:ext>
            </a:extLst>
          </p:cNvPr>
          <p:cNvSpPr txBox="1">
            <a:spLocks/>
          </p:cNvSpPr>
          <p:nvPr/>
        </p:nvSpPr>
        <p:spPr>
          <a:xfrm>
            <a:off x="87086" y="1513108"/>
            <a:ext cx="11908971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1" indent="-461963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b="1" dirty="0"/>
              <a:t>To generate knowledge and provide lessons and policy recommendations to increase the chances of success and maximize the impact of future programming of similar youth programs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Assess the performance of the MGC project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Evaluate the impact of the project on the livelihoods of the participating youths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Document critical challenges in the implementation of the project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Document valuable lessons on the implementation of the project that can be upscaled</a:t>
            </a:r>
          </a:p>
        </p:txBody>
      </p:sp>
    </p:spTree>
    <p:extLst>
      <p:ext uri="{BB962C8B-B14F-4D97-AF65-F5344CB8AC3E}">
        <p14:creationId xmlns:p14="http://schemas.microsoft.com/office/powerpoint/2010/main" val="123019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3</a:t>
            </a:fld>
            <a:endParaRPr lang="en-MW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64081-418C-4428-BBB4-DA56C64932C2}"/>
              </a:ext>
            </a:extLst>
          </p:cNvPr>
          <p:cNvSpPr txBox="1">
            <a:spLocks/>
          </p:cNvSpPr>
          <p:nvPr/>
        </p:nvSpPr>
        <p:spPr>
          <a:xfrm>
            <a:off x="87086" y="1513109"/>
            <a:ext cx="11908971" cy="4723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en-US" sz="2800" b="1" dirty="0"/>
              <a:t>Data</a:t>
            </a:r>
          </a:p>
          <a:p>
            <a:pPr lvl="1" algn="just">
              <a:spcBef>
                <a:spcPts val="1200"/>
              </a:spcBef>
            </a:pPr>
            <a:r>
              <a:rPr lang="en-US" sz="2600" dirty="0"/>
              <a:t>Collected from 10 districts</a:t>
            </a:r>
          </a:p>
          <a:p>
            <a:pPr lvl="1" algn="just">
              <a:spcBef>
                <a:spcPts val="1200"/>
              </a:spcBef>
            </a:pPr>
            <a:r>
              <a:rPr lang="fr-FR" sz="2600" dirty="0"/>
              <a:t>989 youths (628 MGC, 361 Non-MGC)</a:t>
            </a:r>
          </a:p>
          <a:p>
            <a:pPr lvl="1" algn="just">
              <a:spcBef>
                <a:spcPts val="1200"/>
              </a:spcBef>
            </a:pPr>
            <a:r>
              <a:rPr lang="en-US" sz="2600" dirty="0"/>
              <a:t>510 engaged in NRM, 118 in Waste management activities</a:t>
            </a:r>
          </a:p>
          <a:p>
            <a:pPr lvl="1" algn="just">
              <a:spcBef>
                <a:spcPts val="1200"/>
              </a:spcBef>
            </a:pPr>
            <a:r>
              <a:rPr lang="en-US" sz="2600" dirty="0"/>
              <a:t>Phone surveys &amp; KIIs (Government officials &amp; youth leaders)</a:t>
            </a:r>
            <a:endParaRPr lang="en-US" sz="2800" dirty="0"/>
          </a:p>
          <a:p>
            <a:pPr marL="627063" marR="0" lvl="1" indent="-627063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2800" b="1" dirty="0"/>
              <a:t>Methodology </a:t>
            </a:r>
          </a:p>
          <a:p>
            <a:pPr lvl="1" algn="just">
              <a:spcBef>
                <a:spcPts val="1200"/>
              </a:spcBef>
              <a:defRPr/>
            </a:pPr>
            <a:r>
              <a:rPr lang="en-US" sz="2800" dirty="0"/>
              <a:t>Assessing impact – </a:t>
            </a:r>
            <a:r>
              <a:rPr lang="en-US" sz="2000" dirty="0"/>
              <a:t>Propensity Score Matching (PSM)</a:t>
            </a:r>
            <a:endParaRPr lang="en-US" sz="2800" dirty="0"/>
          </a:p>
          <a:p>
            <a:pPr lvl="1" algn="just">
              <a:spcBef>
                <a:spcPts val="1200"/>
              </a:spcBef>
              <a:defRPr/>
            </a:pPr>
            <a:r>
              <a:rPr lang="en-US" sz="2800" dirty="0"/>
              <a:t>Welfare outcome indicators</a:t>
            </a:r>
            <a:endParaRPr lang="en-US" dirty="0"/>
          </a:p>
          <a:p>
            <a:pPr lvl="2" algn="just">
              <a:spcBef>
                <a:spcPts val="1200"/>
              </a:spcBef>
              <a:defRPr/>
            </a:pPr>
            <a:r>
              <a:rPr lang="en-US" dirty="0"/>
              <a:t>Livelihood diversification – Number of income sources</a:t>
            </a:r>
          </a:p>
          <a:p>
            <a:pPr lvl="2" algn="just">
              <a:spcBef>
                <a:spcPts val="1200"/>
              </a:spcBef>
              <a:defRPr/>
            </a:pPr>
            <a:r>
              <a:rPr lang="en-US" dirty="0"/>
              <a:t>Household income – Sum of on-farm and non-farm income sources</a:t>
            </a:r>
          </a:p>
          <a:p>
            <a:pPr lvl="2" algn="just">
              <a:spcBef>
                <a:spcPts val="1200"/>
              </a:spcBef>
              <a:defRPr/>
            </a:pPr>
            <a:r>
              <a:rPr lang="en-US" dirty="0"/>
              <a:t>Poverty Probability Index – Probability a HH lives below the poverty line</a:t>
            </a:r>
          </a:p>
          <a:p>
            <a:pPr lvl="2" algn="just">
              <a:spcBef>
                <a:spcPts val="1200"/>
              </a:spcBef>
              <a:defRPr/>
            </a:pPr>
            <a:endParaRPr lang="en-US" dirty="0"/>
          </a:p>
          <a:p>
            <a:pPr marL="457200" lvl="1" indent="0" algn="just">
              <a:spcBef>
                <a:spcPts val="1200"/>
              </a:spcBef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5220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Characteristics of project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4</a:t>
            </a:fld>
            <a:endParaRPr lang="en-MW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44A65F1-030D-FAF7-0009-71F6F728B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584881"/>
              </p:ext>
            </p:extLst>
          </p:nvPr>
        </p:nvGraphicFramePr>
        <p:xfrm>
          <a:off x="832104" y="1444752"/>
          <a:ext cx="10250423" cy="4978400"/>
        </p:xfrm>
        <a:graphic>
          <a:graphicData uri="http://schemas.openxmlformats.org/drawingml/2006/table">
            <a:tbl>
              <a:tblPr/>
              <a:tblGrid>
                <a:gridCol w="5791025">
                  <a:extLst>
                    <a:ext uri="{9D8B030D-6E8A-4147-A177-3AD203B41FA5}">
                      <a16:colId xmlns:a16="http://schemas.microsoft.com/office/drawing/2014/main" val="353750905"/>
                    </a:ext>
                  </a:extLst>
                </a:gridCol>
                <a:gridCol w="1486466">
                  <a:extLst>
                    <a:ext uri="{9D8B030D-6E8A-4147-A177-3AD203B41FA5}">
                      <a16:colId xmlns:a16="http://schemas.microsoft.com/office/drawing/2014/main" val="46639013"/>
                    </a:ext>
                  </a:extLst>
                </a:gridCol>
                <a:gridCol w="1486466">
                  <a:extLst>
                    <a:ext uri="{9D8B030D-6E8A-4147-A177-3AD203B41FA5}">
                      <a16:colId xmlns:a16="http://schemas.microsoft.com/office/drawing/2014/main" val="4040908820"/>
                    </a:ext>
                  </a:extLst>
                </a:gridCol>
                <a:gridCol w="1486466">
                  <a:extLst>
                    <a:ext uri="{9D8B030D-6E8A-4147-A177-3AD203B41FA5}">
                      <a16:colId xmlns:a16="http://schemas.microsoft.com/office/drawing/2014/main" val="353140158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37539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Sex (Male)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72610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 of youth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8051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Marital status (Married)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860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Youth is literate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4744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Youth a member of the youth club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33118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Youth hold a position in the community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84525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NRM interventions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99665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Waste management interventions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8110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of months engaged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696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Continuation of voluntary MGC work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0243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 enrollment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70389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Female cohort enrollment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9178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 dropouts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8807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 members with businesses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61877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Time taken to travel to hotspot (Minutes)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5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3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0"/>
            <a:ext cx="1136599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Youths participation in Project activities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B68390-6003-EE9D-E092-C4C36BD488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NRM interventions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184A08-3D14-C93B-B15E-8DBCCAAF9F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Waste management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97DA3-55DB-F4E5-1379-569FBEB5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71" y="2174620"/>
            <a:ext cx="5183529" cy="2315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3D38DD-BA7D-C324-C31F-873659991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70" y="5039939"/>
            <a:ext cx="5183529" cy="1374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8A814C-5485-C83D-37E4-802218C59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432" y="5009515"/>
            <a:ext cx="5298264" cy="14049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85B4C4-AAEF-57C5-9402-7CB34FD852D1}"/>
              </a:ext>
            </a:extLst>
          </p:cNvPr>
          <p:cNvSpPr txBox="1"/>
          <p:nvPr/>
        </p:nvSpPr>
        <p:spPr>
          <a:xfrm>
            <a:off x="836269" y="4678715"/>
            <a:ext cx="2492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highlight>
                  <a:srgbClr val="00FF00"/>
                </a:highlight>
                <a:latin typeface="Yu Gothic Medium" panose="020B0500000000000000" pitchFamily="34" charset="-128"/>
                <a:cs typeface="Times New Roman" panose="02020603050405020304" pitchFamily="18" charset="0"/>
              </a:rPr>
              <a:t>Place of interventions</a:t>
            </a:r>
            <a:endParaRPr lang="en-US" dirty="0">
              <a:highlight>
                <a:srgbClr val="00FF00"/>
              </a:highligh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A3BE86-9BE5-A4E3-A189-D4F4BF1C3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55" y="2221367"/>
            <a:ext cx="5014490" cy="1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Usage of monthly allowance by the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6</a:t>
            </a:fld>
            <a:endParaRPr lang="en-MW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E89973-1DF5-E6A1-8F3B-E374BF6E2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591712"/>
              </p:ext>
            </p:extLst>
          </p:nvPr>
        </p:nvGraphicFramePr>
        <p:xfrm>
          <a:off x="1069848" y="1408176"/>
          <a:ext cx="9518903" cy="451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0"/>
            <a:ext cx="1068144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impact: Main income source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0C52B5-9B35-A575-AA61-DBFF49CF4D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MGC Members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04BE8D-5AC4-7A48-A175-865401A490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Non-MGC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7</a:t>
            </a:fld>
            <a:endParaRPr lang="en-MW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4AF59EB-997A-57FA-4CFC-91A68DDFE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09621"/>
              </p:ext>
            </p:extLst>
          </p:nvPr>
        </p:nvGraphicFramePr>
        <p:xfrm>
          <a:off x="672353" y="2287214"/>
          <a:ext cx="5056094" cy="376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F03160A-3216-EE76-DF8F-8129A6F23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44092"/>
              </p:ext>
            </p:extLst>
          </p:nvPr>
        </p:nvGraphicFramePr>
        <p:xfrm>
          <a:off x="6172199" y="2285579"/>
          <a:ext cx="5347447" cy="369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399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65C-AF9D-89CC-4BB6-4EAC6C2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67235"/>
            <a:ext cx="11392047" cy="12065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impact: Livelihood diversification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9517-E490-4ED3-52B3-4E34FC2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8</a:t>
            </a:fld>
            <a:endParaRPr lang="en-MW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9B8D21-F337-76BF-D91F-B34B8024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Number of income sources remains similar between the two groups</a:t>
            </a:r>
          </a:p>
          <a:p>
            <a:r>
              <a:rPr lang="en-US" sz="2400" dirty="0"/>
              <a:t>The project led to a switch in livelihoods, not additional</a:t>
            </a:r>
          </a:p>
          <a:p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C5CCCC7-9904-76F7-97AF-FF5B6826D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497039"/>
              </p:ext>
            </p:extLst>
          </p:nvPr>
        </p:nvGraphicFramePr>
        <p:xfrm>
          <a:off x="3021082" y="2497581"/>
          <a:ext cx="6241790" cy="385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41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19249</TotalTime>
  <Words>973</Words>
  <Application>Microsoft Office PowerPoint</Application>
  <PresentationFormat>Widescreen</PresentationFormat>
  <Paragraphs>215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Yu Gothic</vt:lpstr>
      <vt:lpstr>Yu Gothic Medium</vt:lpstr>
      <vt:lpstr>Aptos Narrow</vt:lpstr>
      <vt:lpstr>Arial</vt:lpstr>
      <vt:lpstr>Calibri</vt:lpstr>
      <vt:lpstr>Century Gothic</vt:lpstr>
      <vt:lpstr>Courier New</vt:lpstr>
      <vt:lpstr>YuGothic-Medium</vt:lpstr>
      <vt:lpstr>Office Theme</vt:lpstr>
      <vt:lpstr>Green Jobs for Youth: Insights from the Malawi Green Corps Project</vt:lpstr>
      <vt:lpstr>Introduction </vt:lpstr>
      <vt:lpstr>Objectives of the Learning Study </vt:lpstr>
      <vt:lpstr>Data and Methodology</vt:lpstr>
      <vt:lpstr>Characteristics of project participants</vt:lpstr>
      <vt:lpstr>Youths participation in Project activities</vt:lpstr>
      <vt:lpstr>Usage of monthly allowance by the youth</vt:lpstr>
      <vt:lpstr>Project impact: Main income source</vt:lpstr>
      <vt:lpstr>Project impact: Livelihood diversification</vt:lpstr>
      <vt:lpstr>Project impact: Household income</vt:lpstr>
      <vt:lpstr>Project impact: Poverty</vt:lpstr>
      <vt:lpstr>Project impact: Skills</vt:lpstr>
      <vt:lpstr>Project impact: Entrepreneurship</vt:lpstr>
      <vt:lpstr>Challenges experienced by youths in the Project implementation</vt:lpstr>
      <vt:lpstr>Challenges experienced by government staff</vt:lpstr>
      <vt:lpstr>Green interventions proposed by the youth </vt:lpstr>
      <vt:lpstr>Selected Positive Lessons from MGC</vt:lpstr>
      <vt:lpstr>Selected Positive Lessons from MGC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Boniface Nankwenya</cp:lastModifiedBy>
  <cp:revision>470</cp:revision>
  <cp:lastPrinted>2022-07-20T11:19:16Z</cp:lastPrinted>
  <dcterms:created xsi:type="dcterms:W3CDTF">2020-11-16T17:34:04Z</dcterms:created>
  <dcterms:modified xsi:type="dcterms:W3CDTF">2025-06-25T08:46:50Z</dcterms:modified>
</cp:coreProperties>
</file>