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omments/modernComment_11E_61B0FFD2.xml" ContentType="application/vnd.ms-powerpoint.comments+xml"/>
  <Override PartName="/ppt/comments/modernComment_11D_EFB97FD0.xml" ContentType="application/vnd.ms-powerpoint.comments+xml"/>
  <Override PartName="/ppt/comments/modernComment_122_C7CD1E17.xml" ContentType="application/vnd.ms-powerpoint.comments+xml"/>
  <Override PartName="/ppt/comments/modernComment_121_B575EC74.xml" ContentType="application/vnd.ms-powerpoint.comments+xml"/>
  <Override PartName="/ppt/comments/modernComment_126_62EA4AB9.xml" ContentType="application/vnd.ms-powerpoint.comments+xml"/>
  <Override PartName="/ppt/comments/modernComment_125_CC764333.xml" ContentType="application/vnd.ms-powerpoint.comments+xml"/>
  <Override PartName="/ppt/authors.xml" ContentType="application/vnd.ms-powerpoint.author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1"/>
  </p:notesMasterIdLst>
  <p:sldIdLst>
    <p:sldId id="283" r:id="rId2"/>
    <p:sldId id="286" r:id="rId3"/>
    <p:sldId id="285" r:id="rId4"/>
    <p:sldId id="290" r:id="rId5"/>
    <p:sldId id="287" r:id="rId6"/>
    <p:sldId id="289" r:id="rId7"/>
    <p:sldId id="294" r:id="rId8"/>
    <p:sldId id="293" r:id="rId9"/>
    <p:sldId id="282" r:id="rId10"/>
  </p:sldIdLst>
  <p:sldSz cx="12192000" cy="6858000"/>
  <p:notesSz cx="6858000" cy="9144000"/>
  <p:defaultTextStyle>
    <a:defPPr>
      <a:defRPr lang="en-M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33C3C79-BA89-8CF3-AB69-21523447823B}" name="Levison Chiwaula" initials="LC" userId="7cc3301d45f73e7b" providerId="Windows Live"/>
  <p188:author id="{879DA7AF-FF61-9A63-D2E8-303C5171C196}" name="Dinah Banda" initials="DB" userId="11a01f7e3464cf96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didza Chisanu" initials="NC" lastIdx="1" clrIdx="0">
    <p:extLst>
      <p:ext uri="{19B8F6BF-5375-455C-9EA6-DF929625EA0E}">
        <p15:presenceInfo xmlns:p15="http://schemas.microsoft.com/office/powerpoint/2012/main" userId="2d2d2490ce27007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1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8DA1E4-727F-4E4C-ACFE-CB95239A8985}" v="4" dt="2026-04-16T03:54:50.1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vison Chiwaula" userId="7cc3301d45f73e7b" providerId="LiveId" clId="{E54D0789-995C-4D88-819B-4DCA70759279}"/>
    <pc:docChg chg="custSel addSld modSld sldOrd">
      <pc:chgData name="Levison Chiwaula" userId="7cc3301d45f73e7b" providerId="LiveId" clId="{E54D0789-995C-4D88-819B-4DCA70759279}" dt="2026-04-16T03:55:37.392" v="320" actId="403"/>
      <pc:docMkLst>
        <pc:docMk/>
      </pc:docMkLst>
      <pc:sldChg chg="ord">
        <pc:chgData name="Levison Chiwaula" userId="7cc3301d45f73e7b" providerId="LiveId" clId="{E54D0789-995C-4D88-819B-4DCA70759279}" dt="2026-04-16T03:52:29.192" v="306"/>
        <pc:sldMkLst>
          <pc:docMk/>
          <pc:sldMk cId="3648150885" sldId="281"/>
        </pc:sldMkLst>
      </pc:sldChg>
      <pc:sldChg chg="ord">
        <pc:chgData name="Levison Chiwaula" userId="7cc3301d45f73e7b" providerId="LiveId" clId="{E54D0789-995C-4D88-819B-4DCA70759279}" dt="2026-04-16T03:52:27.293" v="304"/>
        <pc:sldMkLst>
          <pc:docMk/>
          <pc:sldMk cId="1782493472" sldId="284"/>
        </pc:sldMkLst>
      </pc:sldChg>
      <pc:sldChg chg="modSp mod ord">
        <pc:chgData name="Levison Chiwaula" userId="7cc3301d45f73e7b" providerId="LiveId" clId="{E54D0789-995C-4D88-819B-4DCA70759279}" dt="2026-04-16T03:47:16.136" v="163" actId="20577"/>
        <pc:sldMkLst>
          <pc:docMk/>
          <pc:sldMk cId="4021911504" sldId="285"/>
        </pc:sldMkLst>
        <pc:spChg chg="mod">
          <ac:chgData name="Levison Chiwaula" userId="7cc3301d45f73e7b" providerId="LiveId" clId="{E54D0789-995C-4D88-819B-4DCA70759279}" dt="2026-04-16T03:47:16.136" v="163" actId="20577"/>
          <ac:spMkLst>
            <pc:docMk/>
            <pc:sldMk cId="4021911504" sldId="285"/>
            <ac:spMk id="2" creationId="{11DC4FCB-1EAF-5179-EAAD-3C52AA73434A}"/>
          </ac:spMkLst>
        </pc:spChg>
      </pc:sldChg>
      <pc:sldChg chg="modSp mod modCm">
        <pc:chgData name="Levison Chiwaula" userId="7cc3301d45f73e7b" providerId="LiveId" clId="{E54D0789-995C-4D88-819B-4DCA70759279}" dt="2026-04-16T03:53:17.651" v="311" actId="20577"/>
        <pc:sldMkLst>
          <pc:docMk/>
          <pc:sldMk cId="1638989778" sldId="286"/>
        </pc:sldMkLst>
        <pc:spChg chg="mod">
          <ac:chgData name="Levison Chiwaula" userId="7cc3301d45f73e7b" providerId="LiveId" clId="{E54D0789-995C-4D88-819B-4DCA70759279}" dt="2026-04-16T03:45:57.312" v="86" actId="20577"/>
          <ac:spMkLst>
            <pc:docMk/>
            <pc:sldMk cId="1638989778" sldId="286"/>
            <ac:spMk id="2" creationId="{50C50DCB-C500-EB92-350D-A4816AC06421}"/>
          </ac:spMkLst>
        </pc:spChg>
        <pc:spChg chg="mod">
          <ac:chgData name="Levison Chiwaula" userId="7cc3301d45f73e7b" providerId="LiveId" clId="{E54D0789-995C-4D88-819B-4DCA70759279}" dt="2026-04-16T03:53:17.651" v="311" actId="20577"/>
          <ac:spMkLst>
            <pc:docMk/>
            <pc:sldMk cId="1638989778" sldId="286"/>
            <ac:spMk id="8" creationId="{295DC241-90F9-9368-0646-45C2E91DE4E7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evison Chiwaula" userId="7cc3301d45f73e7b" providerId="LiveId" clId="{E54D0789-995C-4D88-819B-4DCA70759279}" dt="2026-04-16T03:53:17.651" v="311" actId="20577"/>
              <pc2:cmMkLst xmlns:pc2="http://schemas.microsoft.com/office/powerpoint/2019/9/main/command">
                <pc:docMk/>
                <pc:sldMk cId="1638989778" sldId="286"/>
                <pc2:cmMk id="{B5206CED-CDC0-4CF2-8C76-26C86E783337}"/>
              </pc2:cmMkLst>
            </pc226:cmChg>
          </p:ext>
        </pc:extLst>
      </pc:sldChg>
      <pc:sldChg chg="ord">
        <pc:chgData name="Levison Chiwaula" userId="7cc3301d45f73e7b" providerId="LiveId" clId="{E54D0789-995C-4D88-819B-4DCA70759279}" dt="2026-04-16T03:48:17.928" v="167"/>
        <pc:sldMkLst>
          <pc:docMk/>
          <pc:sldMk cId="1502912534" sldId="287"/>
        </pc:sldMkLst>
      </pc:sldChg>
      <pc:sldChg chg="modSp mod ord">
        <pc:chgData name="Levison Chiwaula" userId="7cc3301d45f73e7b" providerId="LiveId" clId="{E54D0789-995C-4D88-819B-4DCA70759279}" dt="2026-04-16T03:51:40.599" v="300" actId="20577"/>
        <pc:sldMkLst>
          <pc:docMk/>
          <pc:sldMk cId="3044404340" sldId="289"/>
        </pc:sldMkLst>
        <pc:spChg chg="mod">
          <ac:chgData name="Levison Chiwaula" userId="7cc3301d45f73e7b" providerId="LiveId" clId="{E54D0789-995C-4D88-819B-4DCA70759279}" dt="2026-04-16T03:51:10.114" v="286" actId="20577"/>
          <ac:spMkLst>
            <pc:docMk/>
            <pc:sldMk cId="3044404340" sldId="289"/>
            <ac:spMk id="2" creationId="{75A3E8C1-4618-4D9E-3B2A-3400F49D6663}"/>
          </ac:spMkLst>
        </pc:spChg>
        <pc:spChg chg="mod">
          <ac:chgData name="Levison Chiwaula" userId="7cc3301d45f73e7b" providerId="LiveId" clId="{E54D0789-995C-4D88-819B-4DCA70759279}" dt="2026-04-16T03:51:40.599" v="300" actId="20577"/>
          <ac:spMkLst>
            <pc:docMk/>
            <pc:sldMk cId="3044404340" sldId="289"/>
            <ac:spMk id="3" creationId="{A4C24A09-8AEA-504E-706B-5B58D072710A}"/>
          </ac:spMkLst>
        </pc:spChg>
      </pc:sldChg>
      <pc:sldChg chg="ord">
        <pc:chgData name="Levison Chiwaula" userId="7cc3301d45f73e7b" providerId="LiveId" clId="{E54D0789-995C-4D88-819B-4DCA70759279}" dt="2026-04-16T03:47:52.164" v="165"/>
        <pc:sldMkLst>
          <pc:docMk/>
          <pc:sldMk cId="3352108567" sldId="290"/>
        </pc:sldMkLst>
      </pc:sldChg>
      <pc:sldChg chg="modSp mod ord">
        <pc:chgData name="Levison Chiwaula" userId="7cc3301d45f73e7b" providerId="LiveId" clId="{E54D0789-995C-4D88-819B-4DCA70759279}" dt="2026-04-16T03:55:37.392" v="320" actId="403"/>
        <pc:sldMkLst>
          <pc:docMk/>
          <pc:sldMk cId="3430302515" sldId="293"/>
        </pc:sldMkLst>
        <pc:spChg chg="mod">
          <ac:chgData name="Levison Chiwaula" userId="7cc3301d45f73e7b" providerId="LiveId" clId="{E54D0789-995C-4D88-819B-4DCA70759279}" dt="2026-04-16T03:55:37.392" v="320" actId="403"/>
          <ac:spMkLst>
            <pc:docMk/>
            <pc:sldMk cId="3430302515" sldId="293"/>
            <ac:spMk id="3" creationId="{AD76CB9C-D4C1-1570-AD24-A49D676D72DD}"/>
          </ac:spMkLst>
        </pc:spChg>
      </pc:sldChg>
      <pc:sldChg chg="modSp add mod ord">
        <pc:chgData name="Levison Chiwaula" userId="7cc3301d45f73e7b" providerId="LiveId" clId="{E54D0789-995C-4D88-819B-4DCA70759279}" dt="2026-04-16T03:55:24.586" v="318"/>
        <pc:sldMkLst>
          <pc:docMk/>
          <pc:sldMk cId="1659521721" sldId="294"/>
        </pc:sldMkLst>
        <pc:spChg chg="mod">
          <ac:chgData name="Levison Chiwaula" userId="7cc3301d45f73e7b" providerId="LiveId" clId="{E54D0789-995C-4D88-819B-4DCA70759279}" dt="2026-04-16T03:55:06.852" v="316" actId="403"/>
          <ac:spMkLst>
            <pc:docMk/>
            <pc:sldMk cId="1659521721" sldId="294"/>
            <ac:spMk id="3" creationId="{E0F9C486-0493-24A5-216E-491312E77777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a-gondwe\Desktop\UCHI%20project\UCHI%20soybean%20Deep%20Dive%20Margins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511553935088195"/>
          <c:y val="6.0951134105838689E-2"/>
          <c:w val="0.78270654138993445"/>
          <c:h val="0.57275995000776769"/>
        </c:manualLayout>
      </c:layout>
      <c:lineChart>
        <c:grouping val="standard"/>
        <c:varyColors val="0"/>
        <c:ser>
          <c:idx val="0"/>
          <c:order val="0"/>
          <c:tx>
            <c:strRef>
              <c:f>'Annual Prices (Real) (2)'!$B$1:$B$2</c:f>
              <c:strCache>
                <c:ptCount val="2"/>
                <c:pt idx="0">
                  <c:v>Soybeans</c:v>
                </c:pt>
                <c:pt idx="1">
                  <c:v>($/mt)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none"/>
          </c:marker>
          <c:cat>
            <c:numRef>
              <c:f>'Annual Prices (Real) (2)'!$A$33:$A$67</c:f>
              <c:numCache>
                <c:formatCode>General</c:formatCode>
                <c:ptCount val="3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</c:numCache>
            </c:numRef>
          </c:cat>
          <c:val>
            <c:numRef>
              <c:f>'Annual Prices (Real) (2)'!$B$33:$B$67</c:f>
              <c:numCache>
                <c:formatCode>0.00</c:formatCode>
                <c:ptCount val="35"/>
                <c:pt idx="0">
                  <c:v>298.46735981709003</c:v>
                </c:pt>
                <c:pt idx="1">
                  <c:v>292.48823191769998</c:v>
                </c:pt>
                <c:pt idx="2">
                  <c:v>282.22809586275002</c:v>
                </c:pt>
                <c:pt idx="3">
                  <c:v>295.5000248911</c:v>
                </c:pt>
                <c:pt idx="4">
                  <c:v>300.76865203614</c:v>
                </c:pt>
                <c:pt idx="5">
                  <c:v>282.03861604658999</c:v>
                </c:pt>
                <c:pt idx="6">
                  <c:v>338.07030346280999</c:v>
                </c:pt>
                <c:pt idx="7">
                  <c:v>343.81906452415001</c:v>
                </c:pt>
                <c:pt idx="8">
                  <c:v>296.02926527442997</c:v>
                </c:pt>
                <c:pt idx="9">
                  <c:v>250.23351955550001</c:v>
                </c:pt>
                <c:pt idx="10">
                  <c:v>266.25607507961001</c:v>
                </c:pt>
                <c:pt idx="11">
                  <c:v>255.72386175676999</c:v>
                </c:pt>
                <c:pt idx="12">
                  <c:v>281.00775193798</c:v>
                </c:pt>
                <c:pt idx="13">
                  <c:v>331.57498116050999</c:v>
                </c:pt>
                <c:pt idx="14">
                  <c:v>360.46101375985</c:v>
                </c:pt>
                <c:pt idx="15">
                  <c:v>313.21265678448998</c:v>
                </c:pt>
                <c:pt idx="16">
                  <c:v>298.72771414803998</c:v>
                </c:pt>
                <c:pt idx="17">
                  <c:v>401.44957909812001</c:v>
                </c:pt>
                <c:pt idx="18">
                  <c:v>507.50753671107998</c:v>
                </c:pt>
                <c:pt idx="19">
                  <c:v>439.16908563135001</c:v>
                </c:pt>
                <c:pt idx="20">
                  <c:v>447.10166666666998</c:v>
                </c:pt>
                <c:pt idx="21">
                  <c:v>484.07705931795999</c:v>
                </c:pt>
                <c:pt idx="22">
                  <c:v>540.24086001996</c:v>
                </c:pt>
                <c:pt idx="23">
                  <c:v>502.40470766894998</c:v>
                </c:pt>
                <c:pt idx="24">
                  <c:v>447.90531177829001</c:v>
                </c:pt>
                <c:pt idx="25">
                  <c:v>400.65648308981002</c:v>
                </c:pt>
                <c:pt idx="26">
                  <c:v>431.18951398489997</c:v>
                </c:pt>
                <c:pt idx="27">
                  <c:v>404.33560677699001</c:v>
                </c:pt>
                <c:pt idx="28">
                  <c:v>387.22184043457997</c:v>
                </c:pt>
                <c:pt idx="29">
                  <c:v>370.87521779922002</c:v>
                </c:pt>
                <c:pt idx="30">
                  <c:v>415.36245318148104</c:v>
                </c:pt>
                <c:pt idx="31">
                  <c:v>533.20155393053005</c:v>
                </c:pt>
                <c:pt idx="32">
                  <c:v>575.04895700297993</c:v>
                </c:pt>
                <c:pt idx="33">
                  <c:v>524.01256208004384</c:v>
                </c:pt>
                <c:pt idx="34">
                  <c:v>401.82000557713292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BDB-428E-926E-121F201716E4}"/>
            </c:ext>
          </c:extLst>
        </c:ser>
        <c:ser>
          <c:idx val="1"/>
          <c:order val="1"/>
          <c:tx>
            <c:strRef>
              <c:f>'Annual Prices (Real) (2)'!$C$1:$C$2</c:f>
              <c:strCache>
                <c:ptCount val="2"/>
                <c:pt idx="0">
                  <c:v>Soybean oil</c:v>
                </c:pt>
                <c:pt idx="1">
                  <c:v>($/mt)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'Annual Prices (Real) (2)'!$A$33:$A$67</c:f>
              <c:numCache>
                <c:formatCode>General</c:formatCode>
                <c:ptCount val="3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</c:numCache>
            </c:numRef>
          </c:cat>
          <c:val>
            <c:numRef>
              <c:f>'Annual Prices (Real) (2)'!$C$33:$C$67</c:f>
              <c:numCache>
                <c:formatCode>0.00</c:formatCode>
                <c:ptCount val="35"/>
                <c:pt idx="0">
                  <c:v>541.09178909089997</c:v>
                </c:pt>
                <c:pt idx="1">
                  <c:v>554.04901253001003</c:v>
                </c:pt>
                <c:pt idx="2">
                  <c:v>514.02265017891</c:v>
                </c:pt>
                <c:pt idx="3">
                  <c:v>556.53630953845004</c:v>
                </c:pt>
                <c:pt idx="4">
                  <c:v>735.20120204863997</c:v>
                </c:pt>
                <c:pt idx="5">
                  <c:v>680.02946286256997</c:v>
                </c:pt>
                <c:pt idx="6">
                  <c:v>611.63183934305005</c:v>
                </c:pt>
                <c:pt idx="7">
                  <c:v>657.28118484632</c:v>
                </c:pt>
                <c:pt idx="8">
                  <c:v>761.72518378767995</c:v>
                </c:pt>
                <c:pt idx="9">
                  <c:v>529.17358030893001</c:v>
                </c:pt>
                <c:pt idx="10">
                  <c:v>425.01256913022002</c:v>
                </c:pt>
                <c:pt idx="11">
                  <c:v>461.26273178375999</c:v>
                </c:pt>
                <c:pt idx="12">
                  <c:v>610.08192389006001</c:v>
                </c:pt>
                <c:pt idx="13">
                  <c:v>701.56367746797002</c:v>
                </c:pt>
                <c:pt idx="14">
                  <c:v>727.06789760477</c:v>
                </c:pt>
                <c:pt idx="15">
                  <c:v>620.97301406308998</c:v>
                </c:pt>
                <c:pt idx="16">
                  <c:v>666.44612476371003</c:v>
                </c:pt>
                <c:pt idx="17">
                  <c:v>928.48859548011001</c:v>
                </c:pt>
                <c:pt idx="18">
                  <c:v>1226.11186748355</c:v>
                </c:pt>
                <c:pt idx="19">
                  <c:v>884.37176031516003</c:v>
                </c:pt>
                <c:pt idx="20">
                  <c:v>1000.85583333333</c:v>
                </c:pt>
                <c:pt idx="21">
                  <c:v>1168.6419308357299</c:v>
                </c:pt>
                <c:pt idx="22">
                  <c:v>1111.85929420303</c:v>
                </c:pt>
                <c:pt idx="23">
                  <c:v>961.63401670462997</c:v>
                </c:pt>
                <c:pt idx="24">
                  <c:v>836.92301770592996</c:v>
                </c:pt>
                <c:pt idx="25">
                  <c:v>772.07775620720997</c:v>
                </c:pt>
                <c:pt idx="26">
                  <c:v>866.73845226700996</c:v>
                </c:pt>
                <c:pt idx="27">
                  <c:v>874.08435262273997</c:v>
                </c:pt>
                <c:pt idx="28">
                  <c:v>774.70793245631</c:v>
                </c:pt>
                <c:pt idx="29">
                  <c:v>769.44109368717</c:v>
                </c:pt>
                <c:pt idx="30">
                  <c:v>855.72658050464747</c:v>
                </c:pt>
                <c:pt idx="31">
                  <c:v>1266.3680682510692</c:v>
                </c:pt>
                <c:pt idx="32">
                  <c:v>1419.1549595572583</c:v>
                </c:pt>
                <c:pt idx="33">
                  <c:v>980.28191644756362</c:v>
                </c:pt>
                <c:pt idx="34">
                  <c:v>887.88383840246752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BDB-428E-926E-121F201716E4}"/>
            </c:ext>
          </c:extLst>
        </c:ser>
        <c:ser>
          <c:idx val="2"/>
          <c:order val="2"/>
          <c:tx>
            <c:strRef>
              <c:f>'Annual Prices (Real) (2)'!$D$1:$D$2</c:f>
              <c:strCache>
                <c:ptCount val="2"/>
                <c:pt idx="0">
                  <c:v>Soybean meal</c:v>
                </c:pt>
                <c:pt idx="1">
                  <c:v>($/mt)</c:v>
                </c:pt>
              </c:strCache>
            </c:strRef>
          </c:tx>
          <c:spPr>
            <a:ln w="28575" cap="rnd">
              <a:solidFill>
                <a:schemeClr val="accent3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'Annual Prices (Real) (2)'!$A$33:$A$67</c:f>
              <c:numCache>
                <c:formatCode>General</c:formatCode>
                <c:ptCount val="3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  <c:pt idx="32">
                  <c:v>2022</c:v>
                </c:pt>
                <c:pt idx="33">
                  <c:v>2023</c:v>
                </c:pt>
                <c:pt idx="34">
                  <c:v>2024</c:v>
                </c:pt>
              </c:numCache>
            </c:numRef>
          </c:cat>
          <c:val>
            <c:numRef>
              <c:f>'Annual Prices (Real) (2)'!$D$33:$D$67</c:f>
              <c:numCache>
                <c:formatCode>0.00</c:formatCode>
                <c:ptCount val="35"/>
                <c:pt idx="0">
                  <c:v>242.12043170573</c:v>
                </c:pt>
                <c:pt idx="1">
                  <c:v>240.60336295143</c:v>
                </c:pt>
                <c:pt idx="2">
                  <c:v>244.97718299764</c:v>
                </c:pt>
                <c:pt idx="3">
                  <c:v>241.14964461874001</c:v>
                </c:pt>
                <c:pt idx="4">
                  <c:v>229.80635921622999</c:v>
                </c:pt>
                <c:pt idx="5">
                  <c:v>214.22605262555001</c:v>
                </c:pt>
                <c:pt idx="6">
                  <c:v>296.66639532957998</c:v>
                </c:pt>
                <c:pt idx="7">
                  <c:v>320.93012256994001</c:v>
                </c:pt>
                <c:pt idx="8">
                  <c:v>207.29147592358001</c:v>
                </c:pt>
                <c:pt idx="9">
                  <c:v>204.94435458437999</c:v>
                </c:pt>
                <c:pt idx="10">
                  <c:v>256.02794536618001</c:v>
                </c:pt>
                <c:pt idx="11">
                  <c:v>267.21620092277999</c:v>
                </c:pt>
                <c:pt idx="12">
                  <c:v>258.59430056378</c:v>
                </c:pt>
                <c:pt idx="13">
                  <c:v>292.18789248932001</c:v>
                </c:pt>
                <c:pt idx="14">
                  <c:v>305.64114626209999</c:v>
                </c:pt>
                <c:pt idx="15">
                  <c:v>269.96769289244003</c:v>
                </c:pt>
                <c:pt idx="16">
                  <c:v>252.82071240594999</c:v>
                </c:pt>
                <c:pt idx="17">
                  <c:v>337.35460546998002</c:v>
                </c:pt>
                <c:pt idx="18">
                  <c:v>429.97017731531002</c:v>
                </c:pt>
                <c:pt idx="19">
                  <c:v>439.12070633769002</c:v>
                </c:pt>
                <c:pt idx="20">
                  <c:v>398.34583333333001</c:v>
                </c:pt>
                <c:pt idx="21">
                  <c:v>368.04004562919999</c:v>
                </c:pt>
                <c:pt idx="22">
                  <c:v>482.35129577549998</c:v>
                </c:pt>
                <c:pt idx="23">
                  <c:v>495.18223234624003</c:v>
                </c:pt>
                <c:pt idx="24">
                  <c:v>482.64896073902997</c:v>
                </c:pt>
                <c:pt idx="25">
                  <c:v>397.93092878307999</c:v>
                </c:pt>
                <c:pt idx="26">
                  <c:v>398.44907653586</c:v>
                </c:pt>
                <c:pt idx="27">
                  <c:v>359.99760167198002</c:v>
                </c:pt>
                <c:pt idx="28">
                  <c:v>397.82626480790998</c:v>
                </c:pt>
                <c:pt idx="29">
                  <c:v>348.8364495376</c:v>
                </c:pt>
                <c:pt idx="30">
                  <c:v>402.63432245505618</c:v>
                </c:pt>
                <c:pt idx="31">
                  <c:v>439.64808043875684</c:v>
                </c:pt>
                <c:pt idx="32">
                  <c:v>466.46019582801188</c:v>
                </c:pt>
                <c:pt idx="33">
                  <c:v>474.51723634239266</c:v>
                </c:pt>
                <c:pt idx="34">
                  <c:v>384.26734294706341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BDB-428E-926E-121F201716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8341680"/>
        <c:axId val="579033696"/>
      </c:lineChart>
      <c:catAx>
        <c:axId val="28341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+mn-cs"/>
              </a:defRPr>
            </a:pPr>
            <a:endParaRPr lang="en-US"/>
          </a:p>
        </c:txPr>
        <c:crossAx val="579033696"/>
        <c:crosses val="autoZero"/>
        <c:auto val="1"/>
        <c:lblAlgn val="ctr"/>
        <c:lblOffset val="100"/>
        <c:noMultiLvlLbl val="0"/>
      </c:catAx>
      <c:valAx>
        <c:axId val="579033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  <a:cs typeface="+mn-cs"/>
                  </a:defRPr>
                </a:pPr>
                <a:r>
                  <a:rPr lang="en-ZA" dirty="0"/>
                  <a:t>Real price (USD/mt)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/>
                  </a:solidFill>
                  <a:latin typeface="Yu Gothic" panose="020B0400000000000000" pitchFamily="34" charset="-128"/>
                  <a:ea typeface="Yu Gothic" panose="020B0400000000000000" pitchFamily="34" charset="-128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+mn-cs"/>
              </a:defRPr>
            </a:pPr>
            <a:endParaRPr lang="en-US"/>
          </a:p>
        </c:txPr>
        <c:crossAx val="28341680"/>
        <c:crosses val="autoZero"/>
        <c:crossBetween val="between"/>
      </c:valAx>
      <c:spPr>
        <a:noFill/>
        <a:ln>
          <a:solidFill>
            <a:schemeClr val="accent3"/>
          </a:solidFill>
          <a:prstDash val="solid"/>
        </a:ln>
        <a:effectLst/>
      </c:spPr>
    </c:plotArea>
    <c:legend>
      <c:legendPos val="b"/>
      <c:layout>
        <c:manualLayout>
          <c:xMode val="edge"/>
          <c:yMode val="edge"/>
          <c:x val="5.4281941100636583E-2"/>
          <c:y val="0.80882236860800316"/>
          <c:w val="0.91317980224440531"/>
          <c:h val="7.82164556655612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1">
          <a:solidFill>
            <a:schemeClr val="tx1"/>
          </a:solidFill>
          <a:latin typeface="Yu Gothic" panose="020B0400000000000000" pitchFamily="34" charset="-128"/>
          <a:ea typeface="Yu Gothic" panose="020B0400000000000000" pitchFamily="34" charset="-128"/>
        </a:defRPr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8966181141946778"/>
          <c:y val="5.092595873465159E-2"/>
          <c:w val="0.70291749642572066"/>
          <c:h val="0.670913907806552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Soya!$B$1</c:f>
              <c:strCache>
                <c:ptCount val="1"/>
                <c:pt idx="0">
                  <c:v>Production (tonnes)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Soya!$A$12:$A$22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Soya!$B$12:$B$22</c:f>
              <c:numCache>
                <c:formatCode>_(* #,##0_);_(* \(#,##0\);_(* "-"??_);_(@_)</c:formatCode>
                <c:ptCount val="11"/>
                <c:pt idx="0">
                  <c:v>120952</c:v>
                </c:pt>
                <c:pt idx="1">
                  <c:v>136910</c:v>
                </c:pt>
                <c:pt idx="2">
                  <c:v>208556</c:v>
                </c:pt>
                <c:pt idx="3">
                  <c:v>175475</c:v>
                </c:pt>
                <c:pt idx="4">
                  <c:v>222865</c:v>
                </c:pt>
                <c:pt idx="5">
                  <c:v>264372.353</c:v>
                </c:pt>
                <c:pt idx="6">
                  <c:v>264497</c:v>
                </c:pt>
                <c:pt idx="7">
                  <c:v>303084</c:v>
                </c:pt>
                <c:pt idx="8">
                  <c:v>245401.31</c:v>
                </c:pt>
                <c:pt idx="9">
                  <c:v>173108</c:v>
                </c:pt>
                <c:pt idx="10">
                  <c:v>186902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9B-47BC-BB7C-36D3E57F2F92}"/>
            </c:ext>
          </c:extLst>
        </c:ser>
        <c:ser>
          <c:idx val="1"/>
          <c:order val="1"/>
          <c:tx>
            <c:strRef>
              <c:f>Soya!$C$1</c:f>
              <c:strCache>
                <c:ptCount val="1"/>
                <c:pt idx="0">
                  <c:v>Hectarage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Soya!$A$12:$A$22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Soya!$C$12:$C$22</c:f>
              <c:numCache>
                <c:formatCode>_(* #,##0_);_(* \(#,##0\);_(* "-"??_);_(@_)</c:formatCode>
                <c:ptCount val="11"/>
                <c:pt idx="0">
                  <c:v>139005</c:v>
                </c:pt>
                <c:pt idx="1">
                  <c:v>153834</c:v>
                </c:pt>
                <c:pt idx="2">
                  <c:v>188714</c:v>
                </c:pt>
                <c:pt idx="3">
                  <c:v>178823</c:v>
                </c:pt>
                <c:pt idx="4">
                  <c:v>202366</c:v>
                </c:pt>
                <c:pt idx="5">
                  <c:v>219957</c:v>
                </c:pt>
                <c:pt idx="6">
                  <c:v>216652</c:v>
                </c:pt>
                <c:pt idx="7">
                  <c:v>245634</c:v>
                </c:pt>
                <c:pt idx="8">
                  <c:v>305488</c:v>
                </c:pt>
                <c:pt idx="9">
                  <c:v>206429</c:v>
                </c:pt>
                <c:pt idx="10">
                  <c:v>209056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9B-47BC-BB7C-36D3E57F2F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80972015"/>
        <c:axId val="2080975343"/>
      </c:barChart>
      <c:lineChart>
        <c:grouping val="standard"/>
        <c:varyColors val="0"/>
        <c:ser>
          <c:idx val="2"/>
          <c:order val="2"/>
          <c:tx>
            <c:strRef>
              <c:f>Soya!$D$1</c:f>
              <c:strCache>
                <c:ptCount val="1"/>
                <c:pt idx="0">
                  <c:v>Yield (t/ha)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Soya!$A$12:$A$22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Soya!$D$12:$D$22</c:f>
              <c:numCache>
                <c:formatCode>_(* ###,0\.00_);_(* \(###,0\.00\);_(* "-"??_);_(@_)</c:formatCode>
                <c:ptCount val="11"/>
                <c:pt idx="0">
                  <c:v>0.66216321219571006</c:v>
                </c:pt>
                <c:pt idx="1">
                  <c:v>0.64860244475093309</c:v>
                </c:pt>
                <c:pt idx="2">
                  <c:v>0.79656670543808661</c:v>
                </c:pt>
                <c:pt idx="3">
                  <c:v>0.71851101002789652</c:v>
                </c:pt>
                <c:pt idx="4">
                  <c:v>0.81659418979396414</c:v>
                </c:pt>
                <c:pt idx="5">
                  <c:v>0.85844127914866342</c:v>
                </c:pt>
                <c:pt idx="6">
                  <c:v>0.90401894715287523</c:v>
                </c:pt>
                <c:pt idx="7">
                  <c:v>0.91516844865810532</c:v>
                </c:pt>
                <c:pt idx="8">
                  <c:v>0.80330916435342792</c:v>
                </c:pt>
                <c:pt idx="9">
                  <c:v>0.83858372612375198</c:v>
                </c:pt>
                <c:pt idx="10">
                  <c:v>0.89402839430583192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49B-47BC-BB7C-36D3E57F2F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04840112"/>
        <c:axId val="1204844688"/>
      </c:lineChart>
      <c:dateAx>
        <c:axId val="2080972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Yu Gothic Medium" panose="020B0500000000000000" pitchFamily="34" charset="-128"/>
                <a:ea typeface="Yu Gothic Medium" panose="020B0500000000000000" pitchFamily="34" charset="-128"/>
                <a:cs typeface="+mn-cs"/>
              </a:defRPr>
            </a:pPr>
            <a:endParaRPr lang="en-US"/>
          </a:p>
        </c:txPr>
        <c:crossAx val="2080975343"/>
        <c:crosses val="autoZero"/>
        <c:auto val="0"/>
        <c:lblOffset val="100"/>
        <c:baseTimeUnit val="days"/>
      </c:dateAx>
      <c:valAx>
        <c:axId val="208097534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Gothic Medium" panose="020B0500000000000000" pitchFamily="34" charset="-128"/>
                    <a:ea typeface="Yu Gothic Medium" panose="020B0500000000000000" pitchFamily="34" charset="-128"/>
                    <a:cs typeface="+mn-cs"/>
                  </a:defRPr>
                </a:pPr>
                <a:r>
                  <a:rPr lang="en-US" dirty="0" smtClean="0"/>
                  <a:t>Production(t) </a:t>
                </a:r>
                <a:r>
                  <a:rPr lang="en-US" dirty="0"/>
                  <a:t>and area </a:t>
                </a:r>
                <a:r>
                  <a:rPr lang="en-US" dirty="0" smtClean="0"/>
                  <a:t>planted (ha) 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Yu Gothic Medium" panose="020B0500000000000000" pitchFamily="34" charset="-128"/>
                  <a:ea typeface="Yu Gothic Medium" panose="020B0500000000000000" pitchFamily="34" charset="-128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Yu Gothic Medium" panose="020B0500000000000000" pitchFamily="34" charset="-128"/>
                <a:ea typeface="Yu Gothic Medium" panose="020B0500000000000000" pitchFamily="34" charset="-128"/>
                <a:cs typeface="+mn-cs"/>
              </a:defRPr>
            </a:pPr>
            <a:endParaRPr lang="en-US"/>
          </a:p>
        </c:txPr>
        <c:crossAx val="2080972015"/>
        <c:crosses val="autoZero"/>
        <c:crossBetween val="between"/>
      </c:valAx>
      <c:valAx>
        <c:axId val="1204844688"/>
        <c:scaling>
          <c:orientation val="minMax"/>
        </c:scaling>
        <c:delete val="0"/>
        <c:axPos val="r"/>
        <c:numFmt formatCode="0.0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Yu Gothic Medium" panose="020B0500000000000000" pitchFamily="34" charset="-128"/>
                <a:ea typeface="Yu Gothic Medium" panose="020B0500000000000000" pitchFamily="34" charset="-128"/>
                <a:cs typeface="+mn-cs"/>
              </a:defRPr>
            </a:pPr>
            <a:endParaRPr lang="en-US"/>
          </a:p>
        </c:txPr>
        <c:crossAx val="1204840112"/>
        <c:crosses val="max"/>
        <c:crossBetween val="between"/>
      </c:valAx>
      <c:catAx>
        <c:axId val="12048401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0484468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Yu Gothic Medium" panose="020B0500000000000000" pitchFamily="34" charset="-128"/>
              <a:ea typeface="Yu Gothic Medium" panose="020B0500000000000000" pitchFamily="34" charset="-128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latin typeface="Yu Gothic Medium" panose="020B0500000000000000" pitchFamily="34" charset="-128"/>
          <a:ea typeface="Yu Gothic Medium" panose="020B0500000000000000" pitchFamily="34" charset="-128"/>
        </a:defRPr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5503640200793442"/>
          <c:y val="5.0996754751970332E-2"/>
          <c:w val="0.83212906448824076"/>
          <c:h val="0.5341647321784600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 1'!$A$3:$A$10</c:f>
              <c:strCache>
                <c:ptCount val="8"/>
                <c:pt idx="0">
                  <c:v>Smallholder</c:v>
                </c:pt>
                <c:pt idx="1">
                  <c:v>Estate/cooperative</c:v>
                </c:pt>
                <c:pt idx="2">
                  <c:v>Grain traders</c:v>
                </c:pt>
                <c:pt idx="3">
                  <c:v>Processor/crusher</c:v>
                </c:pt>
                <c:pt idx="4">
                  <c:v>Crude oil refiners</c:v>
                </c:pt>
                <c:pt idx="5">
                  <c:v>Refined oil trader</c:v>
                </c:pt>
                <c:pt idx="6">
                  <c:v>Cake retailer</c:v>
                </c:pt>
                <c:pt idx="7">
                  <c:v>Feed mill</c:v>
                </c:pt>
              </c:strCache>
            </c:strRef>
          </c:cat>
          <c:val>
            <c:numRef>
              <c:f>'Sheet 1'!$B$3:$B$10</c:f>
              <c:numCache>
                <c:formatCode>0</c:formatCode>
                <c:ptCount val="8"/>
                <c:pt idx="0">
                  <c:v>48.217222496149823</c:v>
                </c:pt>
                <c:pt idx="1">
                  <c:v>226.15648201027983</c:v>
                </c:pt>
                <c:pt idx="2">
                  <c:v>83.992890052843862</c:v>
                </c:pt>
                <c:pt idx="3">
                  <c:v>14</c:v>
                </c:pt>
                <c:pt idx="4">
                  <c:v>152.99653817889299</c:v>
                </c:pt>
                <c:pt idx="5">
                  <c:v>105.43631544073257</c:v>
                </c:pt>
                <c:pt idx="6">
                  <c:v>83.20823873302858</c:v>
                </c:pt>
                <c:pt idx="7">
                  <c:v>143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4A-4AF7-897D-9A03FB4409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107131279"/>
        <c:axId val="1107122159"/>
      </c:barChart>
      <c:catAx>
        <c:axId val="11071312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+mn-cs"/>
              </a:defRPr>
            </a:pPr>
            <a:endParaRPr lang="en-US"/>
          </a:p>
        </c:txPr>
        <c:crossAx val="1107122159"/>
        <c:crosses val="autoZero"/>
        <c:auto val="1"/>
        <c:lblAlgn val="ctr"/>
        <c:lblOffset val="100"/>
        <c:noMultiLvlLbl val="0"/>
      </c:catAx>
      <c:valAx>
        <c:axId val="110712215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  <a:cs typeface="+mn-cs"/>
                  </a:defRPr>
                </a:pPr>
                <a:r>
                  <a:rPr lang="en-US" dirty="0"/>
                  <a:t>USD/ton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Yu Gothic" panose="020B0400000000000000" pitchFamily="34" charset="-128"/>
                  <a:ea typeface="Yu Gothic" panose="020B0400000000000000" pitchFamily="34" charset="-128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+mn-cs"/>
              </a:defRPr>
            </a:pPr>
            <a:endParaRPr lang="en-US"/>
          </a:p>
        </c:txPr>
        <c:crossAx val="11071312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100" b="1">
          <a:latin typeface="Yu Gothic" panose="020B0400000000000000" pitchFamily="34" charset="-128"/>
          <a:ea typeface="Yu Gothic" panose="020B0400000000000000" pitchFamily="34" charset="-128"/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419754129116136"/>
          <c:y val="4.0033594624860031E-2"/>
          <c:w val="0.68674930667955236"/>
          <c:h val="0.61701598610364072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'Soybean net trade'!$A$4</c:f>
              <c:strCache>
                <c:ptCount val="1"/>
                <c:pt idx="0">
                  <c:v>Soybean Net Trade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'Soybean net trade'!$B$1:$Q$1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'Soybean net trade'!$B$4:$Q$4</c:f>
              <c:numCache>
                <c:formatCode>0.00</c:formatCode>
                <c:ptCount val="16"/>
                <c:pt idx="0">
                  <c:v>8.0659999999999989</c:v>
                </c:pt>
                <c:pt idx="1">
                  <c:v>4.9510000000000005</c:v>
                </c:pt>
                <c:pt idx="2">
                  <c:v>2.2790000000000004</c:v>
                </c:pt>
                <c:pt idx="3">
                  <c:v>13.736000000000001</c:v>
                </c:pt>
                <c:pt idx="4">
                  <c:v>14.75</c:v>
                </c:pt>
                <c:pt idx="5">
                  <c:v>9.5060000000000002</c:v>
                </c:pt>
                <c:pt idx="6">
                  <c:v>7.7239999999999993</c:v>
                </c:pt>
                <c:pt idx="7">
                  <c:v>53.437999999999995</c:v>
                </c:pt>
                <c:pt idx="8">
                  <c:v>50.13</c:v>
                </c:pt>
                <c:pt idx="9">
                  <c:v>35.281999999999996</c:v>
                </c:pt>
                <c:pt idx="10">
                  <c:v>27.093999999999998</c:v>
                </c:pt>
                <c:pt idx="11">
                  <c:v>96.938999999999993</c:v>
                </c:pt>
                <c:pt idx="12">
                  <c:v>64.492000000000004</c:v>
                </c:pt>
                <c:pt idx="13">
                  <c:v>85.650089543626819</c:v>
                </c:pt>
                <c:pt idx="14">
                  <c:v>40.228405390499667</c:v>
                </c:pt>
                <c:pt idx="15">
                  <c:v>100.26992062176315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8A-46CD-B6F9-5443E667D5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64263360"/>
        <c:axId val="1564267680"/>
      </c:barChart>
      <c:lineChart>
        <c:grouping val="standard"/>
        <c:varyColors val="0"/>
        <c:ser>
          <c:idx val="0"/>
          <c:order val="0"/>
          <c:tx>
            <c:strRef>
              <c:f>'Soybean net trade'!$A$2</c:f>
              <c:strCache>
                <c:ptCount val="1"/>
                <c:pt idx="0">
                  <c:v>Soybean Imports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'Soybean net trade'!$B$1:$Q$1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'Soybean net trade'!$B$2:$Q$2</c:f>
              <c:numCache>
                <c:formatCode>0.00</c:formatCode>
                <c:ptCount val="16"/>
                <c:pt idx="0">
                  <c:v>1.877</c:v>
                </c:pt>
                <c:pt idx="1">
                  <c:v>0.09</c:v>
                </c:pt>
                <c:pt idx="2">
                  <c:v>2.278</c:v>
                </c:pt>
                <c:pt idx="3">
                  <c:v>0.59699999999999998</c:v>
                </c:pt>
                <c:pt idx="4">
                  <c:v>1.1080000000000001</c:v>
                </c:pt>
                <c:pt idx="5">
                  <c:v>5.0999999999999997E-2</c:v>
                </c:pt>
                <c:pt idx="6">
                  <c:v>0.437</c:v>
                </c:pt>
                <c:pt idx="7">
                  <c:v>0.60599999999999998</c:v>
                </c:pt>
                <c:pt idx="8">
                  <c:v>0.14599999999999999</c:v>
                </c:pt>
                <c:pt idx="9">
                  <c:v>0.19400000000000001</c:v>
                </c:pt>
                <c:pt idx="10">
                  <c:v>0.80900000000000005</c:v>
                </c:pt>
                <c:pt idx="11">
                  <c:v>3.6320000000000001</c:v>
                </c:pt>
                <c:pt idx="12">
                  <c:v>0.14799999999999999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08A-46CD-B6F9-5443E667D5CF}"/>
            </c:ext>
          </c:extLst>
        </c:ser>
        <c:ser>
          <c:idx val="1"/>
          <c:order val="1"/>
          <c:tx>
            <c:strRef>
              <c:f>'Soybean net trade'!$A$3</c:f>
              <c:strCache>
                <c:ptCount val="1"/>
                <c:pt idx="0">
                  <c:v>Soybean Exports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'Soybean net trade'!$B$1:$Q$1</c:f>
              <c:numCache>
                <c:formatCode>General</c:formatCode>
                <c:ptCount val="16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</c:numCache>
            </c:numRef>
          </c:cat>
          <c:val>
            <c:numRef>
              <c:f>'Soybean net trade'!$B$3:$Q$3</c:f>
              <c:numCache>
                <c:formatCode>0.00</c:formatCode>
                <c:ptCount val="16"/>
                <c:pt idx="0">
                  <c:v>9.9429999999999996</c:v>
                </c:pt>
                <c:pt idx="1">
                  <c:v>5.0410000000000004</c:v>
                </c:pt>
                <c:pt idx="2">
                  <c:v>4.5570000000000004</c:v>
                </c:pt>
                <c:pt idx="3">
                  <c:v>14.333</c:v>
                </c:pt>
                <c:pt idx="4">
                  <c:v>15.858000000000001</c:v>
                </c:pt>
                <c:pt idx="5">
                  <c:v>9.5570000000000004</c:v>
                </c:pt>
                <c:pt idx="6">
                  <c:v>8.1609999999999996</c:v>
                </c:pt>
                <c:pt idx="7">
                  <c:v>54.043999999999997</c:v>
                </c:pt>
                <c:pt idx="8">
                  <c:v>50.276000000000003</c:v>
                </c:pt>
                <c:pt idx="9">
                  <c:v>35.475999999999999</c:v>
                </c:pt>
                <c:pt idx="10">
                  <c:v>27.902999999999999</c:v>
                </c:pt>
                <c:pt idx="11">
                  <c:v>100.571</c:v>
                </c:pt>
                <c:pt idx="12">
                  <c:v>64.64</c:v>
                </c:pt>
                <c:pt idx="13">
                  <c:v>85.650089543626819</c:v>
                </c:pt>
                <c:pt idx="14">
                  <c:v>40.228405390495922</c:v>
                </c:pt>
                <c:pt idx="15">
                  <c:v>100.26992062176328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08A-46CD-B6F9-5443E667D5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4234560"/>
        <c:axId val="1564223520"/>
      </c:lineChart>
      <c:catAx>
        <c:axId val="1564234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+mn-cs"/>
              </a:defRPr>
            </a:pPr>
            <a:endParaRPr lang="en-US"/>
          </a:p>
        </c:txPr>
        <c:crossAx val="1564223520"/>
        <c:crosses val="autoZero"/>
        <c:auto val="1"/>
        <c:lblAlgn val="ctr"/>
        <c:lblOffset val="100"/>
        <c:noMultiLvlLbl val="0"/>
      </c:catAx>
      <c:valAx>
        <c:axId val="1564223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  <a:cs typeface="+mn-cs"/>
                  </a:defRPr>
                </a:pPr>
                <a:r>
                  <a:rPr lang="en-US" dirty="0"/>
                  <a:t>x1000 tonnes</a:t>
                </a:r>
              </a:p>
            </c:rich>
          </c:tx>
          <c:layout>
            <c:manualLayout>
              <c:xMode val="edge"/>
              <c:yMode val="edge"/>
              <c:x val="1.1111209083187112E-2"/>
              <c:y val="0.1908674856666994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Yu Gothic" panose="020B0400000000000000" pitchFamily="34" charset="-128"/>
                  <a:ea typeface="Yu Gothic" panose="020B0400000000000000" pitchFamily="34" charset="-128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+mn-cs"/>
              </a:defRPr>
            </a:pPr>
            <a:endParaRPr lang="en-US"/>
          </a:p>
        </c:txPr>
        <c:crossAx val="1564234560"/>
        <c:crosses val="autoZero"/>
        <c:crossBetween val="between"/>
      </c:valAx>
      <c:valAx>
        <c:axId val="156426768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Yu Gothic" panose="020B0400000000000000" pitchFamily="34" charset="-128"/>
                    <a:ea typeface="Yu Gothic" panose="020B0400000000000000" pitchFamily="34" charset="-128"/>
                    <a:cs typeface="+mn-cs"/>
                  </a:defRPr>
                </a:pPr>
                <a:r>
                  <a:rPr lang="en-US" dirty="0"/>
                  <a:t>x1000 tonnes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Yu Gothic" panose="020B0400000000000000" pitchFamily="34" charset="-128"/>
                  <a:ea typeface="Yu Gothic" panose="020B0400000000000000" pitchFamily="34" charset="-128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Yu Gothic" panose="020B0400000000000000" pitchFamily="34" charset="-128"/>
                <a:ea typeface="Yu Gothic" panose="020B0400000000000000" pitchFamily="34" charset="-128"/>
                <a:cs typeface="+mn-cs"/>
              </a:defRPr>
            </a:pPr>
            <a:endParaRPr lang="en-US"/>
          </a:p>
        </c:txPr>
        <c:crossAx val="1564263360"/>
        <c:crosses val="max"/>
        <c:crossBetween val="between"/>
      </c:valAx>
      <c:catAx>
        <c:axId val="15642633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5642676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1706821331701396E-2"/>
          <c:y val="0.84738781952367925"/>
          <c:w val="0.91480528183493492"/>
          <c:h val="0.124616659759635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Yu Gothic" panose="020B0400000000000000" pitchFamily="34" charset="-128"/>
              <a:ea typeface="Yu Gothic" panose="020B0400000000000000" pitchFamily="34" charset="-128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Yu Gothic" panose="020B0400000000000000" pitchFamily="34" charset="-128"/>
          <a:ea typeface="Yu Gothic" panose="020B0400000000000000" pitchFamily="34" charset="-128"/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1D_EFB97FD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05DE7DF-3CD6-40DA-BC64-AFC346FCCC8E}" authorId="{879DA7AF-FF61-9A63-D2E8-303C5171C196}" created="2026-04-14T13:29:14.604">
    <pc:sldMkLst xmlns:pc="http://schemas.microsoft.com/office/powerpoint/2013/main/command">
      <pc:docMk/>
      <pc:sldMk cId="4021911504" sldId="285"/>
    </pc:sldMkLst>
    <p188:txBody>
      <a:bodyPr/>
      <a:lstStyle/>
      <a:p>
        <a:r>
          <a:rPr lang="en-US"/>
          <a:t>Need to include the source of data for all the figures</a:t>
        </a:r>
      </a:p>
    </p188:txBody>
  </p188:cm>
</p188:cmLst>
</file>

<file path=ppt/comments/modernComment_11E_61B0FFD2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5206CED-CDC0-4CF2-8C76-26C86E783337}" authorId="{433C3C79-BA89-8CF3-AB69-21523447823B}" created="2026-04-16T03:21:47.43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1638989778" sldId="286"/>
      <ac:spMk id="8" creationId="{295DC241-90F9-9368-0646-45C2E91DE4E7}"/>
      <ac:txMk cp="41" len="27">
        <ac:context len="292" hash="279148991"/>
      </ac:txMk>
    </ac:txMkLst>
    <p188:pos x="2825455" y="657582"/>
    <p188:txBody>
      <a:bodyPr/>
      <a:lstStyle/>
      <a:p>
        <a:r>
          <a:rPr lang="en-GB"/>
          <a:t>Use a secondary axis for prices to make the increase consipicuous</a:t>
        </a:r>
      </a:p>
    </p188:txBody>
  </p188:cm>
</p188:cmLst>
</file>

<file path=ppt/comments/modernComment_121_B575EC74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3C383E4-6440-400A-9895-B3621AD6103B}" authorId="{433C3C79-BA89-8CF3-AB69-21523447823B}" created="2026-04-16T03:52:04.667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044404340" sldId="289"/>
      <ac:spMk id="2" creationId="{75A3E8C1-4618-4D9E-3B2A-3400F49D6663}"/>
      <ac:txMk cp="5" len="48">
        <ac:context len="54" hash="1297100379"/>
      </ac:txMk>
    </ac:txMkLst>
    <p188:pos x="11463130" y="303826"/>
    <p188:txBody>
      <a:bodyPr/>
      <a:lstStyle/>
      <a:p>
        <a:r>
          <a:rPr lang="en-GB"/>
          <a:t>Don’t we have marketing challenges in Soybean?</a:t>
        </a:r>
      </a:p>
    </p188:txBody>
  </p188:cm>
</p188:cmLst>
</file>

<file path=ppt/comments/modernComment_122_C7CD1E1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4685C22-05CC-48AB-9CFB-AA461517D149}" authorId="{879DA7AF-FF61-9A63-D2E8-303C5171C196}" created="2026-04-14T13:44:11.39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352108567" sldId="290"/>
      <ac:spMk id="3" creationId="{635F176E-4A9D-037C-0D9A-5ABB2321615A}"/>
    </ac:deMkLst>
    <p188:txBody>
      <a:bodyPr/>
      <a:lstStyle/>
      <a:p>
        <a:r>
          <a:rPr lang="en-US"/>
          <a:t>You can also indicate what profit margin is for cooperatives. “Cooperatives have a profit margin” requires description.</a:t>
        </a:r>
      </a:p>
    </p188:txBody>
  </p188:cm>
</p188:cmLst>
</file>

<file path=ppt/comments/modernComment_125_CC76433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17E70550-4465-4AFB-88D1-6501BBD883EC}" authorId="{879DA7AF-FF61-9A63-D2E8-303C5171C196}" created="2026-04-14T13:49:09.292">
    <pc:sldMkLst xmlns:pc="http://schemas.microsoft.com/office/powerpoint/2013/main/command">
      <pc:docMk/>
      <pc:sldMk cId="3430302515" sldId="293"/>
    </pc:sldMkLst>
    <p188:txBody>
      <a:bodyPr/>
      <a:lstStyle/>
      <a:p>
        <a:r>
          <a:rPr lang="en-US"/>
          <a:t>I think recommendation number should come last. It is not directly linked to the challenges and findings. Or it should come under number 2 or just an additional recommebdation</a:t>
        </a:r>
      </a:p>
    </p188:txBody>
  </p188:cm>
</p188:cmLst>
</file>

<file path=ppt/comments/modernComment_126_62EA4AB9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4BAE51D-DCA3-4BF7-AF31-C60489A5B1FD}" authorId="{879DA7AF-FF61-9A63-D2E8-303C5171C196}" created="2026-04-14T13:49:09.292">
    <pc:sldMkLst xmlns:pc="http://schemas.microsoft.com/office/powerpoint/2013/main/command">
      <pc:docMk/>
      <pc:sldMk cId="3430302515" sldId="293"/>
    </pc:sldMkLst>
    <p188:txBody>
      <a:bodyPr/>
      <a:lstStyle/>
      <a:p>
        <a:r>
          <a:rPr lang="en-US"/>
          <a:t>I think recommendation number should come last. It is not directly linked to the challenges and findings. Or it should come under number 2 or just an additional recommebdation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80229-0DE5-451E-9C4C-093038B74704}" type="datetimeFigureOut">
              <a:rPr lang="en-GB" smtClean="0"/>
              <a:t>16/04/2026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5FFEB-B92C-48FE-B7DC-14B19DB0085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1690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Price</a:t>
            </a:r>
            <a:r>
              <a:rPr lang="en-US" baseline="0" dirty="0" smtClean="0"/>
              <a:t> has increased in real terms despite volatilities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5FFEB-B92C-48FE-B7DC-14B19DB0085E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6049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15FFEB-B92C-48FE-B7DC-14B19DB0085E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5242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Other costs include land rental, seeds, inoculant, pesticides, land clearing, ridging, planting, weeding, banking, pesticides application, harvesting, transportation of harvests, threshing, winnowing, and grading 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5FFEB-B92C-48FE-B7DC-14B19DB0085E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3952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000" dirty="0">
                <a:effectLst/>
                <a:cs typeface="Calibri" panose="020F0502020204030204" pitchFamily="34" charset="0"/>
              </a:rPr>
              <a:t>Soybean sector has strong export orientation </a:t>
            </a: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>
                <a:cs typeface="Calibri" panose="020F0502020204030204" pitchFamily="34" charset="0"/>
              </a:rPr>
              <a:t>Imports are minimal and declining</a:t>
            </a:r>
          </a:p>
          <a:p>
            <a:pPr marL="0" algn="just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b="0" dirty="0">
                <a:effectLst/>
                <a:cs typeface="Calibri" panose="020F0502020204030204" pitchFamily="34" charset="0"/>
              </a:rPr>
              <a:t>The growth</a:t>
            </a:r>
            <a:r>
              <a:rPr lang="en-US" sz="1800" b="0" baseline="0" dirty="0">
                <a:effectLst/>
                <a:cs typeface="Calibri" panose="020F0502020204030204" pitchFamily="34" charset="0"/>
              </a:rPr>
              <a:t> in m</a:t>
            </a:r>
            <a:r>
              <a:rPr lang="en-US" sz="1800" b="0" dirty="0">
                <a:effectLst/>
                <a:cs typeface="Calibri" panose="020F0502020204030204" pitchFamily="34" charset="0"/>
              </a:rPr>
              <a:t>arket potential, reinforces its potential for commercialisation</a:t>
            </a:r>
            <a:endParaRPr lang="en-US" sz="1800" b="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5FFEB-B92C-48FE-B7DC-14B19DB0085E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255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08C5B1-9C14-344E-8D68-7049D22B0CC2}"/>
              </a:ext>
            </a:extLst>
          </p:cNvPr>
          <p:cNvSpPr/>
          <p:nvPr userDrawn="1"/>
        </p:nvSpPr>
        <p:spPr>
          <a:xfrm>
            <a:off x="0" y="2046287"/>
            <a:ext cx="12192000" cy="1697037"/>
          </a:xfrm>
          <a:prstGeom prst="rect">
            <a:avLst/>
          </a:prstGeom>
          <a:solidFill>
            <a:srgbClr val="01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C0F5A-2E28-4B0F-A0CB-24A67CD6C93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5294" y="2119711"/>
            <a:ext cx="11301412" cy="1623614"/>
          </a:xfrm>
        </p:spPr>
        <p:txBody>
          <a:bodyPr anchor="ctr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Presentation Title</a:t>
            </a:r>
            <a:endParaRPr lang="en-MW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CD1835-98E5-4010-BC81-D7EEEE4C67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3999" y="3869927"/>
            <a:ext cx="9144000" cy="763587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here to add Author Names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6A9D5CE-8F9E-4E4C-81E4-60C35753B21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78692" y="4760116"/>
            <a:ext cx="10234613" cy="614363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/>
            </a:lvl1pPr>
          </a:lstStyle>
          <a:p>
            <a:pPr lvl="0"/>
            <a:r>
              <a:rPr lang="en-US" dirty="0"/>
              <a:t>Click here to add venue for presentation (e.g., conference title, physical location, etc.)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7E3FE50-BA06-0D4F-9EA6-7B35F9952B2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48115" y="5501081"/>
            <a:ext cx="3095766" cy="294601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Month, </a:t>
            </a:r>
            <a:r>
              <a:rPr lang="en-US" dirty="0" err="1"/>
              <a:t>DDth</a:t>
            </a:r>
            <a:r>
              <a:rPr lang="en-US" dirty="0"/>
              <a:t>, YYYY</a:t>
            </a:r>
          </a:p>
        </p:txBody>
      </p:sp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0A4C38A1-F85C-DF43-8EBC-35141AB26D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99351"/>
            <a:ext cx="3048000" cy="1820333"/>
          </a:xfrm>
          <a:prstGeom prst="rect">
            <a:avLst/>
          </a:prstGeom>
        </p:spPr>
      </p:pic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A150746E-7951-BE48-8228-71E1A873045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381498" y="5922284"/>
            <a:ext cx="3429000" cy="836365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11CE18DF-5279-A84D-B271-2A3BD6A68324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24968" y="5908097"/>
            <a:ext cx="3429000" cy="836365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16" name="Picture Placeholder 13">
            <a:extLst>
              <a:ext uri="{FF2B5EF4-FFF2-40B4-BE49-F238E27FC236}">
                <a16:creationId xmlns:a16="http://schemas.microsoft.com/office/drawing/2014/main" id="{F8AC26DA-5ABE-B842-A501-0E8373593E2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438032" y="5908097"/>
            <a:ext cx="3429000" cy="836365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Partner logo</a:t>
            </a:r>
          </a:p>
        </p:txBody>
      </p:sp>
    </p:spTree>
    <p:extLst>
      <p:ext uri="{BB962C8B-B14F-4D97-AF65-F5344CB8AC3E}">
        <p14:creationId xmlns:p14="http://schemas.microsoft.com/office/powerpoint/2010/main" val="541918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CDA51-8BDF-48C6-BCAA-D88919136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235"/>
            <a:ext cx="10852230" cy="1206501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M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725BB-BCB6-4AB2-BEF5-B1F28FFF4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159" y="1513108"/>
            <a:ext cx="11123271" cy="4843241"/>
          </a:xfrm>
        </p:spPr>
        <p:txBody>
          <a:bodyPr/>
          <a:lstStyle>
            <a:lvl1pPr>
              <a:spcBef>
                <a:spcPts val="2200"/>
              </a:spcBef>
              <a:buSzPct val="90000"/>
              <a:buFontTx/>
              <a:buBlip>
                <a:blip r:embed="rId2"/>
              </a:buBlip>
              <a:defRPr b="1"/>
            </a:lvl1pPr>
            <a:lvl2pPr>
              <a:buClr>
                <a:srgbClr val="F4772E"/>
              </a:buClr>
              <a:buSzPct val="115000"/>
              <a:defRPr/>
            </a:lvl2pPr>
            <a:lvl3pPr>
              <a:buClr>
                <a:srgbClr val="F4772E"/>
              </a:buClr>
              <a:buSzPct val="80000"/>
              <a:buFont typeface="Courier New" panose="02070309020205020404" pitchFamily="49" charset="0"/>
              <a:buChar char="o"/>
              <a:defRPr/>
            </a:lvl3pPr>
            <a:lvl4pPr>
              <a:buClr>
                <a:srgbClr val="F4772E"/>
              </a:buClr>
              <a:buSzPct val="70000"/>
              <a:buFont typeface="Courier New" panose="02070309020205020404" pitchFamily="49" charset="0"/>
              <a:buChar char="o"/>
              <a:defRPr/>
            </a:lvl4pPr>
            <a:lvl5pPr>
              <a:buClr>
                <a:srgbClr val="F4772E"/>
              </a:buClr>
              <a:buSzPct val="60000"/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2F18C-39B6-4ABF-AB42-26200D63F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57194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pPr algn="ctr"/>
            <a:fld id="{D6963EB2-57C1-42FA-8A26-7E0DB5B6B463}" type="slidenum">
              <a:rPr lang="en-MW" smtClean="0"/>
              <a:pPr/>
              <a:t>‹#›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3997197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66A1683-4663-3C49-B8D0-D8B8101BE1BC}"/>
              </a:ext>
            </a:extLst>
          </p:cNvPr>
          <p:cNvSpPr txBox="1"/>
          <p:nvPr userDrawn="1"/>
        </p:nvSpPr>
        <p:spPr>
          <a:xfrm>
            <a:off x="595312" y="5275480"/>
            <a:ext cx="32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/>
              <a:t>info@mwapata.mw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C9706FB-CFB5-F242-A202-D13FADBB744E}"/>
              </a:ext>
            </a:extLst>
          </p:cNvPr>
          <p:cNvSpPr txBox="1"/>
          <p:nvPr userDrawn="1"/>
        </p:nvSpPr>
        <p:spPr>
          <a:xfrm>
            <a:off x="4038600" y="5205055"/>
            <a:ext cx="4114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0" dirty="0">
                <a:latin typeface="+mj-lt"/>
                <a:ea typeface="Yu Gothic" panose="020B0400000000000000" pitchFamily="34" charset="-128"/>
              </a:rPr>
              <a:t>www.mwapata.mw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0604BC5-655D-7246-9CE5-BEC716A5B6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96287" y="5267900"/>
            <a:ext cx="3593308" cy="460375"/>
          </a:xfrm>
        </p:spPr>
        <p:txBody>
          <a:bodyPr>
            <a:normAutofit/>
          </a:bodyPr>
          <a:lstStyle>
            <a:lvl1pPr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dirty="0"/>
              <a:t>your email goes here</a:t>
            </a:r>
          </a:p>
        </p:txBody>
      </p:sp>
    </p:spTree>
    <p:extLst>
      <p:ext uri="{BB962C8B-B14F-4D97-AF65-F5344CB8AC3E}">
        <p14:creationId xmlns:p14="http://schemas.microsoft.com/office/powerpoint/2010/main" val="193573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A7C0E-0E14-402C-B959-4D8DDBD38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M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59030-56EB-4124-881C-3EACA34F31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2353" y="1624385"/>
            <a:ext cx="5347447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W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147D22-F5B4-4BD9-8BA6-CB63B3976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624385"/>
            <a:ext cx="5347447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W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B8147D-5C96-4411-BFDE-0B07E2BEE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W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BAEABA-2F98-47D9-BB76-F8A88ECCF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28447" y="6334684"/>
            <a:ext cx="735106" cy="365125"/>
          </a:xfrm>
        </p:spPr>
        <p:txBody>
          <a:bodyPr/>
          <a:lstStyle>
            <a:lvl1pPr algn="ctr">
              <a:defRPr/>
            </a:lvl1pPr>
          </a:lstStyle>
          <a:p>
            <a:pPr algn="ctr"/>
            <a:fld id="{D6963EB2-57C1-42FA-8A26-7E0DB5B6B463}" type="slidenum">
              <a:rPr lang="en-MW" smtClean="0"/>
              <a:pPr/>
              <a:t>‹#›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2703139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B18AC-A143-469C-85D7-2BA5E69812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0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  <a:endParaRPr lang="en-M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2CF3F-2295-4252-B902-3C32C1A67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EE16D4-52E2-4B57-BBA1-173C695D27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W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E0D1CA-2D43-4FE6-8DBE-BCA09A7A1F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28E490-6964-4F15-927B-3A93F3DD72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W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0BF2AB-C5F6-4769-B0D3-459A9C9CA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MW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1D2651-4274-4B3A-BF5C-88E8DBA1E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70176" y="6356349"/>
            <a:ext cx="851647" cy="365125"/>
          </a:xfrm>
        </p:spPr>
        <p:txBody>
          <a:bodyPr/>
          <a:lstStyle>
            <a:lvl1pPr algn="ctr">
              <a:defRPr/>
            </a:lvl1pPr>
          </a:lstStyle>
          <a:p>
            <a:pPr algn="ctr"/>
            <a:fld id="{D6963EB2-57C1-42FA-8A26-7E0DB5B6B463}" type="slidenum">
              <a:rPr lang="en-MW" smtClean="0"/>
              <a:pPr/>
              <a:t>‹#›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2465927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0AF60-BEF0-4CD8-90DE-21284AE21A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Title</a:t>
            </a:r>
            <a:endParaRPr lang="en-MW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FDD1E2-142E-4429-8004-CE32B36E3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42903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pPr algn="ctr"/>
            <a:fld id="{D6963EB2-57C1-42FA-8A26-7E0DB5B6B463}" type="slidenum">
              <a:rPr lang="en-MW" smtClean="0"/>
              <a:pPr/>
              <a:t>‹#›</a:t>
            </a:fld>
            <a:endParaRPr lang="en-M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51A525-DCEA-824B-BFC2-36B7F9CE268E}"/>
              </a:ext>
            </a:extLst>
          </p:cNvPr>
          <p:cNvSpPr/>
          <p:nvPr userDrawn="1"/>
        </p:nvSpPr>
        <p:spPr>
          <a:xfrm>
            <a:off x="9072282" y="4620091"/>
            <a:ext cx="3119718" cy="21877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676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in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CDA51-8BDF-48C6-BCAA-D88919136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235"/>
            <a:ext cx="10852230" cy="1206501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M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2F18C-39B6-4ABF-AB42-26200D63F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57194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pPr algn="ctr"/>
            <a:fld id="{D6963EB2-57C1-42FA-8A26-7E0DB5B6B463}" type="slidenum">
              <a:rPr lang="en-MW" smtClean="0"/>
              <a:pPr/>
              <a:t>‹#›</a:t>
            </a:fld>
            <a:endParaRPr lang="en-M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942039-1D85-FC49-8227-6B7279684574}"/>
              </a:ext>
            </a:extLst>
          </p:cNvPr>
          <p:cNvSpPr/>
          <p:nvPr userDrawn="1"/>
        </p:nvSpPr>
        <p:spPr>
          <a:xfrm>
            <a:off x="10241280" y="5090160"/>
            <a:ext cx="1950720" cy="1767840"/>
          </a:xfrm>
          <a:prstGeom prst="rect">
            <a:avLst/>
          </a:prstGeom>
          <a:solidFill>
            <a:srgbClr val="FFFFFF">
              <a:alpha val="7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936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A83922-7BA7-4540-BFBF-45C0C2A24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</a:t>
            </a:r>
            <a:endParaRPr lang="en-MW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B61562-2697-4167-BF01-E04719EC4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55" y="1488533"/>
            <a:ext cx="11234195" cy="4867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W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015DB-F1E9-4F43-B2B8-E7A715A0D3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W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24D90D-2B64-41C0-B785-EC55F5992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W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9040F-0CAC-44FC-BBB7-801E17FCAC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63EB2-57C1-42FA-8A26-7E0DB5B6B463}" type="slidenum">
              <a:rPr lang="en-MW" smtClean="0"/>
              <a:t>‹#›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298984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2" r:id="rId4"/>
    <p:sldLayoutId id="2147483653" r:id="rId5"/>
    <p:sldLayoutId id="2147483654" r:id="rId6"/>
    <p:sldLayoutId id="2147483661" r:id="rId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Yu Gothic" panose="020B0400000000000000" pitchFamily="34" charset="-128"/>
          <a:ea typeface="Yu Gothic" panose="020B0400000000000000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10"/>
        </a:buBlip>
        <a:defRPr sz="2800" kern="1200">
          <a:solidFill>
            <a:schemeClr val="tx1"/>
          </a:solidFill>
          <a:latin typeface="Yu Gothic" panose="020B0400000000000000" pitchFamily="34" charset="-128"/>
          <a:ea typeface="Yu Gothic" panose="020B0400000000000000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4772E"/>
        </a:buClr>
        <a:buSzPct val="11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Yu Gothic" panose="020B0400000000000000" pitchFamily="34" charset="-128"/>
          <a:ea typeface="Yu Gothic" panose="020B0400000000000000" pitchFamily="34" charset="-128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Clr>
          <a:srgbClr val="F4772E"/>
        </a:buClr>
        <a:buSzPct val="85000"/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Yu Gothic" panose="020B0400000000000000" pitchFamily="34" charset="-128"/>
          <a:ea typeface="Yu Gothic" panose="020B0400000000000000" pitchFamily="34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4772E"/>
        </a:buClr>
        <a:buSzPct val="75000"/>
        <a:buFont typeface="Courier New" panose="02070309020205020404" pitchFamily="49" charset="0"/>
        <a:buChar char="o"/>
        <a:defRPr sz="1800" kern="1200">
          <a:solidFill>
            <a:schemeClr val="tx1"/>
          </a:solidFill>
          <a:latin typeface="Yu Gothic" panose="020B0400000000000000" pitchFamily="34" charset="-128"/>
          <a:ea typeface="Yu Gothic" panose="020B0400000000000000" pitchFamily="34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4772E"/>
        </a:buClr>
        <a:buSzPct val="68000"/>
        <a:buFont typeface="Courier New" panose="02070309020205020404" pitchFamily="49" charset="0"/>
        <a:buChar char="o"/>
        <a:defRPr sz="1800" kern="1200">
          <a:solidFill>
            <a:schemeClr val="tx1"/>
          </a:solidFill>
          <a:latin typeface="Yu Gothic" panose="020B0400000000000000" pitchFamily="34" charset="-128"/>
          <a:ea typeface="Yu Gothic" panose="020B0400000000000000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M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18/10/relationships/comments" Target="../comments/modernComment_11E_61B0FFD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18/10/relationships/comments" Target="../comments/modernComment_11D_EFB97FD0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18/10/relationships/comments" Target="../comments/modernComment_122_C7CD1E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21_B575EC7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26_62EA4AB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25_CC76433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a.gondwe@mwapata.mw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B32BE-8897-734D-80D4-6112DF9FB1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4400" b="1" dirty="0">
                <a:effectLst/>
                <a:latin typeface="Yu Gothic" panose="020B0400000000000000" pitchFamily="34" charset="-128"/>
                <a:ea typeface="Calibri" panose="020F0502020204030204" pitchFamily="34" charset="0"/>
                <a:cs typeface="Gill Sans"/>
              </a:rPr>
              <a:t>Strategies for building a profitable soybean value chain in Malawi</a:t>
            </a:r>
            <a:endParaRPr lang="en-US" sz="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31E5A4-36D3-514B-9B6F-D759C33FA5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800" b="1" dirty="0">
                <a:effectLst/>
                <a:latin typeface="Yu Gothic" panose="020B0400000000000000" pitchFamily="34" charset="-128"/>
                <a:cs typeface="Gill Sans"/>
              </a:rPr>
              <a:t>Anderson Gondwe, Ph.D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51264A-EBF1-5841-B338-CBB7B2517B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/>
              <a:t>Sunbird Capital Hotel, Lilongwe</a:t>
            </a:r>
            <a:r>
              <a:rPr lang="en-US" dirty="0"/>
              <a:t> 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2913D1-ECFE-EF48-9EFF-8C6F3D8C293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16 April 2026</a:t>
            </a:r>
          </a:p>
        </p:txBody>
      </p:sp>
    </p:spTree>
    <p:extLst>
      <p:ext uri="{BB962C8B-B14F-4D97-AF65-F5344CB8AC3E}">
        <p14:creationId xmlns:p14="http://schemas.microsoft.com/office/powerpoint/2010/main" val="3150525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50DCB-C500-EB92-350D-A4816AC06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7235"/>
            <a:ext cx="11690430" cy="1206501"/>
          </a:xfrm>
        </p:spPr>
        <p:txBody>
          <a:bodyPr>
            <a:normAutofit/>
          </a:bodyPr>
          <a:lstStyle/>
          <a:p>
            <a:r>
              <a:rPr lang="en-US" sz="4000" b="1" dirty="0">
                <a:effectLst/>
                <a:latin typeface="Yu Gothic" panose="020B0400000000000000" pitchFamily="34" charset="-128"/>
                <a:cs typeface="Gill Sans"/>
              </a:rPr>
              <a:t>Global soybean outlook looks promising </a:t>
            </a:r>
            <a:endParaRPr lang="en-US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A83525-9682-F20F-6E9F-0C0B47B27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6963EB2-57C1-42FA-8A26-7E0DB5B6B463}" type="slidenum">
              <a:rPr lang="en-MW" smtClean="0"/>
              <a:pPr algn="ctr"/>
              <a:t>1</a:t>
            </a:fld>
            <a:endParaRPr lang="en-MW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81D387D-F1F9-66C7-E1CD-E84C59FBBF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2578982"/>
              </p:ext>
            </p:extLst>
          </p:nvPr>
        </p:nvGraphicFramePr>
        <p:xfrm>
          <a:off x="0" y="1355834"/>
          <a:ext cx="7189076" cy="5000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95DC241-90F9-9368-0646-45C2E91DE4E7}"/>
              </a:ext>
            </a:extLst>
          </p:cNvPr>
          <p:cNvSpPr txBox="1"/>
          <p:nvPr/>
        </p:nvSpPr>
        <p:spPr>
          <a:xfrm>
            <a:off x="7020910" y="1555531"/>
            <a:ext cx="4981903" cy="41580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lnSpc>
                <a:spcPct val="90000"/>
              </a:lnSpc>
              <a:spcBef>
                <a:spcPts val="2200"/>
              </a:spcBef>
              <a:buSzPct val="90000"/>
              <a:buFontTx/>
              <a:buBlip>
                <a:blip r:embed="rId4"/>
              </a:buBlip>
              <a:defRPr sz="2800" b="1">
                <a:latin typeface="Yu Gothic" panose="020B0400000000000000" pitchFamily="34" charset="-128"/>
                <a:ea typeface="Yu Gothic" panose="020B0400000000000000" pitchFamily="34" charset="-128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Clr>
                <a:srgbClr val="F4772E"/>
              </a:buClr>
              <a:buSzPct val="115000"/>
              <a:buFont typeface="Arial" panose="020B0604020202020204" pitchFamily="34" charset="0"/>
              <a:buChar char="•"/>
              <a:defRPr sz="2400">
                <a:latin typeface="Yu Gothic" panose="020B0400000000000000" pitchFamily="34" charset="-128"/>
                <a:ea typeface="Yu Gothic" panose="020B0400000000000000" pitchFamily="34" charset="-128"/>
              </a:defRPr>
            </a:lvl2pPr>
            <a:lvl3pPr marL="1257300" indent="-342900">
              <a:lnSpc>
                <a:spcPct val="90000"/>
              </a:lnSpc>
              <a:spcBef>
                <a:spcPts val="500"/>
              </a:spcBef>
              <a:buClr>
                <a:srgbClr val="F4772E"/>
              </a:buClr>
              <a:buSzPct val="80000"/>
              <a:buFont typeface="Courier New" panose="02070309020205020404" pitchFamily="49" charset="0"/>
              <a:buChar char="o"/>
              <a:defRPr sz="2000">
                <a:latin typeface="Yu Gothic" panose="020B0400000000000000" pitchFamily="34" charset="-128"/>
                <a:ea typeface="Yu Gothic" panose="020B0400000000000000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Clr>
                <a:srgbClr val="F4772E"/>
              </a:buClr>
              <a:buSzPct val="70000"/>
              <a:buFont typeface="Courier New" panose="02070309020205020404" pitchFamily="49" charset="0"/>
              <a:buChar char="o"/>
              <a:defRPr>
                <a:latin typeface="Yu Gothic" panose="020B0400000000000000" pitchFamily="34" charset="-128"/>
                <a:ea typeface="Yu Gothic" panose="020B0400000000000000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Clr>
                <a:srgbClr val="F4772E"/>
              </a:buClr>
              <a:buSzPct val="60000"/>
              <a:buFont typeface="Courier New" panose="02070309020205020404" pitchFamily="49" charset="0"/>
              <a:buChar char="o"/>
              <a:defRPr>
                <a:latin typeface="Yu Gothic" panose="020B0400000000000000" pitchFamily="34" charset="-128"/>
                <a:ea typeface="Yu Gothic" panose="020B0400000000000000" pitchFamily="34" charset="-128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447675" indent="-447675" algn="just"/>
            <a:r>
              <a:rPr lang="en-US" sz="2200" dirty="0"/>
              <a:t>Global soybean production and demand </a:t>
            </a:r>
            <a:r>
              <a:rPr lang="en-US" sz="2200" dirty="0" smtClean="0"/>
              <a:t>have </a:t>
            </a:r>
            <a:r>
              <a:rPr lang="en-US" sz="2200" dirty="0"/>
              <a:t>increased</a:t>
            </a:r>
          </a:p>
          <a:p>
            <a:pPr lvl="1" algn="just"/>
            <a:r>
              <a:rPr lang="en-US" sz="1800" dirty="0"/>
              <a:t>Population growth</a:t>
            </a:r>
          </a:p>
          <a:p>
            <a:pPr lvl="1" algn="just"/>
            <a:r>
              <a:rPr lang="en-US" sz="1800" b="0" dirty="0"/>
              <a:t>Growth of livestock </a:t>
            </a:r>
            <a:r>
              <a:rPr lang="en-US" sz="1800" b="0" dirty="0" smtClean="0"/>
              <a:t>sector</a:t>
            </a:r>
            <a:endParaRPr lang="en-US" sz="1800" b="0" dirty="0"/>
          </a:p>
          <a:p>
            <a:pPr lvl="1" algn="just"/>
            <a:r>
              <a:rPr lang="en-US" sz="1800" dirty="0"/>
              <a:t>Demand for bio-diesel</a:t>
            </a:r>
            <a:endParaRPr lang="en-US" sz="1800" b="0" dirty="0"/>
          </a:p>
          <a:p>
            <a:pPr marL="452438" indent="-452438" algn="just">
              <a:tabLst>
                <a:tab pos="536575" algn="l"/>
              </a:tabLst>
            </a:pPr>
            <a:r>
              <a:rPr lang="en-US" sz="2200" dirty="0"/>
              <a:t>Real prices for soybean have increased</a:t>
            </a:r>
          </a:p>
          <a:p>
            <a:pPr lvl="1" algn="just"/>
            <a:r>
              <a:rPr lang="en-US" sz="1800" dirty="0"/>
              <a:t>Global price data has registered increases in real </a:t>
            </a:r>
            <a:r>
              <a:rPr lang="en-US" sz="1800" dirty="0" smtClean="0"/>
              <a:t>terms </a:t>
            </a:r>
            <a:endParaRPr lang="en-US" sz="1800" dirty="0"/>
          </a:p>
          <a:p>
            <a:pPr lvl="1" algn="just"/>
            <a:r>
              <a:rPr lang="en-US" sz="1800" dirty="0"/>
              <a:t>Price increase is driven by increased demand for biofuel and animal feed use</a:t>
            </a:r>
          </a:p>
          <a:p>
            <a:pPr algn="just"/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1638989778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5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C4FCB-1EAF-5179-EAAD-3C52AA734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143" y="67235"/>
            <a:ext cx="11965315" cy="1206501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4000" b="1" dirty="0">
                <a:effectLst/>
                <a:latin typeface="Yu Gothic" panose="020B0400000000000000" pitchFamily="34" charset="-128"/>
                <a:ea typeface="Calibri" panose="020F0502020204030204" pitchFamily="34" charset="0"/>
                <a:cs typeface="Times New Roman" panose="02020603050405020304" pitchFamily="18" charset="0"/>
              </a:rPr>
              <a:t>Soybean production and productivity in Malawi </a:t>
            </a:r>
            <a:r>
              <a:rPr lang="en-US" sz="4000" dirty="0">
                <a:ea typeface="Calibri" panose="020F0502020204030204" pitchFamily="34" charset="0"/>
                <a:cs typeface="Times New Roman" panose="02020603050405020304" pitchFamily="18" charset="0"/>
              </a:rPr>
              <a:t>have not been impressive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CECF9-CD2D-84A8-BC49-5600DD94B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7506" y="1387917"/>
            <a:ext cx="3227294" cy="4797730"/>
          </a:xfrm>
        </p:spPr>
        <p:txBody>
          <a:bodyPr>
            <a:noAutofit/>
          </a:bodyPr>
          <a:lstStyle/>
          <a:p>
            <a:pPr marL="358775" lvl="1" indent="-358775" algn="just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SzPct val="90000"/>
              <a:buBlip>
                <a:blip r:embed="rId3"/>
              </a:buBlip>
            </a:pPr>
            <a:r>
              <a:rPr lang="en-US" sz="2000" b="1" dirty="0">
                <a:ea typeface="Calibri" panose="020F0502020204030204" pitchFamily="34" charset="0"/>
                <a:cs typeface="Calibri" panose="020F0502020204030204" pitchFamily="34" charset="0"/>
              </a:rPr>
              <a:t>Yields have remained stagnant, averaging 0.73t/ha (far below the potential yield of 2.5-3.0t/ha)</a:t>
            </a:r>
          </a:p>
          <a:p>
            <a:pPr marL="0" lvl="1" algn="just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SzPct val="90000"/>
              <a:buBlip>
                <a:blip r:embed="rId3"/>
              </a:buBlip>
            </a:pPr>
            <a:endParaRPr lang="en-US" sz="2000" b="1" dirty="0" smtClean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58775" lvl="1" indent="-358775" algn="just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  <a:buSzPct val="90000"/>
              <a:buBlip>
                <a:blip r:embed="rId3"/>
              </a:buBlip>
            </a:pPr>
            <a:r>
              <a:rPr lang="en-US" sz="2000" b="1" dirty="0">
                <a:ea typeface="Calibri" panose="020F0502020204030204" pitchFamily="34" charset="0"/>
                <a:cs typeface="Calibri" panose="020F0502020204030204" pitchFamily="34" charset="0"/>
              </a:rPr>
              <a:t>Recent production has been volatile, </a:t>
            </a:r>
            <a:r>
              <a:rPr lang="en-US" sz="2000" b="1" dirty="0" smtClean="0">
                <a:ea typeface="Calibri" panose="020F0502020204030204" pitchFamily="34" charset="0"/>
                <a:cs typeface="Calibri" panose="020F0502020204030204" pitchFamily="34" charset="0"/>
              </a:rPr>
              <a:t>dropping </a:t>
            </a:r>
            <a:r>
              <a:rPr lang="en-US" sz="2000" b="1" dirty="0">
                <a:ea typeface="Calibri" panose="020F0502020204030204" pitchFamily="34" charset="0"/>
                <a:cs typeface="Calibri" panose="020F0502020204030204" pitchFamily="34" charset="0"/>
              </a:rPr>
              <a:t>from 303,000 mt in 2022 to 197,000 mt in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ADD092-651F-9250-00CB-8404AF04A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6963EB2-57C1-42FA-8A26-7E0DB5B6B463}" type="slidenum">
              <a:rPr lang="en-MW" smtClean="0"/>
              <a:pPr algn="ctr"/>
              <a:t>2</a:t>
            </a:fld>
            <a:endParaRPr lang="en-MW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AF01937-F883-4069-B1E2-827A8A1DC3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1879683"/>
              </p:ext>
            </p:extLst>
          </p:nvPr>
        </p:nvGraphicFramePr>
        <p:xfrm>
          <a:off x="110143" y="1387916"/>
          <a:ext cx="8570259" cy="4968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21911504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5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74530-3C5A-4C1D-E5AD-02742DA1C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7235"/>
            <a:ext cx="12111318" cy="1206501"/>
          </a:xfrm>
        </p:spPr>
        <p:txBody>
          <a:bodyPr>
            <a:normAutofit/>
          </a:bodyPr>
          <a:lstStyle/>
          <a:p>
            <a:r>
              <a:rPr lang="en-US" sz="4000" dirty="0"/>
              <a:t>Overall, Soybean production remains profitable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F176E-4A9D-037C-0D9A-5ABB2321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" y="1393422"/>
            <a:ext cx="7078900" cy="521913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200" dirty="0">
                <a:ea typeface="Calibri" panose="020F0502020204030204" pitchFamily="34" charset="0"/>
                <a:cs typeface="Calibri" panose="020F0502020204030204" pitchFamily="34" charset="0"/>
              </a:rPr>
              <a:t>Smallholder margins are low</a:t>
            </a:r>
          </a:p>
          <a:p>
            <a:pPr lvl="1">
              <a:lnSpc>
                <a:spcPct val="100000"/>
              </a:lnSpc>
            </a:pPr>
            <a:r>
              <a:rPr 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Due to poor yields and prices</a:t>
            </a:r>
          </a:p>
          <a:p>
            <a:pPr lvl="1">
              <a:lnSpc>
                <a:spcPct val="100000"/>
              </a:lnSpc>
            </a:pPr>
            <a:r>
              <a:rPr 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Margins can be significantly improved by increasing productivity and strengthening linkages with high-end off-takers, who offer prices up to 20% higher</a:t>
            </a:r>
          </a:p>
          <a:p>
            <a:pPr marL="0" algn="just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200" dirty="0">
                <a:ea typeface="Calibri" panose="020F0502020204030204" pitchFamily="34" charset="0"/>
                <a:cs typeface="Calibri" panose="020F0502020204030204" pitchFamily="34" charset="0"/>
              </a:rPr>
              <a:t>Cooperatives have a profit margin </a:t>
            </a:r>
          </a:p>
          <a:p>
            <a:pPr marL="717550" lvl="1" algn="just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Seed cost dominates the production cost (16%) </a:t>
            </a:r>
          </a:p>
          <a:p>
            <a:pPr marL="717550" lvl="1" algn="just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Average yield of 1,400 kg/ha and the minimum farm gate price of K1,200/kg for the 2025 season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200" dirty="0">
                <a:ea typeface="Calibri" panose="020F0502020204030204" pitchFamily="34" charset="0"/>
                <a:cs typeface="Calibri" panose="020F0502020204030204" pitchFamily="34" charset="0"/>
              </a:rPr>
              <a:t>Processors operate at a positive margin</a:t>
            </a:r>
          </a:p>
          <a:p>
            <a:pPr lvl="1">
              <a:lnSpc>
                <a:spcPct val="100000"/>
              </a:lnSpc>
            </a:pPr>
            <a:r>
              <a:rPr 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Low soybean supply leaves factories idle for most of the year, limiting overall profitability</a:t>
            </a:r>
          </a:p>
          <a:p>
            <a:pPr>
              <a:lnSpc>
                <a:spcPct val="100000"/>
              </a:lnSpc>
            </a:pPr>
            <a:r>
              <a:rPr lang="en-US" sz="2200" dirty="0">
                <a:ea typeface="Calibri" panose="020F0502020204030204" pitchFamily="34" charset="0"/>
                <a:cs typeface="Calibri" panose="020F0502020204030204" pitchFamily="34" charset="0"/>
              </a:rPr>
              <a:t>Traders reported making profits</a:t>
            </a:r>
          </a:p>
          <a:p>
            <a:pPr lvl="1">
              <a:lnSpc>
                <a:spcPct val="100000"/>
              </a:lnSpc>
            </a:pPr>
            <a:r>
              <a:rPr lang="en-US" sz="1800" dirty="0">
                <a:ea typeface="Calibri" panose="020F0502020204030204" pitchFamily="34" charset="0"/>
                <a:cs typeface="Calibri" panose="020F0502020204030204" pitchFamily="34" charset="0"/>
              </a:rPr>
              <a:t>With some engaging in long-distance trade (e.g, from Chitipa to Lilongwe)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E92FE0-C5CF-E88E-FA16-9312D2F47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6963EB2-57C1-42FA-8A26-7E0DB5B6B463}" type="slidenum">
              <a:rPr lang="en-MW" smtClean="0"/>
              <a:pPr algn="ctr"/>
              <a:t>3</a:t>
            </a:fld>
            <a:endParaRPr lang="en-MW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E3009DE-47BE-4FF0-97EF-493B70A9F0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2844956"/>
              </p:ext>
            </p:extLst>
          </p:nvPr>
        </p:nvGraphicFramePr>
        <p:xfrm>
          <a:off x="7161196" y="1439463"/>
          <a:ext cx="4612907" cy="5099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52108567"/>
      </p:ext>
    </p:extLst>
  </p:cSld>
  <p:clrMapOvr>
    <a:masterClrMapping/>
  </p:clrMapOvr>
  <p:extLst>
    <p:ext uri="{6950BFC3-D8DA-4A85-94F7-54DA5524770B}">
      <p188:commentRel xmlns:p188="http://schemas.microsoft.com/office/powerpoint/2018/8/main" xmlns="" r:id="rId4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C4FCB-1EAF-5179-EAAD-3C52AA734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04" y="67235"/>
            <a:ext cx="11575526" cy="1206501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4000" b="1" dirty="0">
                <a:effectLst/>
                <a:latin typeface="Yu Gothic" panose="020B0400000000000000" pitchFamily="34" charset="-128"/>
                <a:ea typeface="Calibri" panose="020F0502020204030204" pitchFamily="34" charset="0"/>
                <a:cs typeface="Times New Roman" panose="02020603050405020304" pitchFamily="18" charset="0"/>
              </a:rPr>
              <a:t>Soybean market opportunities and potential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8CECF9-CD2D-84A8-BC49-5600DD94B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904" y="1413932"/>
            <a:ext cx="7053992" cy="4962949"/>
          </a:xfrm>
        </p:spPr>
        <p:txBody>
          <a:bodyPr>
            <a:noAutofit/>
          </a:bodyPr>
          <a:lstStyle/>
          <a:p>
            <a:pPr marL="0" marR="0" algn="just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200" dirty="0">
                <a:ea typeface="Calibri" panose="020F0502020204030204" pitchFamily="34" charset="0"/>
                <a:cs typeface="Calibri" panose="020F0502020204030204" pitchFamily="34" charset="0"/>
              </a:rPr>
              <a:t>Growth in domestic demand</a:t>
            </a:r>
          </a:p>
          <a:p>
            <a:pPr lvl="1"/>
            <a:r>
              <a:rPr lang="en-US" sz="1800" b="0" dirty="0"/>
              <a:t>The growth of the poultry and fish industries</a:t>
            </a:r>
          </a:p>
          <a:p>
            <a:pPr lvl="1"/>
            <a:r>
              <a:rPr lang="en-US" sz="1800" b="0" dirty="0"/>
              <a:t>Growing consumer markets for soy-based products (soybean oil, flour, milk, and soy pieces)</a:t>
            </a:r>
          </a:p>
          <a:p>
            <a:pPr marL="0" algn="just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200" dirty="0">
                <a:ea typeface="Calibri" panose="020F0502020204030204" pitchFamily="34" charset="0"/>
                <a:cs typeface="Calibri" panose="020F0502020204030204" pitchFamily="34" charset="0"/>
              </a:rPr>
              <a:t>Significant investment in processing capacity</a:t>
            </a:r>
          </a:p>
          <a:p>
            <a:pPr marL="538163" lvl="1" indent="-98425" algn="just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 smtClean="0"/>
              <a:t> Total capacity of 800,000mt per annum</a:t>
            </a:r>
          </a:p>
          <a:p>
            <a:pPr marL="1028700" lvl="2" algn="just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600" dirty="0" smtClean="0"/>
              <a:t>Sunseed </a:t>
            </a:r>
            <a:r>
              <a:rPr lang="en-US" sz="1600" dirty="0"/>
              <a:t>Oil Ltd and Mt Meru (180,000 mt each), Bakhresa (150,000 mt), CORI (</a:t>
            </a:r>
            <a:r>
              <a:rPr lang="en-US" sz="1600" dirty="0" smtClean="0"/>
              <a:t>70,000mt</a:t>
            </a:r>
            <a:r>
              <a:rPr lang="en-US" sz="1600" dirty="0"/>
              <a:t>), Oil and Protein (</a:t>
            </a:r>
            <a:r>
              <a:rPr lang="en-US" sz="1600" dirty="0" smtClean="0"/>
              <a:t>50,000mt</a:t>
            </a:r>
            <a:r>
              <a:rPr lang="en-US" sz="1600" dirty="0"/>
              <a:t>), others (170,000mt)</a:t>
            </a:r>
          </a:p>
          <a:p>
            <a:pPr marL="0" marR="0" algn="just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200" dirty="0">
                <a:ea typeface="Calibri" panose="020F0502020204030204" pitchFamily="34" charset="0"/>
                <a:cs typeface="Calibri" panose="020F0502020204030204" pitchFamily="34" charset="0"/>
              </a:rPr>
              <a:t>Export potential</a:t>
            </a:r>
          </a:p>
          <a:p>
            <a:pPr marL="538163" lvl="1" indent="-179388" algn="just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  <a:tabLst>
                <a:tab pos="447675" algn="l"/>
              </a:tabLst>
            </a:pPr>
            <a:r>
              <a:rPr lang="en-US" sz="1800" dirty="0"/>
              <a:t>Processed products such as soybean cake and pieces fetch higher prices than grain </a:t>
            </a:r>
          </a:p>
          <a:p>
            <a:pPr marL="538163" lvl="1" indent="-179388" algn="just">
              <a:lnSpc>
                <a:spcPct val="12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800" dirty="0"/>
              <a:t>Malawi is a net exporter of soybeans, with exports consistently far exceeding imports over 2010–2025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ADD092-651F-9250-00CB-8404AF04A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6963EB2-57C1-42FA-8A26-7E0DB5B6B463}" type="slidenum">
              <a:rPr lang="en-MW" smtClean="0"/>
              <a:pPr algn="ctr"/>
              <a:t>4</a:t>
            </a:fld>
            <a:endParaRPr lang="en-MW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228B2A4-3F64-33D1-B345-C72A46107F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609854"/>
              </p:ext>
            </p:extLst>
          </p:nvPr>
        </p:nvGraphicFramePr>
        <p:xfrm>
          <a:off x="7068312" y="1413932"/>
          <a:ext cx="4910327" cy="4249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2912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3E8C1-4618-4D9E-3B2A-3400F49D6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7235"/>
            <a:ext cx="11690430" cy="1206501"/>
          </a:xfrm>
        </p:spPr>
        <p:txBody>
          <a:bodyPr>
            <a:noAutofit/>
          </a:bodyPr>
          <a:lstStyle/>
          <a:p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Main challenges relate to </a:t>
            </a:r>
            <a:r>
              <a:rPr lang="en-US" b="1" dirty="0">
                <a:effectLst/>
                <a:latin typeface="Yu Gothic" panose="020B0400000000000000" pitchFamily="34" charset="-128"/>
                <a:ea typeface="Calibri" panose="020F0502020204030204" pitchFamily="34" charset="0"/>
                <a:cs typeface="Times New Roman" panose="02020603050405020304" pitchFamily="18" charset="0"/>
              </a:rPr>
              <a:t>production and seed systems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24A09-8AEA-504E-706B-5B58D0727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877" y="1393422"/>
            <a:ext cx="11973828" cy="484324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>
                <a:cs typeface="Calibri" panose="020F0502020204030204" pitchFamily="34" charset="0"/>
              </a:rPr>
              <a:t>Production challenges</a:t>
            </a:r>
          </a:p>
          <a:p>
            <a:pPr marL="627063" lvl="1" indent="-179388" algn="just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000" dirty="0"/>
              <a:t>Repeated adverse weather shocks </a:t>
            </a:r>
          </a:p>
          <a:p>
            <a:pPr marL="627063" lvl="1" indent="-179388" algn="just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000" dirty="0"/>
              <a:t>Pests and </a:t>
            </a:r>
            <a:r>
              <a:rPr lang="en-US" sz="2000" dirty="0" smtClean="0"/>
              <a:t>diseases</a:t>
            </a:r>
            <a:endParaRPr lang="en-US" sz="2000" dirty="0"/>
          </a:p>
          <a:p>
            <a:pPr marL="627063" lvl="1" indent="-179388" algn="just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000" dirty="0"/>
              <a:t>Low adoption of essential inputs like inoculants and fertilizer</a:t>
            </a:r>
          </a:p>
          <a:p>
            <a:pPr marL="627063" lvl="1" indent="-179388" algn="just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2000" dirty="0"/>
              <a:t>Low access to extension results in poor crop management practices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cs typeface="Calibri" panose="020F0502020204030204" pitchFamily="34" charset="0"/>
              </a:rPr>
              <a:t>Seed systems challenges</a:t>
            </a:r>
          </a:p>
          <a:p>
            <a:pPr lvl="1" algn="just">
              <a:lnSpc>
                <a:spcPct val="100000"/>
              </a:lnSpc>
            </a:pPr>
            <a:r>
              <a:rPr lang="en-US" sz="2000" dirty="0"/>
              <a:t>High c</a:t>
            </a:r>
            <a:r>
              <a:rPr lang="en-US" sz="2000" dirty="0" smtClean="0"/>
              <a:t>ost </a:t>
            </a:r>
            <a:r>
              <a:rPr lang="en-US" sz="2000" dirty="0"/>
              <a:t>of </a:t>
            </a:r>
            <a:r>
              <a:rPr lang="en-US" sz="2000" dirty="0" smtClean="0"/>
              <a:t>seed</a:t>
            </a:r>
            <a:endParaRPr lang="en-US" sz="2000" dirty="0"/>
          </a:p>
          <a:p>
            <a:pPr lvl="1" algn="just">
              <a:lnSpc>
                <a:spcPct val="100000"/>
              </a:lnSpc>
            </a:pPr>
            <a:r>
              <a:rPr lang="en-US" sz="2000" dirty="0"/>
              <a:t>Limited incentives for seed multiplication</a:t>
            </a:r>
          </a:p>
          <a:p>
            <a:pPr lvl="1" algn="just">
              <a:lnSpc>
                <a:spcPct val="100000"/>
              </a:lnSpc>
            </a:pPr>
            <a:r>
              <a:rPr lang="en-US" sz="2000" dirty="0"/>
              <a:t>Poor </a:t>
            </a:r>
            <a:r>
              <a:rPr lang="en-US" sz="2000" dirty="0" smtClean="0"/>
              <a:t>seed management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12FA3E-3AEB-03C6-3A94-7B888FB53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6963EB2-57C1-42FA-8A26-7E0DB5B6B463}" type="slidenum">
              <a:rPr lang="en-MW" smtClean="0"/>
              <a:pPr algn="ctr"/>
              <a:t>5</a:t>
            </a:fld>
            <a:endParaRPr lang="en-MW"/>
          </a:p>
        </p:txBody>
      </p:sp>
    </p:spTree>
    <p:extLst>
      <p:ext uri="{BB962C8B-B14F-4D97-AF65-F5344CB8AC3E}">
        <p14:creationId xmlns:p14="http://schemas.microsoft.com/office/powerpoint/2010/main" val="3044404340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2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F61EB9-5F20-53D3-72F6-E19DDD3EC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91302-081D-E432-4F9C-10FED6AF9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36" y="67235"/>
            <a:ext cx="11616694" cy="1206501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>
                <a:effectLst/>
                <a:latin typeface="Yu Gothic" panose="020B0400000000000000" pitchFamily="34" charset="-128"/>
                <a:ea typeface="Calibri" panose="020F0502020204030204" pitchFamily="34" charset="0"/>
                <a:cs typeface="Gill Sans"/>
              </a:rPr>
              <a:t>Recommendations and i</a:t>
            </a:r>
            <a:r>
              <a:rPr lang="en-US" sz="3600" dirty="0">
                <a:ea typeface="Calibri" panose="020F0502020204030204" pitchFamily="34" charset="0"/>
                <a:cs typeface="Times New Roman" panose="02020603050405020304" pitchFamily="18" charset="0"/>
              </a:rPr>
              <a:t>ncentives for the development of the soybean value chain</a:t>
            </a:r>
            <a:r>
              <a:rPr lang="en-US" sz="3600" b="1" dirty="0">
                <a:effectLst/>
                <a:latin typeface="Yu Gothic" panose="020B0400000000000000" pitchFamily="34" charset="-128"/>
                <a:ea typeface="Calibri" panose="020F0502020204030204" pitchFamily="34" charset="0"/>
                <a:cs typeface="Gill Sans"/>
              </a:rPr>
              <a:t>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9C486-0493-24A5-216E-491312E77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36" y="1393422"/>
            <a:ext cx="11996344" cy="532805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cs typeface="Calibri" panose="020F0502020204030204" pitchFamily="34" charset="0"/>
              </a:rPr>
              <a:t>E</a:t>
            </a:r>
            <a:r>
              <a:rPr lang="en-US" sz="2400" dirty="0">
                <a:effectLst/>
                <a:cs typeface="Calibri" panose="020F0502020204030204" pitchFamily="34" charset="0"/>
              </a:rPr>
              <a:t>nhance yields through improved agronomic practices</a:t>
            </a:r>
          </a:p>
          <a:p>
            <a:pPr lvl="1">
              <a:lnSpc>
                <a:spcPct val="150000"/>
              </a:lnSpc>
            </a:pPr>
            <a:r>
              <a:rPr lang="en-US" sz="2000" b="0" dirty="0"/>
              <a:t>Train farmers in good agricultural practices </a:t>
            </a:r>
          </a:p>
          <a:p>
            <a:pPr lvl="2">
              <a:lnSpc>
                <a:spcPct val="150000"/>
              </a:lnSpc>
            </a:pPr>
            <a:r>
              <a:rPr lang="en-US" sz="1800" dirty="0"/>
              <a:t>Timely planting; use of inoculants and fertilizers; integrated pest and disease management</a:t>
            </a:r>
          </a:p>
          <a:p>
            <a:pPr lvl="2">
              <a:lnSpc>
                <a:spcPct val="150000"/>
              </a:lnSpc>
            </a:pPr>
            <a:r>
              <a:rPr lang="en-US" sz="1800" dirty="0"/>
              <a:t>Improved post-harvest handling</a:t>
            </a:r>
          </a:p>
          <a:p>
            <a:pPr lvl="1">
              <a:lnSpc>
                <a:spcPct val="150000"/>
              </a:lnSpc>
            </a:pPr>
            <a:r>
              <a:rPr lang="en-US" sz="2000" b="0" dirty="0"/>
              <a:t>Strengthen the capacity of extension workers with updated technical training on soybean management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</a:pPr>
            <a:r>
              <a:rPr lang="en-US" sz="2400" dirty="0">
                <a:cs typeface="Calibri" panose="020F0502020204030204" pitchFamily="34" charset="0"/>
              </a:rPr>
              <a:t>Strengthen s</a:t>
            </a:r>
            <a:r>
              <a:rPr lang="en-US" sz="2400" dirty="0">
                <a:effectLst/>
                <a:cs typeface="Calibri" panose="020F0502020204030204" pitchFamily="34" charset="0"/>
              </a:rPr>
              <a:t>eed multiplication systems</a:t>
            </a:r>
          </a:p>
          <a:p>
            <a:pPr lvl="1" algn="just">
              <a:lnSpc>
                <a:spcPct val="150000"/>
              </a:lnSpc>
            </a:pPr>
            <a:r>
              <a:rPr lang="en-US" sz="2000" dirty="0"/>
              <a:t>Support commercial farmers and cooperatives to participate in the production of certified seed</a:t>
            </a:r>
          </a:p>
          <a:p>
            <a:pPr lvl="1" algn="just">
              <a:lnSpc>
                <a:spcPct val="150000"/>
              </a:lnSpc>
            </a:pPr>
            <a:r>
              <a:rPr lang="en-US" sz="2000" dirty="0"/>
              <a:t>Train farmers in seed selection and storage</a:t>
            </a:r>
          </a:p>
          <a:p>
            <a:pPr marL="0" marR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F9AA6F-A2F2-52EF-A452-9C588E378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6963EB2-57C1-42FA-8A26-7E0DB5B6B463}" type="slidenum">
              <a:rPr lang="en-MW" smtClean="0"/>
              <a:pPr algn="ctr"/>
              <a:t>6</a:t>
            </a:fld>
            <a:endParaRPr lang="en-MW" dirty="0"/>
          </a:p>
        </p:txBody>
      </p:sp>
    </p:spTree>
    <p:extLst>
      <p:ext uri="{BB962C8B-B14F-4D97-AF65-F5344CB8AC3E}">
        <p14:creationId xmlns:p14="http://schemas.microsoft.com/office/powerpoint/2010/main" val="1659521721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2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537BC-23C0-0227-025D-3B3C5DDE1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36" y="67235"/>
            <a:ext cx="11616694" cy="1206501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>
                <a:effectLst/>
                <a:latin typeface="Yu Gothic" panose="020B0400000000000000" pitchFamily="34" charset="-128"/>
                <a:ea typeface="Calibri" panose="020F0502020204030204" pitchFamily="34" charset="0"/>
                <a:cs typeface="Gill Sans"/>
              </a:rPr>
              <a:t>Recommendations and i</a:t>
            </a:r>
            <a:r>
              <a:rPr lang="en-US" sz="3600" dirty="0">
                <a:ea typeface="Calibri" panose="020F0502020204030204" pitchFamily="34" charset="0"/>
                <a:cs typeface="Times New Roman" panose="02020603050405020304" pitchFamily="18" charset="0"/>
              </a:rPr>
              <a:t>ncentives for the development of the soybean value chain</a:t>
            </a:r>
            <a:r>
              <a:rPr lang="en-US" sz="3600" b="1" dirty="0">
                <a:effectLst/>
                <a:latin typeface="Yu Gothic" panose="020B0400000000000000" pitchFamily="34" charset="-128"/>
                <a:ea typeface="Calibri" panose="020F0502020204030204" pitchFamily="34" charset="0"/>
                <a:cs typeface="Gill Sans"/>
              </a:rPr>
              <a:t>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6CB9C-D4C1-1570-AD24-A49D676D7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36" y="1393422"/>
            <a:ext cx="11996344" cy="532805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24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Invest in storage and aggregation facilities</a:t>
            </a:r>
          </a:p>
          <a:p>
            <a:pPr lvl="1">
              <a:lnSpc>
                <a:spcPct val="100000"/>
              </a:lnSpc>
            </a:pPr>
            <a:r>
              <a:rPr lang="en-US" sz="2000" b="0" dirty="0"/>
              <a:t>Develop community-level storage and aggregation facilities to:</a:t>
            </a:r>
          </a:p>
          <a:p>
            <a:pPr lvl="2">
              <a:lnSpc>
                <a:spcPct val="100000"/>
              </a:lnSpc>
            </a:pPr>
            <a:r>
              <a:rPr lang="en-US" sz="1800" dirty="0"/>
              <a:t>Mitigate post-harvest losses and enable farmers to sell during lean seasons for higher prices</a:t>
            </a:r>
          </a:p>
          <a:p>
            <a:pPr lvl="1">
              <a:lnSpc>
                <a:spcPct val="100000"/>
              </a:lnSpc>
            </a:pPr>
            <a:r>
              <a:rPr lang="en-US" sz="2000" b="0" dirty="0"/>
              <a:t>Strengthen aggregation of produce, enhance their bargaining power, and access to structured markets</a:t>
            </a:r>
          </a:p>
          <a:p>
            <a:pPr marL="0" indent="-216000" algn="just">
              <a:lnSpc>
                <a:spcPct val="100000"/>
              </a:lnSpc>
              <a:spcBef>
                <a:spcPts val="0"/>
              </a:spcBef>
            </a:pPr>
            <a:r>
              <a:rPr lang="en-US" sz="2400" dirty="0">
                <a:effectLst/>
                <a:cs typeface="Calibri" panose="020F0502020204030204" pitchFamily="34" charset="0"/>
              </a:rPr>
              <a:t>Promote value addition </a:t>
            </a:r>
            <a:r>
              <a:rPr lang="en-US" sz="2400" dirty="0">
                <a:cs typeface="Calibri" panose="020F0502020204030204" pitchFamily="34" charset="0"/>
              </a:rPr>
              <a:t>and market linkages</a:t>
            </a:r>
          </a:p>
          <a:p>
            <a:pPr lvl="1" indent="-216000">
              <a:lnSpc>
                <a:spcPct val="100000"/>
              </a:lnSpc>
            </a:pPr>
            <a:r>
              <a:rPr lang="en-US" sz="2000" dirty="0">
                <a:cs typeface="Calibri" panose="020F0502020204030204" pitchFamily="34" charset="0"/>
              </a:rPr>
              <a:t>Support farmers with equipment, working capital, and training to increase processing</a:t>
            </a:r>
          </a:p>
          <a:p>
            <a:pPr lvl="1" indent="-216000">
              <a:lnSpc>
                <a:spcPct val="100000"/>
              </a:lnSpc>
            </a:pPr>
            <a:r>
              <a:rPr lang="en-US" sz="2000" dirty="0">
                <a:cs typeface="Calibri" panose="020F0502020204030204" pitchFamily="34" charset="0"/>
              </a:rPr>
              <a:t>Facilitate linkages to export markets for these value-added products, with better margins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D8C63-C5ED-8644-2023-7621AD7F9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D6963EB2-57C1-42FA-8A26-7E0DB5B6B463}" type="slidenum">
              <a:rPr lang="en-MW" smtClean="0"/>
              <a:pPr algn="ctr"/>
              <a:t>7</a:t>
            </a:fld>
            <a:endParaRPr lang="en-MW" dirty="0"/>
          </a:p>
        </p:txBody>
      </p:sp>
    </p:spTree>
    <p:extLst>
      <p:ext uri="{BB962C8B-B14F-4D97-AF65-F5344CB8AC3E}">
        <p14:creationId xmlns:p14="http://schemas.microsoft.com/office/powerpoint/2010/main" val="3430302515"/>
      </p:ext>
    </p:extLst>
  </p:cSld>
  <p:clrMapOvr>
    <a:masterClrMapping/>
  </p:clrMapOvr>
  <p:extLst>
    <p:ext uri="{6950BFC3-D8DA-4A85-94F7-54DA5524770B}">
      <p188:commentRel xmlns:p188="http://schemas.microsoft.com/office/powerpoint/2018/8/main" xmlns="" r:id="rId2"/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3D88A64-2085-454C-9DA7-F5214CB468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a.gondwe@mwapata.mw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8199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wAPATA" id="{A95BEB6D-A85B-454F-A681-A4EAB3C3D6C6}" vid="{54DDE5E3-741F-DB49-92B1-068C0F76317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3057</TotalTime>
  <Words>551</Words>
  <Application>Microsoft Office PowerPoint</Application>
  <PresentationFormat>Widescreen</PresentationFormat>
  <Paragraphs>86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Yu Gothic</vt:lpstr>
      <vt:lpstr>Yu Gothic Medium</vt:lpstr>
      <vt:lpstr>Arial</vt:lpstr>
      <vt:lpstr>Calibri</vt:lpstr>
      <vt:lpstr>Century Gothic</vt:lpstr>
      <vt:lpstr>Courier New</vt:lpstr>
      <vt:lpstr>Gill Sans</vt:lpstr>
      <vt:lpstr>Times New Roman</vt:lpstr>
      <vt:lpstr>Office Theme</vt:lpstr>
      <vt:lpstr>Strategies for building a profitable soybean value chain in Malawi</vt:lpstr>
      <vt:lpstr>Global soybean outlook looks promising </vt:lpstr>
      <vt:lpstr>Soybean production and productivity in Malawi have not been impressive</vt:lpstr>
      <vt:lpstr>Overall, Soybean production remains profitable</vt:lpstr>
      <vt:lpstr>Soybean market opportunities and potential</vt:lpstr>
      <vt:lpstr>Main challenges relate to production and seed systems</vt:lpstr>
      <vt:lpstr>Recommendations and incentives for the development of the soybean value chain </vt:lpstr>
      <vt:lpstr>Recommendations and incentives for the development of the soybean value chain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Locally-Led Agricultural Policy Think Tanks</dc:title>
  <dc:creator>Muyanga, Milu</dc:creator>
  <cp:lastModifiedBy>Anderson Gondwe</cp:lastModifiedBy>
  <cp:revision>115</cp:revision>
  <cp:lastPrinted>2021-01-07T18:21:03Z</cp:lastPrinted>
  <dcterms:created xsi:type="dcterms:W3CDTF">2020-11-16T17:34:04Z</dcterms:created>
  <dcterms:modified xsi:type="dcterms:W3CDTF">2026-04-16T11:03:06Z</dcterms:modified>
</cp:coreProperties>
</file>