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4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5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62.xml" ContentType="application/vnd.openxmlformats-officedocument.presentationml.tags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5117" r:id="rId4"/>
  </p:sldMasterIdLst>
  <p:notesMasterIdLst>
    <p:notesMasterId r:id="rId23"/>
  </p:notesMasterIdLst>
  <p:handoutMasterIdLst>
    <p:handoutMasterId r:id="rId24"/>
  </p:handoutMasterIdLst>
  <p:sldIdLst>
    <p:sldId id="276" r:id="rId5"/>
    <p:sldId id="2147481365" r:id="rId6"/>
    <p:sldId id="2147481374" r:id="rId7"/>
    <p:sldId id="2147481371" r:id="rId8"/>
    <p:sldId id="2147481373" r:id="rId9"/>
    <p:sldId id="2147481368" r:id="rId10"/>
    <p:sldId id="2147481358" r:id="rId11"/>
    <p:sldId id="2147481594" r:id="rId12"/>
    <p:sldId id="2147481369" r:id="rId13"/>
    <p:sldId id="2147481591" r:id="rId14"/>
    <p:sldId id="2147481563" r:id="rId15"/>
    <p:sldId id="2147481565" r:id="rId16"/>
    <p:sldId id="2147481372" r:id="rId17"/>
    <p:sldId id="2147481592" r:id="rId18"/>
    <p:sldId id="2147481593" r:id="rId19"/>
    <p:sldId id="2147481367" r:id="rId20"/>
    <p:sldId id="2147481361" r:id="rId21"/>
    <p:sldId id="292" r:id="rId22"/>
  </p:sldIdLst>
  <p:sldSz cx="12192000" cy="6858000"/>
  <p:notesSz cx="6950075" cy="9236075"/>
  <p:custShowLst>
    <p:custShow name="Format Guide Workshop" id="0">
      <p:sldLst/>
    </p:custShow>
  </p:custShowLst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5216283-A907-173F-620D-54588D411CCC}" name="Nyirenda, Eluphy" initials="EN" userId="S::ENyirenda@agra.org::16f95b04-da36-4f38-8e9f-17205e8b32a0" providerId="AD"/>
  <p188:author id="{50CCA586-9182-7479-C3B5-0208C8EA433C}" name="Kachiwala, Chipo" initials="" userId="S::CKachiwala@agra.org::d1cea173-2e61-4796-b67e-3c677f92661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AD4"/>
    <a:srgbClr val="66D3FA"/>
    <a:srgbClr val="D9E7FF"/>
    <a:srgbClr val="F4836C"/>
    <a:srgbClr val="5C000C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2553FD-E386-45BE-A52A-FAF3F1F9B946}" v="398" dt="2026-04-09T05:29:45.8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844" y="52"/>
      </p:cViewPr>
      <p:guideLst>
        <p:guide orient="horz" pos="7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E56F43-FB1A-444F-8136-752CF2BBD4F7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6EBD22B-E089-4185-A9E9-B09906C78BA0}">
      <dgm:prSet custT="1"/>
      <dgm:spPr/>
      <dgm:t>
        <a:bodyPr/>
        <a:lstStyle/>
        <a:p>
          <a:r>
            <a:rPr lang="en-US" sz="1600" b="1"/>
            <a:t>The Pattern We See</a:t>
          </a:r>
          <a:endParaRPr lang="en-US" sz="1600"/>
        </a:p>
      </dgm:t>
    </dgm:pt>
    <dgm:pt modelId="{12E70D87-90C1-4406-9449-C5541B39F63D}" type="parTrans" cxnId="{DC125F50-20D5-4C78-8084-3BFB7EE129F1}">
      <dgm:prSet/>
      <dgm:spPr/>
      <dgm:t>
        <a:bodyPr/>
        <a:lstStyle/>
        <a:p>
          <a:endParaRPr lang="en-US" sz="1600"/>
        </a:p>
      </dgm:t>
    </dgm:pt>
    <dgm:pt modelId="{20AAB651-567B-4802-AB6C-9D36B6FC29BA}" type="sibTrans" cxnId="{DC125F50-20D5-4C78-8084-3BFB7EE129F1}">
      <dgm:prSet/>
      <dgm:spPr/>
      <dgm:t>
        <a:bodyPr/>
        <a:lstStyle/>
        <a:p>
          <a:endParaRPr lang="en-US" sz="1600"/>
        </a:p>
      </dgm:t>
    </dgm:pt>
    <dgm:pt modelId="{57A86B10-F8FB-43B8-9432-ABCF36D4384E}">
      <dgm:prSet custT="1"/>
      <dgm:spPr/>
      <dgm:t>
        <a:bodyPr/>
        <a:lstStyle/>
        <a:p>
          <a:r>
            <a:rPr lang="en-US" sz="1600" dirty="0"/>
            <a:t>Various initiatives launched with ambition </a:t>
          </a:r>
        </a:p>
      </dgm:t>
    </dgm:pt>
    <dgm:pt modelId="{060F0433-79EE-4F9E-B607-2C8578603362}" type="parTrans" cxnId="{B59DB1FB-7C0D-4B97-9537-33141B4AA41F}">
      <dgm:prSet/>
      <dgm:spPr/>
      <dgm:t>
        <a:bodyPr/>
        <a:lstStyle/>
        <a:p>
          <a:endParaRPr lang="en-US" sz="1600"/>
        </a:p>
      </dgm:t>
    </dgm:pt>
    <dgm:pt modelId="{6F677E7D-6064-47FD-BF39-1DB07DD09DBE}" type="sibTrans" cxnId="{B59DB1FB-7C0D-4B97-9537-33141B4AA41F}">
      <dgm:prSet/>
      <dgm:spPr/>
      <dgm:t>
        <a:bodyPr/>
        <a:lstStyle/>
        <a:p>
          <a:endParaRPr lang="en-US" sz="1600"/>
        </a:p>
      </dgm:t>
    </dgm:pt>
    <dgm:pt modelId="{3EA461D4-689D-46BB-90E0-2AFF4F49E59F}">
      <dgm:prSet custT="1"/>
      <dgm:spPr/>
      <dgm:t>
        <a:bodyPr/>
        <a:lstStyle/>
        <a:p>
          <a:r>
            <a:rPr lang="en-US" sz="1600" dirty="0"/>
            <a:t>Stakeholders mobilized and aligned—initially </a:t>
          </a:r>
        </a:p>
      </dgm:t>
    </dgm:pt>
    <dgm:pt modelId="{2AC64E91-BFF1-4E15-B9B3-DDA60E780FC5}" type="parTrans" cxnId="{DD8EB68E-1B61-47C3-98F4-252111E8FE52}">
      <dgm:prSet/>
      <dgm:spPr/>
      <dgm:t>
        <a:bodyPr/>
        <a:lstStyle/>
        <a:p>
          <a:endParaRPr lang="en-US" sz="1600"/>
        </a:p>
      </dgm:t>
    </dgm:pt>
    <dgm:pt modelId="{47342ED2-149E-4399-A43A-663C63DBFC16}" type="sibTrans" cxnId="{DD8EB68E-1B61-47C3-98F4-252111E8FE52}">
      <dgm:prSet/>
      <dgm:spPr/>
      <dgm:t>
        <a:bodyPr/>
        <a:lstStyle/>
        <a:p>
          <a:endParaRPr lang="en-US" sz="1600"/>
        </a:p>
      </dgm:t>
    </dgm:pt>
    <dgm:pt modelId="{BA931465-A271-4FAA-B2F9-D2D22340EF1F}">
      <dgm:prSet custT="1"/>
      <dgm:spPr/>
      <dgm:t>
        <a:bodyPr/>
        <a:lstStyle/>
        <a:p>
          <a:r>
            <a:rPr lang="en-US" sz="1600" dirty="0"/>
            <a:t>Momentum builds… then </a:t>
          </a:r>
          <a:r>
            <a:rPr lang="en-US" sz="1600" b="1" dirty="0"/>
            <a:t>fades over time</a:t>
          </a:r>
          <a:r>
            <a:rPr lang="en-US" sz="1600" dirty="0"/>
            <a:t> </a:t>
          </a:r>
        </a:p>
      </dgm:t>
    </dgm:pt>
    <dgm:pt modelId="{CB50A9DD-ACE6-43AE-BFDB-833F197F86F5}" type="parTrans" cxnId="{A075910E-823E-4CFF-9415-D845CE3BE90F}">
      <dgm:prSet/>
      <dgm:spPr/>
      <dgm:t>
        <a:bodyPr/>
        <a:lstStyle/>
        <a:p>
          <a:endParaRPr lang="en-US" sz="1600"/>
        </a:p>
      </dgm:t>
    </dgm:pt>
    <dgm:pt modelId="{62731ED2-3703-4172-AB7A-6CF4E0E135E1}" type="sibTrans" cxnId="{A075910E-823E-4CFF-9415-D845CE3BE90F}">
      <dgm:prSet/>
      <dgm:spPr/>
      <dgm:t>
        <a:bodyPr/>
        <a:lstStyle/>
        <a:p>
          <a:endParaRPr lang="en-US" sz="1600"/>
        </a:p>
      </dgm:t>
    </dgm:pt>
    <dgm:pt modelId="{3F5595F0-A785-4387-A146-1D715CEDC860}">
      <dgm:prSet custT="1"/>
      <dgm:spPr/>
      <dgm:t>
        <a:bodyPr/>
        <a:lstStyle/>
        <a:p>
          <a:r>
            <a:rPr lang="en-US" sz="1600" b="1"/>
            <a:t>Why This Happens</a:t>
          </a:r>
          <a:endParaRPr lang="en-US" sz="1600"/>
        </a:p>
      </dgm:t>
    </dgm:pt>
    <dgm:pt modelId="{0D279A0D-7BDA-4116-B36B-57CF6A4BF0FB}" type="parTrans" cxnId="{C9A49283-BF20-4167-A75C-D097C27B2292}">
      <dgm:prSet/>
      <dgm:spPr/>
      <dgm:t>
        <a:bodyPr/>
        <a:lstStyle/>
        <a:p>
          <a:endParaRPr lang="en-US" sz="1600"/>
        </a:p>
      </dgm:t>
    </dgm:pt>
    <dgm:pt modelId="{04F6A34B-1BC9-4349-8149-211BAD156D01}" type="sibTrans" cxnId="{C9A49283-BF20-4167-A75C-D097C27B2292}">
      <dgm:prSet/>
      <dgm:spPr/>
      <dgm:t>
        <a:bodyPr/>
        <a:lstStyle/>
        <a:p>
          <a:endParaRPr lang="en-US" sz="1600"/>
        </a:p>
      </dgm:t>
    </dgm:pt>
    <dgm:pt modelId="{C506CE6A-9646-4240-8C54-87D00948BFA6}">
      <dgm:prSet custT="1"/>
      <dgm:spPr/>
      <dgm:t>
        <a:bodyPr/>
        <a:lstStyle/>
        <a:p>
          <a:r>
            <a:rPr lang="en-US" sz="1600" dirty="0"/>
            <a:t>Efforts focus on myopic, siloed </a:t>
          </a:r>
          <a:r>
            <a:rPr lang="en-US" sz="1600" b="1" dirty="0"/>
            <a:t>projects— not systems</a:t>
          </a:r>
          <a:r>
            <a:rPr lang="en-US" sz="1600" dirty="0"/>
            <a:t> &amp; national strategy</a:t>
          </a:r>
        </a:p>
      </dgm:t>
    </dgm:pt>
    <dgm:pt modelId="{13C5E06E-D713-4568-8262-70B4FD0B4EFE}" type="parTrans" cxnId="{1DD00606-FCBD-402C-8921-85D25FDE3FC2}">
      <dgm:prSet/>
      <dgm:spPr/>
      <dgm:t>
        <a:bodyPr/>
        <a:lstStyle/>
        <a:p>
          <a:endParaRPr lang="en-US" sz="1600"/>
        </a:p>
      </dgm:t>
    </dgm:pt>
    <dgm:pt modelId="{0B69975A-9DD6-4C31-9456-D4048D621A3A}" type="sibTrans" cxnId="{1DD00606-FCBD-402C-8921-85D25FDE3FC2}">
      <dgm:prSet/>
      <dgm:spPr/>
      <dgm:t>
        <a:bodyPr/>
        <a:lstStyle/>
        <a:p>
          <a:endParaRPr lang="en-US" sz="1600"/>
        </a:p>
      </dgm:t>
    </dgm:pt>
    <dgm:pt modelId="{82443069-E12B-4303-A7FA-6DBB63F52F50}">
      <dgm:prSet custT="1"/>
      <dgm:spPr/>
      <dgm:t>
        <a:bodyPr/>
        <a:lstStyle/>
        <a:p>
          <a:r>
            <a:rPr lang="en-US" sz="1600" dirty="0"/>
            <a:t>Limited alignment with </a:t>
          </a:r>
          <a:r>
            <a:rPr lang="en-US" sz="1600" b="1" dirty="0"/>
            <a:t>real market incentives</a:t>
          </a:r>
          <a:r>
            <a:rPr lang="en-US" sz="1600" dirty="0"/>
            <a:t> </a:t>
          </a:r>
        </a:p>
      </dgm:t>
    </dgm:pt>
    <dgm:pt modelId="{3FA69AC8-9FB7-4FA8-8410-492065C59828}" type="parTrans" cxnId="{1926C589-5C99-495D-804B-FED79E00CD33}">
      <dgm:prSet/>
      <dgm:spPr/>
      <dgm:t>
        <a:bodyPr/>
        <a:lstStyle/>
        <a:p>
          <a:endParaRPr lang="en-US" sz="1600"/>
        </a:p>
      </dgm:t>
    </dgm:pt>
    <dgm:pt modelId="{13A38321-C6DE-4700-A226-721D6DA09B2F}" type="sibTrans" cxnId="{1926C589-5C99-495D-804B-FED79E00CD33}">
      <dgm:prSet/>
      <dgm:spPr/>
      <dgm:t>
        <a:bodyPr/>
        <a:lstStyle/>
        <a:p>
          <a:endParaRPr lang="en-US" sz="1600"/>
        </a:p>
      </dgm:t>
    </dgm:pt>
    <dgm:pt modelId="{9BDBC31D-5770-4C3F-B3A8-391112F750C1}">
      <dgm:prSet custT="1"/>
      <dgm:spPr/>
      <dgm:t>
        <a:bodyPr/>
        <a:lstStyle/>
        <a:p>
          <a:r>
            <a:rPr lang="en-US" sz="1600" dirty="0"/>
            <a:t>Fragmented interventions across actors and programs </a:t>
          </a:r>
        </a:p>
      </dgm:t>
    </dgm:pt>
    <dgm:pt modelId="{29AD5E42-0843-49E8-AEAC-625A1955B2B2}" type="parTrans" cxnId="{7930AAEC-9EE0-4729-A16A-038509A86AF4}">
      <dgm:prSet/>
      <dgm:spPr/>
      <dgm:t>
        <a:bodyPr/>
        <a:lstStyle/>
        <a:p>
          <a:endParaRPr lang="en-US" sz="1600"/>
        </a:p>
      </dgm:t>
    </dgm:pt>
    <dgm:pt modelId="{62B01EA3-333F-4EFE-9722-1808B7A92383}" type="sibTrans" cxnId="{7930AAEC-9EE0-4729-A16A-038509A86AF4}">
      <dgm:prSet/>
      <dgm:spPr/>
      <dgm:t>
        <a:bodyPr/>
        <a:lstStyle/>
        <a:p>
          <a:endParaRPr lang="en-US" sz="1600"/>
        </a:p>
      </dgm:t>
    </dgm:pt>
    <dgm:pt modelId="{221022DC-BD28-4E28-9287-96109DD68BAB}">
      <dgm:prSet custT="1"/>
      <dgm:spPr/>
      <dgm:t>
        <a:bodyPr/>
        <a:lstStyle/>
        <a:p>
          <a:r>
            <a:rPr lang="en-US" sz="1600" dirty="0"/>
            <a:t>Insufficient focus on </a:t>
          </a:r>
          <a:r>
            <a:rPr lang="en-US" sz="1600" b="1" dirty="0"/>
            <a:t>sustaining collective action</a:t>
          </a:r>
          <a:r>
            <a:rPr lang="en-US" sz="1600" dirty="0"/>
            <a:t> on binding constraints</a:t>
          </a:r>
        </a:p>
      </dgm:t>
    </dgm:pt>
    <dgm:pt modelId="{AC9CBC00-7E5A-4C19-848F-9925EB76A659}" type="parTrans" cxnId="{5FEF8F4B-ACB7-4A1F-B903-554DFC15434E}">
      <dgm:prSet/>
      <dgm:spPr/>
      <dgm:t>
        <a:bodyPr/>
        <a:lstStyle/>
        <a:p>
          <a:endParaRPr lang="en-US" sz="1600"/>
        </a:p>
      </dgm:t>
    </dgm:pt>
    <dgm:pt modelId="{3139FCCE-7B75-4D99-A31A-02BD01C2E86A}" type="sibTrans" cxnId="{5FEF8F4B-ACB7-4A1F-B903-554DFC15434E}">
      <dgm:prSet/>
      <dgm:spPr/>
      <dgm:t>
        <a:bodyPr/>
        <a:lstStyle/>
        <a:p>
          <a:endParaRPr lang="en-US" sz="1600"/>
        </a:p>
      </dgm:t>
    </dgm:pt>
    <dgm:pt modelId="{AD894686-570B-4881-AE26-0E53C7145A35}">
      <dgm:prSet custT="1"/>
      <dgm:spPr/>
      <dgm:t>
        <a:bodyPr/>
        <a:lstStyle/>
        <a:p>
          <a:r>
            <a:rPr lang="en-US" sz="1600" b="1" dirty="0"/>
            <a:t>Hard Truth</a:t>
          </a:r>
          <a:endParaRPr lang="en-US" sz="1600" dirty="0"/>
        </a:p>
      </dgm:t>
    </dgm:pt>
    <dgm:pt modelId="{551B25B9-5610-4CA4-882D-99EC7B9DE250}" type="parTrans" cxnId="{4A86D0BF-BEBE-499E-A983-5CE5544846EB}">
      <dgm:prSet/>
      <dgm:spPr/>
      <dgm:t>
        <a:bodyPr/>
        <a:lstStyle/>
        <a:p>
          <a:endParaRPr lang="en-US" sz="1600"/>
        </a:p>
      </dgm:t>
    </dgm:pt>
    <dgm:pt modelId="{1CEAE5A3-37A7-43F6-BBB9-3BBB5F01CB42}" type="sibTrans" cxnId="{4A86D0BF-BEBE-499E-A983-5CE5544846EB}">
      <dgm:prSet/>
      <dgm:spPr/>
      <dgm:t>
        <a:bodyPr/>
        <a:lstStyle/>
        <a:p>
          <a:endParaRPr lang="en-US" sz="1600"/>
        </a:p>
      </dgm:t>
    </dgm:pt>
    <dgm:pt modelId="{21DE4F15-59AE-4499-B17E-3C610D0EF64D}">
      <dgm:prSet custT="1"/>
      <dgm:spPr/>
      <dgm:t>
        <a:bodyPr/>
        <a:lstStyle/>
        <a:p>
          <a:r>
            <a:rPr lang="en-US" sz="1600" dirty="0"/>
            <a:t>Public &amp; development support has </a:t>
          </a:r>
          <a:r>
            <a:rPr lang="en-US" sz="1600" b="1" dirty="0"/>
            <a:t>underestimated political economy</a:t>
          </a:r>
          <a:r>
            <a:rPr lang="en-US" sz="1600" dirty="0"/>
            <a:t> </a:t>
          </a:r>
        </a:p>
      </dgm:t>
    </dgm:pt>
    <dgm:pt modelId="{00AB4A76-3B49-4459-974E-DFA8D04687E1}" type="parTrans" cxnId="{9BFA8EE4-E335-418E-A30A-D76B13E09321}">
      <dgm:prSet/>
      <dgm:spPr/>
      <dgm:t>
        <a:bodyPr/>
        <a:lstStyle/>
        <a:p>
          <a:endParaRPr lang="en-US" sz="1600"/>
        </a:p>
      </dgm:t>
    </dgm:pt>
    <dgm:pt modelId="{1C3B4C86-07FC-431C-BBFF-5579AE70ECC7}" type="sibTrans" cxnId="{9BFA8EE4-E335-418E-A30A-D76B13E09321}">
      <dgm:prSet/>
      <dgm:spPr/>
      <dgm:t>
        <a:bodyPr/>
        <a:lstStyle/>
        <a:p>
          <a:endParaRPr lang="en-US" sz="1600"/>
        </a:p>
      </dgm:t>
    </dgm:pt>
    <dgm:pt modelId="{2E0260AA-A325-46D5-839E-460DA0FBC329}">
      <dgm:prSet custT="1"/>
      <dgm:spPr/>
      <dgm:t>
        <a:bodyPr/>
        <a:lstStyle/>
        <a:p>
          <a:r>
            <a:rPr lang="en-US" sz="1600" dirty="0"/>
            <a:t>Too little focus on: incentives, champions, coordination, and long-term commitment </a:t>
          </a:r>
        </a:p>
      </dgm:t>
    </dgm:pt>
    <dgm:pt modelId="{E3E8B78E-B22B-461A-B3D2-CF7241E0EFBA}" type="parTrans" cxnId="{9B4DACA2-6C02-4925-98C5-B188F6AB14C9}">
      <dgm:prSet/>
      <dgm:spPr/>
      <dgm:t>
        <a:bodyPr/>
        <a:lstStyle/>
        <a:p>
          <a:endParaRPr lang="en-US" sz="1600"/>
        </a:p>
      </dgm:t>
    </dgm:pt>
    <dgm:pt modelId="{6E9579D2-F9E3-4687-8AEB-5B404D68B7C6}" type="sibTrans" cxnId="{9B4DACA2-6C02-4925-98C5-B188F6AB14C9}">
      <dgm:prSet/>
      <dgm:spPr/>
      <dgm:t>
        <a:bodyPr/>
        <a:lstStyle/>
        <a:p>
          <a:endParaRPr lang="en-US" sz="1600"/>
        </a:p>
      </dgm:t>
    </dgm:pt>
    <dgm:pt modelId="{95961305-EE8B-4088-AB6A-FC6958B9B84E}">
      <dgm:prSet custT="1"/>
      <dgm:spPr/>
      <dgm:t>
        <a:bodyPr/>
        <a:lstStyle/>
        <a:p>
          <a:pPr algn="ctr"/>
          <a:r>
            <a:rPr lang="en-US" sz="1600" b="1" i="1" dirty="0"/>
            <a:t>So progress remains incremental—not transformational</a:t>
          </a:r>
          <a:endParaRPr lang="en-US" sz="1600" dirty="0"/>
        </a:p>
      </dgm:t>
    </dgm:pt>
    <dgm:pt modelId="{9D489823-0779-4ED1-A526-497D741A4D5D}" type="parTrans" cxnId="{9FDE8E03-86D3-4E93-A3C5-60FB1D65C13A}">
      <dgm:prSet/>
      <dgm:spPr/>
      <dgm:t>
        <a:bodyPr/>
        <a:lstStyle/>
        <a:p>
          <a:endParaRPr lang="en-US" sz="1600"/>
        </a:p>
      </dgm:t>
    </dgm:pt>
    <dgm:pt modelId="{D87FCAE3-D95B-48BF-A4CC-6E9308B02E3F}" type="sibTrans" cxnId="{9FDE8E03-86D3-4E93-A3C5-60FB1D65C13A}">
      <dgm:prSet/>
      <dgm:spPr/>
      <dgm:t>
        <a:bodyPr/>
        <a:lstStyle/>
        <a:p>
          <a:endParaRPr lang="en-US" sz="1600"/>
        </a:p>
      </dgm:t>
    </dgm:pt>
    <dgm:pt modelId="{F8B13DBB-EAF9-4A67-B759-CCD4C8B03247}">
      <dgm:prSet custT="1"/>
      <dgm:spPr/>
      <dgm:t>
        <a:bodyPr/>
        <a:lstStyle/>
        <a:p>
          <a:r>
            <a:rPr lang="en-US" sz="1600" dirty="0"/>
            <a:t>Collaboration, cross learning and coordination stalls</a:t>
          </a:r>
        </a:p>
      </dgm:t>
    </dgm:pt>
    <dgm:pt modelId="{FE021DED-48AB-4F82-A34B-8EF9A87D0009}" type="parTrans" cxnId="{FE30F74A-E500-402C-920E-C52E128D3080}">
      <dgm:prSet/>
      <dgm:spPr/>
      <dgm:t>
        <a:bodyPr/>
        <a:lstStyle/>
        <a:p>
          <a:endParaRPr lang="en-US" sz="1600"/>
        </a:p>
      </dgm:t>
    </dgm:pt>
    <dgm:pt modelId="{CC123F0E-851B-487E-918E-3F54E4341DC4}" type="sibTrans" cxnId="{FE30F74A-E500-402C-920E-C52E128D3080}">
      <dgm:prSet/>
      <dgm:spPr/>
      <dgm:t>
        <a:bodyPr/>
        <a:lstStyle/>
        <a:p>
          <a:endParaRPr lang="en-US" sz="1600"/>
        </a:p>
      </dgm:t>
    </dgm:pt>
    <dgm:pt modelId="{0F2242FB-5EAF-4F49-B559-01F88EE5B9AA}" type="pres">
      <dgm:prSet presAssocID="{84E56F43-FB1A-444F-8136-752CF2BBD4F7}" presName="linear" presStyleCnt="0">
        <dgm:presLayoutVars>
          <dgm:animLvl val="lvl"/>
          <dgm:resizeHandles val="exact"/>
        </dgm:presLayoutVars>
      </dgm:prSet>
      <dgm:spPr/>
    </dgm:pt>
    <dgm:pt modelId="{C2A1637F-770F-4408-B974-931E14BF93BF}" type="pres">
      <dgm:prSet presAssocID="{B6EBD22B-E089-4185-A9E9-B09906C78BA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E1E3BAB-AEB8-4D0A-85BA-CF1EDBC4D26C}" type="pres">
      <dgm:prSet presAssocID="{B6EBD22B-E089-4185-A9E9-B09906C78BA0}" presName="childText" presStyleLbl="revTx" presStyleIdx="0" presStyleCnt="3">
        <dgm:presLayoutVars>
          <dgm:bulletEnabled val="1"/>
        </dgm:presLayoutVars>
      </dgm:prSet>
      <dgm:spPr/>
    </dgm:pt>
    <dgm:pt modelId="{CCD1573C-3AD5-44B9-A8A4-9750A20195AF}" type="pres">
      <dgm:prSet presAssocID="{3F5595F0-A785-4387-A146-1D715CEDC86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F40722C-222E-4720-B790-18543D0B5B87}" type="pres">
      <dgm:prSet presAssocID="{3F5595F0-A785-4387-A146-1D715CEDC860}" presName="childText" presStyleLbl="revTx" presStyleIdx="1" presStyleCnt="3">
        <dgm:presLayoutVars>
          <dgm:bulletEnabled val="1"/>
        </dgm:presLayoutVars>
      </dgm:prSet>
      <dgm:spPr/>
    </dgm:pt>
    <dgm:pt modelId="{1F34D6CB-1440-4CE1-912A-C6A660E303BD}" type="pres">
      <dgm:prSet presAssocID="{AD894686-570B-4881-AE26-0E53C7145A3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48CABFC-18F1-4BD6-B884-7EAD1B0D993D}" type="pres">
      <dgm:prSet presAssocID="{AD894686-570B-4881-AE26-0E53C7145A35}" presName="childText" presStyleLbl="revTx" presStyleIdx="2" presStyleCnt="3">
        <dgm:presLayoutVars>
          <dgm:bulletEnabled val="1"/>
        </dgm:presLayoutVars>
      </dgm:prSet>
      <dgm:spPr/>
    </dgm:pt>
    <dgm:pt modelId="{A6E3AE9D-7F4D-4423-9466-B0E9A4E2CF21}" type="pres">
      <dgm:prSet presAssocID="{95961305-EE8B-4088-AB6A-FC6958B9B84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FDE8E03-86D3-4E93-A3C5-60FB1D65C13A}" srcId="{84E56F43-FB1A-444F-8136-752CF2BBD4F7}" destId="{95961305-EE8B-4088-AB6A-FC6958B9B84E}" srcOrd="3" destOrd="0" parTransId="{9D489823-0779-4ED1-A526-497D741A4D5D}" sibTransId="{D87FCAE3-D95B-48BF-A4CC-6E9308B02E3F}"/>
    <dgm:cxn modelId="{298DA305-FB7E-4724-9F04-3688E5E076ED}" type="presOf" srcId="{82443069-E12B-4303-A7FA-6DBB63F52F50}" destId="{0F40722C-222E-4720-B790-18543D0B5B87}" srcOrd="0" destOrd="1" presId="urn:microsoft.com/office/officeart/2005/8/layout/vList2"/>
    <dgm:cxn modelId="{1DD00606-FCBD-402C-8921-85D25FDE3FC2}" srcId="{3F5595F0-A785-4387-A146-1D715CEDC860}" destId="{C506CE6A-9646-4240-8C54-87D00948BFA6}" srcOrd="0" destOrd="0" parTransId="{13C5E06E-D713-4568-8262-70B4FD0B4EFE}" sibTransId="{0B69975A-9DD6-4C31-9456-D4048D621A3A}"/>
    <dgm:cxn modelId="{A422AF07-9487-42A4-8C91-4C9FD577C617}" type="presOf" srcId="{B6EBD22B-E089-4185-A9E9-B09906C78BA0}" destId="{C2A1637F-770F-4408-B974-931E14BF93BF}" srcOrd="0" destOrd="0" presId="urn:microsoft.com/office/officeart/2005/8/layout/vList2"/>
    <dgm:cxn modelId="{A075910E-823E-4CFF-9415-D845CE3BE90F}" srcId="{B6EBD22B-E089-4185-A9E9-B09906C78BA0}" destId="{BA931465-A271-4FAA-B2F9-D2D22340EF1F}" srcOrd="2" destOrd="0" parTransId="{CB50A9DD-ACE6-43AE-BFDB-833F197F86F5}" sibTransId="{62731ED2-3703-4172-AB7A-6CF4E0E135E1}"/>
    <dgm:cxn modelId="{370D9310-C77A-41CC-8054-5AADC97285E4}" type="presOf" srcId="{2E0260AA-A325-46D5-839E-460DA0FBC329}" destId="{D48CABFC-18F1-4BD6-B884-7EAD1B0D993D}" srcOrd="0" destOrd="1" presId="urn:microsoft.com/office/officeart/2005/8/layout/vList2"/>
    <dgm:cxn modelId="{BA29121A-0E92-42BC-B815-C3FF7D89BDDC}" type="presOf" srcId="{BA931465-A271-4FAA-B2F9-D2D22340EF1F}" destId="{5E1E3BAB-AEB8-4D0A-85BA-CF1EDBC4D26C}" srcOrd="0" destOrd="2" presId="urn:microsoft.com/office/officeart/2005/8/layout/vList2"/>
    <dgm:cxn modelId="{82117B23-E0C3-4152-9D1D-40AED50CC5D8}" type="presOf" srcId="{3F5595F0-A785-4387-A146-1D715CEDC860}" destId="{CCD1573C-3AD5-44B9-A8A4-9750A20195AF}" srcOrd="0" destOrd="0" presId="urn:microsoft.com/office/officeart/2005/8/layout/vList2"/>
    <dgm:cxn modelId="{F7C6BD27-787D-48ED-BEB1-EBCB2492E096}" type="presOf" srcId="{C506CE6A-9646-4240-8C54-87D00948BFA6}" destId="{0F40722C-222E-4720-B790-18543D0B5B87}" srcOrd="0" destOrd="0" presId="urn:microsoft.com/office/officeart/2005/8/layout/vList2"/>
    <dgm:cxn modelId="{A84CD83B-9F20-4DE5-9A8D-A88CF9C8DC8B}" type="presOf" srcId="{221022DC-BD28-4E28-9287-96109DD68BAB}" destId="{0F40722C-222E-4720-B790-18543D0B5B87}" srcOrd="0" destOrd="3" presId="urn:microsoft.com/office/officeart/2005/8/layout/vList2"/>
    <dgm:cxn modelId="{FE30F74A-E500-402C-920E-C52E128D3080}" srcId="{B6EBD22B-E089-4185-A9E9-B09906C78BA0}" destId="{F8B13DBB-EAF9-4A67-B759-CCD4C8B03247}" srcOrd="3" destOrd="0" parTransId="{FE021DED-48AB-4F82-A34B-8EF9A87D0009}" sibTransId="{CC123F0E-851B-487E-918E-3F54E4341DC4}"/>
    <dgm:cxn modelId="{5FEF8F4B-ACB7-4A1F-B903-554DFC15434E}" srcId="{3F5595F0-A785-4387-A146-1D715CEDC860}" destId="{221022DC-BD28-4E28-9287-96109DD68BAB}" srcOrd="3" destOrd="0" parTransId="{AC9CBC00-7E5A-4C19-848F-9925EB76A659}" sibTransId="{3139FCCE-7B75-4D99-A31A-02BD01C2E86A}"/>
    <dgm:cxn modelId="{1BBE826E-F17C-4260-9241-46E40F74F152}" type="presOf" srcId="{57A86B10-F8FB-43B8-9432-ABCF36D4384E}" destId="{5E1E3BAB-AEB8-4D0A-85BA-CF1EDBC4D26C}" srcOrd="0" destOrd="0" presId="urn:microsoft.com/office/officeart/2005/8/layout/vList2"/>
    <dgm:cxn modelId="{DC125F50-20D5-4C78-8084-3BFB7EE129F1}" srcId="{84E56F43-FB1A-444F-8136-752CF2BBD4F7}" destId="{B6EBD22B-E089-4185-A9E9-B09906C78BA0}" srcOrd="0" destOrd="0" parTransId="{12E70D87-90C1-4406-9449-C5541B39F63D}" sibTransId="{20AAB651-567B-4802-AB6C-9D36B6FC29BA}"/>
    <dgm:cxn modelId="{7D26F470-C5D5-4A6A-BB83-9BF50E55D98D}" type="presOf" srcId="{3EA461D4-689D-46BB-90E0-2AFF4F49E59F}" destId="{5E1E3BAB-AEB8-4D0A-85BA-CF1EDBC4D26C}" srcOrd="0" destOrd="1" presId="urn:microsoft.com/office/officeart/2005/8/layout/vList2"/>
    <dgm:cxn modelId="{FD18FA56-90CA-47B1-AB19-FB15D60A2E5C}" type="presOf" srcId="{F8B13DBB-EAF9-4A67-B759-CCD4C8B03247}" destId="{5E1E3BAB-AEB8-4D0A-85BA-CF1EDBC4D26C}" srcOrd="0" destOrd="3" presId="urn:microsoft.com/office/officeart/2005/8/layout/vList2"/>
    <dgm:cxn modelId="{D6ED6578-0537-44D9-8C4E-FDF903484486}" type="presOf" srcId="{95961305-EE8B-4088-AB6A-FC6958B9B84E}" destId="{A6E3AE9D-7F4D-4423-9466-B0E9A4E2CF21}" srcOrd="0" destOrd="0" presId="urn:microsoft.com/office/officeart/2005/8/layout/vList2"/>
    <dgm:cxn modelId="{AD637A7E-019C-492E-BD5F-F44B63FB8CF0}" type="presOf" srcId="{21DE4F15-59AE-4499-B17E-3C610D0EF64D}" destId="{D48CABFC-18F1-4BD6-B884-7EAD1B0D993D}" srcOrd="0" destOrd="0" presId="urn:microsoft.com/office/officeart/2005/8/layout/vList2"/>
    <dgm:cxn modelId="{C9A49283-BF20-4167-A75C-D097C27B2292}" srcId="{84E56F43-FB1A-444F-8136-752CF2BBD4F7}" destId="{3F5595F0-A785-4387-A146-1D715CEDC860}" srcOrd="1" destOrd="0" parTransId="{0D279A0D-7BDA-4116-B36B-57CF6A4BF0FB}" sibTransId="{04F6A34B-1BC9-4349-8149-211BAD156D01}"/>
    <dgm:cxn modelId="{1926C589-5C99-495D-804B-FED79E00CD33}" srcId="{3F5595F0-A785-4387-A146-1D715CEDC860}" destId="{82443069-E12B-4303-A7FA-6DBB63F52F50}" srcOrd="1" destOrd="0" parTransId="{3FA69AC8-9FB7-4FA8-8410-492065C59828}" sibTransId="{13A38321-C6DE-4700-A226-721D6DA09B2F}"/>
    <dgm:cxn modelId="{DD8EB68E-1B61-47C3-98F4-252111E8FE52}" srcId="{B6EBD22B-E089-4185-A9E9-B09906C78BA0}" destId="{3EA461D4-689D-46BB-90E0-2AFF4F49E59F}" srcOrd="1" destOrd="0" parTransId="{2AC64E91-BFF1-4E15-B9B3-DDA60E780FC5}" sibTransId="{47342ED2-149E-4399-A43A-663C63DBFC16}"/>
    <dgm:cxn modelId="{9B4DACA2-6C02-4925-98C5-B188F6AB14C9}" srcId="{AD894686-570B-4881-AE26-0E53C7145A35}" destId="{2E0260AA-A325-46D5-839E-460DA0FBC329}" srcOrd="1" destOrd="0" parTransId="{E3E8B78E-B22B-461A-B3D2-CF7241E0EFBA}" sibTransId="{6E9579D2-F9E3-4687-8AEB-5B404D68B7C6}"/>
    <dgm:cxn modelId="{4A86D0BF-BEBE-499E-A983-5CE5544846EB}" srcId="{84E56F43-FB1A-444F-8136-752CF2BBD4F7}" destId="{AD894686-570B-4881-AE26-0E53C7145A35}" srcOrd="2" destOrd="0" parTransId="{551B25B9-5610-4CA4-882D-99EC7B9DE250}" sibTransId="{1CEAE5A3-37A7-43F6-BBB9-3BBB5F01CB42}"/>
    <dgm:cxn modelId="{063605C7-C688-43FB-A1CC-EF1FCD1FA0C7}" type="presOf" srcId="{AD894686-570B-4881-AE26-0E53C7145A35}" destId="{1F34D6CB-1440-4CE1-912A-C6A660E303BD}" srcOrd="0" destOrd="0" presId="urn:microsoft.com/office/officeart/2005/8/layout/vList2"/>
    <dgm:cxn modelId="{1710DAE0-E148-4489-9758-5D03ACD89B74}" type="presOf" srcId="{9BDBC31D-5770-4C3F-B3A8-391112F750C1}" destId="{0F40722C-222E-4720-B790-18543D0B5B87}" srcOrd="0" destOrd="2" presId="urn:microsoft.com/office/officeart/2005/8/layout/vList2"/>
    <dgm:cxn modelId="{9BFA8EE4-E335-418E-A30A-D76B13E09321}" srcId="{AD894686-570B-4881-AE26-0E53C7145A35}" destId="{21DE4F15-59AE-4499-B17E-3C610D0EF64D}" srcOrd="0" destOrd="0" parTransId="{00AB4A76-3B49-4459-974E-DFA8D04687E1}" sibTransId="{1C3B4C86-07FC-431C-BBFF-5579AE70ECC7}"/>
    <dgm:cxn modelId="{9D6AC5E8-92DB-4A21-B8CE-C48ADC464680}" type="presOf" srcId="{84E56F43-FB1A-444F-8136-752CF2BBD4F7}" destId="{0F2242FB-5EAF-4F49-B559-01F88EE5B9AA}" srcOrd="0" destOrd="0" presId="urn:microsoft.com/office/officeart/2005/8/layout/vList2"/>
    <dgm:cxn modelId="{7930AAEC-9EE0-4729-A16A-038509A86AF4}" srcId="{3F5595F0-A785-4387-A146-1D715CEDC860}" destId="{9BDBC31D-5770-4C3F-B3A8-391112F750C1}" srcOrd="2" destOrd="0" parTransId="{29AD5E42-0843-49E8-AEAC-625A1955B2B2}" sibTransId="{62B01EA3-333F-4EFE-9722-1808B7A92383}"/>
    <dgm:cxn modelId="{B59DB1FB-7C0D-4B97-9537-33141B4AA41F}" srcId="{B6EBD22B-E089-4185-A9E9-B09906C78BA0}" destId="{57A86B10-F8FB-43B8-9432-ABCF36D4384E}" srcOrd="0" destOrd="0" parTransId="{060F0433-79EE-4F9E-B607-2C8578603362}" sibTransId="{6F677E7D-6064-47FD-BF39-1DB07DD09DBE}"/>
    <dgm:cxn modelId="{E1894621-AF07-4F28-AE94-9011E06C702B}" type="presParOf" srcId="{0F2242FB-5EAF-4F49-B559-01F88EE5B9AA}" destId="{C2A1637F-770F-4408-B974-931E14BF93BF}" srcOrd="0" destOrd="0" presId="urn:microsoft.com/office/officeart/2005/8/layout/vList2"/>
    <dgm:cxn modelId="{C9FFB652-B40D-4B03-97C4-6B91EB79B7AD}" type="presParOf" srcId="{0F2242FB-5EAF-4F49-B559-01F88EE5B9AA}" destId="{5E1E3BAB-AEB8-4D0A-85BA-CF1EDBC4D26C}" srcOrd="1" destOrd="0" presId="urn:microsoft.com/office/officeart/2005/8/layout/vList2"/>
    <dgm:cxn modelId="{E153632A-DD7D-426E-9E2F-267D675664E1}" type="presParOf" srcId="{0F2242FB-5EAF-4F49-B559-01F88EE5B9AA}" destId="{CCD1573C-3AD5-44B9-A8A4-9750A20195AF}" srcOrd="2" destOrd="0" presId="urn:microsoft.com/office/officeart/2005/8/layout/vList2"/>
    <dgm:cxn modelId="{E7E1386A-83EF-4EC4-B91C-67CCBE2FDF5E}" type="presParOf" srcId="{0F2242FB-5EAF-4F49-B559-01F88EE5B9AA}" destId="{0F40722C-222E-4720-B790-18543D0B5B87}" srcOrd="3" destOrd="0" presId="urn:microsoft.com/office/officeart/2005/8/layout/vList2"/>
    <dgm:cxn modelId="{936D048E-1F06-4113-9444-ACDBEB1F62C5}" type="presParOf" srcId="{0F2242FB-5EAF-4F49-B559-01F88EE5B9AA}" destId="{1F34D6CB-1440-4CE1-912A-C6A660E303BD}" srcOrd="4" destOrd="0" presId="urn:microsoft.com/office/officeart/2005/8/layout/vList2"/>
    <dgm:cxn modelId="{8BC82253-6816-4393-9584-9D19B7858775}" type="presParOf" srcId="{0F2242FB-5EAF-4F49-B559-01F88EE5B9AA}" destId="{D48CABFC-18F1-4BD6-B884-7EAD1B0D993D}" srcOrd="5" destOrd="0" presId="urn:microsoft.com/office/officeart/2005/8/layout/vList2"/>
    <dgm:cxn modelId="{882B9970-E71E-479C-9A08-6EE7EC592863}" type="presParOf" srcId="{0F2242FB-5EAF-4F49-B559-01F88EE5B9AA}" destId="{A6E3AE9D-7F4D-4423-9466-B0E9A4E2CF2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C869E2-2A47-4E42-AC0A-7C631F5EB40C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91B2699-55B6-419B-A329-5ABD44B60A0E}">
      <dgm:prSet custT="1"/>
      <dgm:spPr/>
      <dgm:t>
        <a:bodyPr/>
        <a:lstStyle/>
        <a:p>
          <a:r>
            <a:rPr lang="en-US" sz="1600" b="1" dirty="0"/>
            <a:t>CCC is not just coordination — it is a DEALS platform</a:t>
          </a:r>
          <a:endParaRPr lang="en-US" sz="1600" dirty="0"/>
        </a:p>
      </dgm:t>
    </dgm:pt>
    <dgm:pt modelId="{92345004-0C2F-4CD8-B81D-4F7CA9A4B7C0}" type="parTrans" cxnId="{39D501BB-4718-45F0-B3F1-CDEC10C98817}">
      <dgm:prSet/>
      <dgm:spPr/>
      <dgm:t>
        <a:bodyPr/>
        <a:lstStyle/>
        <a:p>
          <a:endParaRPr lang="en-US"/>
        </a:p>
      </dgm:t>
    </dgm:pt>
    <dgm:pt modelId="{484C3317-4FD1-4E5E-BC36-273BB455845B}" type="sibTrans" cxnId="{39D501BB-4718-45F0-B3F1-CDEC10C98817}">
      <dgm:prSet/>
      <dgm:spPr/>
      <dgm:t>
        <a:bodyPr/>
        <a:lstStyle/>
        <a:p>
          <a:endParaRPr lang="en-US"/>
        </a:p>
      </dgm:t>
    </dgm:pt>
    <dgm:pt modelId="{C19E8EE3-9B28-4D0B-A503-084534CA5020}">
      <dgm:prSet custT="1"/>
      <dgm:spPr/>
      <dgm:t>
        <a:bodyPr/>
        <a:lstStyle/>
        <a:p>
          <a:r>
            <a:rPr lang="en-US" sz="1500" dirty="0"/>
            <a:t>Aligns actors on </a:t>
          </a:r>
          <a:r>
            <a:rPr lang="en-US" sz="1500" b="1" dirty="0"/>
            <a:t>shared vision: 1m MT </a:t>
          </a:r>
          <a:r>
            <a:rPr lang="en-US" sz="1500" b="1" dirty="0" err="1"/>
            <a:t>sbean</a:t>
          </a:r>
          <a:r>
            <a:rPr lang="en-US" sz="1500" b="1" dirty="0"/>
            <a:t>/</a:t>
          </a:r>
          <a:r>
            <a:rPr lang="en-US" sz="1500" b="1" dirty="0" err="1"/>
            <a:t>gnuts</a:t>
          </a:r>
          <a:endParaRPr lang="en-US" sz="1500" dirty="0"/>
        </a:p>
      </dgm:t>
    </dgm:pt>
    <dgm:pt modelId="{F0EA7CE7-AA83-42F4-ABA0-E6B6D4EC0217}" type="parTrans" cxnId="{D360F11B-CDD9-4CB8-8EFB-D63AD6FBD978}">
      <dgm:prSet/>
      <dgm:spPr/>
      <dgm:t>
        <a:bodyPr/>
        <a:lstStyle/>
        <a:p>
          <a:endParaRPr lang="en-US"/>
        </a:p>
      </dgm:t>
    </dgm:pt>
    <dgm:pt modelId="{95F9225F-BDF1-4B2A-A4C9-326D3B2988AA}" type="sibTrans" cxnId="{D360F11B-CDD9-4CB8-8EFB-D63AD6FBD978}">
      <dgm:prSet/>
      <dgm:spPr/>
      <dgm:t>
        <a:bodyPr/>
        <a:lstStyle/>
        <a:p>
          <a:endParaRPr lang="en-US"/>
        </a:p>
      </dgm:t>
    </dgm:pt>
    <dgm:pt modelId="{A9E4F125-5CA1-4E4B-AB9E-7079572E7999}">
      <dgm:prSet custT="1"/>
      <dgm:spPr/>
      <dgm:t>
        <a:bodyPr/>
        <a:lstStyle/>
        <a:p>
          <a:r>
            <a:rPr lang="en-US" sz="1600" b="1" dirty="0"/>
            <a:t>Anchored around real market demand</a:t>
          </a:r>
          <a:endParaRPr lang="en-US" sz="1600" dirty="0"/>
        </a:p>
      </dgm:t>
    </dgm:pt>
    <dgm:pt modelId="{0C5A85A2-62D6-445A-83AF-C59B603A92E4}" type="parTrans" cxnId="{4BDEEF56-4F54-44D3-81A2-659D1ACBC539}">
      <dgm:prSet/>
      <dgm:spPr/>
      <dgm:t>
        <a:bodyPr/>
        <a:lstStyle/>
        <a:p>
          <a:endParaRPr lang="en-US"/>
        </a:p>
      </dgm:t>
    </dgm:pt>
    <dgm:pt modelId="{9B9FB0B3-7CD1-4975-AE78-0C86F11079CB}" type="sibTrans" cxnId="{4BDEEF56-4F54-44D3-81A2-659D1ACBC539}">
      <dgm:prSet/>
      <dgm:spPr/>
      <dgm:t>
        <a:bodyPr/>
        <a:lstStyle/>
        <a:p>
          <a:endParaRPr lang="en-US"/>
        </a:p>
      </dgm:t>
    </dgm:pt>
    <dgm:pt modelId="{9B991975-CE2D-4C66-B17B-9644C88E302C}">
      <dgm:prSet custT="1"/>
      <dgm:spPr/>
      <dgm:t>
        <a:bodyPr/>
        <a:lstStyle/>
        <a:p>
          <a:r>
            <a:rPr lang="en-US" sz="1500" dirty="0"/>
            <a:t>Processors define </a:t>
          </a:r>
          <a:r>
            <a:rPr lang="en-US" sz="1500" b="1" dirty="0"/>
            <a:t>volume + quality</a:t>
          </a:r>
          <a:endParaRPr lang="en-US" sz="1500" dirty="0"/>
        </a:p>
      </dgm:t>
    </dgm:pt>
    <dgm:pt modelId="{ED628C39-6322-4B4B-8B8B-20266692A2FC}" type="parTrans" cxnId="{EA9A2C49-608C-48CB-8726-AD75E9388901}">
      <dgm:prSet/>
      <dgm:spPr/>
      <dgm:t>
        <a:bodyPr/>
        <a:lstStyle/>
        <a:p>
          <a:endParaRPr lang="en-US"/>
        </a:p>
      </dgm:t>
    </dgm:pt>
    <dgm:pt modelId="{6CFC0422-03BF-4838-8E86-63AAAA9EEF33}" type="sibTrans" cxnId="{EA9A2C49-608C-48CB-8726-AD75E9388901}">
      <dgm:prSet/>
      <dgm:spPr/>
      <dgm:t>
        <a:bodyPr/>
        <a:lstStyle/>
        <a:p>
          <a:endParaRPr lang="en-US"/>
        </a:p>
      </dgm:t>
    </dgm:pt>
    <dgm:pt modelId="{578C2FE2-43DE-49C8-8A6D-BDC23F898147}">
      <dgm:prSet custT="1"/>
      <dgm:spPr/>
      <dgm:t>
        <a:bodyPr/>
        <a:lstStyle/>
        <a:p>
          <a:r>
            <a:rPr lang="en-US" sz="1600" b="1" dirty="0"/>
            <a:t>Aligns incentives across the system</a:t>
          </a:r>
          <a:endParaRPr lang="en-US" sz="1600" dirty="0"/>
        </a:p>
      </dgm:t>
    </dgm:pt>
    <dgm:pt modelId="{3632554B-35A3-4464-97BA-BC308B0D3F6E}" type="parTrans" cxnId="{673AF9B6-5708-4F25-8140-5281DB9EF640}">
      <dgm:prSet/>
      <dgm:spPr/>
      <dgm:t>
        <a:bodyPr/>
        <a:lstStyle/>
        <a:p>
          <a:endParaRPr lang="en-US"/>
        </a:p>
      </dgm:t>
    </dgm:pt>
    <dgm:pt modelId="{69B01F56-15EF-432A-B5C4-DE736B0E5924}" type="sibTrans" cxnId="{673AF9B6-5708-4F25-8140-5281DB9EF640}">
      <dgm:prSet/>
      <dgm:spPr/>
      <dgm:t>
        <a:bodyPr/>
        <a:lstStyle/>
        <a:p>
          <a:endParaRPr lang="en-US"/>
        </a:p>
      </dgm:t>
    </dgm:pt>
    <dgm:pt modelId="{69B2307A-8DB5-4732-91A0-27BEECCC05EB}">
      <dgm:prSet custT="1"/>
      <dgm:spPr/>
      <dgm:t>
        <a:bodyPr/>
        <a:lstStyle/>
        <a:p>
          <a:r>
            <a:rPr lang="en-US" sz="1500" dirty="0"/>
            <a:t>Farmers → produce with certainty</a:t>
          </a:r>
        </a:p>
      </dgm:t>
    </dgm:pt>
    <dgm:pt modelId="{F9F2E57D-7D07-4D93-9A68-E26E697160FF}" type="parTrans" cxnId="{B797D916-1B2A-44C6-8E24-C92182602A89}">
      <dgm:prSet/>
      <dgm:spPr/>
      <dgm:t>
        <a:bodyPr/>
        <a:lstStyle/>
        <a:p>
          <a:endParaRPr lang="en-US"/>
        </a:p>
      </dgm:t>
    </dgm:pt>
    <dgm:pt modelId="{8B49F21F-C9A6-4E4C-A7C2-5C082775E798}" type="sibTrans" cxnId="{B797D916-1B2A-44C6-8E24-C92182602A89}">
      <dgm:prSet/>
      <dgm:spPr/>
      <dgm:t>
        <a:bodyPr/>
        <a:lstStyle/>
        <a:p>
          <a:endParaRPr lang="en-US"/>
        </a:p>
      </dgm:t>
    </dgm:pt>
    <dgm:pt modelId="{A060FF40-33F2-4BD6-980A-F55349904C6B}">
      <dgm:prSet custT="1"/>
      <dgm:spPr/>
      <dgm:t>
        <a:bodyPr/>
        <a:lstStyle/>
        <a:p>
          <a:r>
            <a:rPr lang="en-US" sz="1600" b="1" dirty="0"/>
            <a:t>Built around CHAMPIONS (not generic stakeholders)</a:t>
          </a:r>
          <a:endParaRPr lang="en-US" sz="1600" dirty="0"/>
        </a:p>
      </dgm:t>
    </dgm:pt>
    <dgm:pt modelId="{26DC28DD-6727-42FB-9C01-2F48A17A831B}" type="parTrans" cxnId="{A975FB97-A34D-42F6-B801-9C8E9AC07757}">
      <dgm:prSet/>
      <dgm:spPr/>
      <dgm:t>
        <a:bodyPr/>
        <a:lstStyle/>
        <a:p>
          <a:endParaRPr lang="en-US"/>
        </a:p>
      </dgm:t>
    </dgm:pt>
    <dgm:pt modelId="{7D58D2F9-401E-46A0-877B-887EE54DBC63}" type="sibTrans" cxnId="{A975FB97-A34D-42F6-B801-9C8E9AC07757}">
      <dgm:prSet/>
      <dgm:spPr/>
      <dgm:t>
        <a:bodyPr/>
        <a:lstStyle/>
        <a:p>
          <a:endParaRPr lang="en-US"/>
        </a:p>
      </dgm:t>
    </dgm:pt>
    <dgm:pt modelId="{FEF6B3F4-29A1-4B37-A945-06433B275C8B}">
      <dgm:prSet custT="1"/>
      <dgm:spPr/>
      <dgm:t>
        <a:bodyPr/>
        <a:lstStyle/>
        <a:p>
          <a:r>
            <a:rPr lang="en-US" sz="1500" dirty="0"/>
            <a:t>Anchor firms </a:t>
          </a:r>
        </a:p>
      </dgm:t>
    </dgm:pt>
    <dgm:pt modelId="{C76A4EF5-C673-402B-87F5-68E9F1E92E5B}" type="parTrans" cxnId="{DE2FBA4E-47FE-4D39-8824-6EE5786D56EC}">
      <dgm:prSet/>
      <dgm:spPr/>
      <dgm:t>
        <a:bodyPr/>
        <a:lstStyle/>
        <a:p>
          <a:endParaRPr lang="en-US"/>
        </a:p>
      </dgm:t>
    </dgm:pt>
    <dgm:pt modelId="{FC0E7FA2-2F6E-4A0C-862B-2E5B4CFE2090}" type="sibTrans" cxnId="{DE2FBA4E-47FE-4D39-8824-6EE5786D56EC}">
      <dgm:prSet/>
      <dgm:spPr/>
      <dgm:t>
        <a:bodyPr/>
        <a:lstStyle/>
        <a:p>
          <a:endParaRPr lang="en-US"/>
        </a:p>
      </dgm:t>
    </dgm:pt>
    <dgm:pt modelId="{D61B91F2-1AF8-486B-AA0C-F425A123EB5A}">
      <dgm:prSet custT="1"/>
      <dgm:spPr/>
      <dgm:t>
        <a:bodyPr/>
        <a:lstStyle/>
        <a:p>
          <a:r>
            <a:rPr lang="en-US" sz="1500" dirty="0"/>
            <a:t>Serious investors </a:t>
          </a:r>
        </a:p>
      </dgm:t>
    </dgm:pt>
    <dgm:pt modelId="{1580EAF1-33A0-4C93-81C3-C1F7D964A9B9}" type="parTrans" cxnId="{F31C413A-3D24-4CC0-A37C-A5D30724AC63}">
      <dgm:prSet/>
      <dgm:spPr/>
      <dgm:t>
        <a:bodyPr/>
        <a:lstStyle/>
        <a:p>
          <a:endParaRPr lang="en-US"/>
        </a:p>
      </dgm:t>
    </dgm:pt>
    <dgm:pt modelId="{C4AC5D84-8126-4E8B-BAAC-57D4ED242EE6}" type="sibTrans" cxnId="{F31C413A-3D24-4CC0-A37C-A5D30724AC63}">
      <dgm:prSet/>
      <dgm:spPr/>
      <dgm:t>
        <a:bodyPr/>
        <a:lstStyle/>
        <a:p>
          <a:endParaRPr lang="en-US"/>
        </a:p>
      </dgm:t>
    </dgm:pt>
    <dgm:pt modelId="{D1CB1999-5E80-49A7-9414-C650CE1B0525}">
      <dgm:prSet custT="1"/>
      <dgm:spPr/>
      <dgm:t>
        <a:bodyPr/>
        <a:lstStyle/>
        <a:p>
          <a:r>
            <a:rPr lang="en-US" sz="1500" dirty="0"/>
            <a:t>Committed public sector actors </a:t>
          </a:r>
        </a:p>
      </dgm:t>
    </dgm:pt>
    <dgm:pt modelId="{CB4CB93A-2D1E-4F40-936D-0A25CD0E2C67}" type="parTrans" cxnId="{A57B345B-4353-46AE-AC58-8D7CCB9AF850}">
      <dgm:prSet/>
      <dgm:spPr/>
      <dgm:t>
        <a:bodyPr/>
        <a:lstStyle/>
        <a:p>
          <a:endParaRPr lang="en-US"/>
        </a:p>
      </dgm:t>
    </dgm:pt>
    <dgm:pt modelId="{C7BFED32-BFF5-4E0C-A4D1-A4505FBAD6B2}" type="sibTrans" cxnId="{A57B345B-4353-46AE-AC58-8D7CCB9AF850}">
      <dgm:prSet/>
      <dgm:spPr/>
      <dgm:t>
        <a:bodyPr/>
        <a:lstStyle/>
        <a:p>
          <a:endParaRPr lang="en-US"/>
        </a:p>
      </dgm:t>
    </dgm:pt>
    <dgm:pt modelId="{E1BC3EC5-2046-4A0B-966D-4D591ECE1F32}">
      <dgm:prSet custT="1"/>
      <dgm:spPr/>
      <dgm:t>
        <a:bodyPr/>
        <a:lstStyle/>
        <a:p>
          <a:r>
            <a:rPr lang="en-US" sz="1500" dirty="0"/>
            <a:t>These are the </a:t>
          </a:r>
          <a:r>
            <a:rPr lang="en-US" sz="1500" b="1" dirty="0"/>
            <a:t>“magicians” who expand the pie</a:t>
          </a:r>
          <a:endParaRPr lang="en-US" sz="1500" dirty="0"/>
        </a:p>
      </dgm:t>
    </dgm:pt>
    <dgm:pt modelId="{7B399DC9-1DFC-4602-9944-F78BA0C54305}" type="parTrans" cxnId="{F53A613F-D215-4C48-B071-2CEF2B5496F7}">
      <dgm:prSet/>
      <dgm:spPr/>
      <dgm:t>
        <a:bodyPr/>
        <a:lstStyle/>
        <a:p>
          <a:endParaRPr lang="en-US"/>
        </a:p>
      </dgm:t>
    </dgm:pt>
    <dgm:pt modelId="{82EF6099-E6AE-4D3B-AFFB-23744B794CFE}" type="sibTrans" cxnId="{F53A613F-D215-4C48-B071-2CEF2B5496F7}">
      <dgm:prSet/>
      <dgm:spPr/>
      <dgm:t>
        <a:bodyPr/>
        <a:lstStyle/>
        <a:p>
          <a:endParaRPr lang="en-US"/>
        </a:p>
      </dgm:t>
    </dgm:pt>
    <dgm:pt modelId="{1998E4A5-1641-43E5-91D1-22A152D1B8B4}">
      <dgm:prSet custT="1"/>
      <dgm:spPr/>
      <dgm:t>
        <a:bodyPr/>
        <a:lstStyle/>
        <a:p>
          <a:r>
            <a:rPr lang="en-US" sz="1600" b="1" dirty="0"/>
            <a:t>Creates “positive deals” </a:t>
          </a:r>
          <a:endParaRPr lang="en-US" sz="1600" dirty="0"/>
        </a:p>
      </dgm:t>
    </dgm:pt>
    <dgm:pt modelId="{DD550F24-85CE-4420-A2CB-2A19DB13B3EC}" type="parTrans" cxnId="{C91C93CD-249F-46D7-B9EC-DBD10EBCEDE5}">
      <dgm:prSet/>
      <dgm:spPr/>
      <dgm:t>
        <a:bodyPr/>
        <a:lstStyle/>
        <a:p>
          <a:endParaRPr lang="en-US"/>
        </a:p>
      </dgm:t>
    </dgm:pt>
    <dgm:pt modelId="{6343FB5D-8A90-4788-963D-DEE4CC1460A3}" type="sibTrans" cxnId="{C91C93CD-249F-46D7-B9EC-DBD10EBCEDE5}">
      <dgm:prSet/>
      <dgm:spPr/>
      <dgm:t>
        <a:bodyPr/>
        <a:lstStyle/>
        <a:p>
          <a:endParaRPr lang="en-US"/>
        </a:p>
      </dgm:t>
    </dgm:pt>
    <dgm:pt modelId="{600307A5-DE43-4DE3-9DC1-046E584FCDDC}">
      <dgm:prSet custT="1"/>
      <dgm:spPr/>
      <dgm:t>
        <a:bodyPr/>
        <a:lstStyle/>
        <a:p>
          <a:r>
            <a:rPr lang="en-US" sz="1500" dirty="0"/>
            <a:t>Reduces destructive competition </a:t>
          </a:r>
        </a:p>
      </dgm:t>
    </dgm:pt>
    <dgm:pt modelId="{6D05704C-3297-4DE6-8670-FB4C771C7C55}" type="parTrans" cxnId="{5487D426-40C3-4884-84EC-580BF3F72909}">
      <dgm:prSet/>
      <dgm:spPr/>
      <dgm:t>
        <a:bodyPr/>
        <a:lstStyle/>
        <a:p>
          <a:endParaRPr lang="en-US"/>
        </a:p>
      </dgm:t>
    </dgm:pt>
    <dgm:pt modelId="{293EEE50-9D5F-46B1-9063-AC0FC466AC0F}" type="sibTrans" cxnId="{5487D426-40C3-4884-84EC-580BF3F72909}">
      <dgm:prSet/>
      <dgm:spPr/>
      <dgm:t>
        <a:bodyPr/>
        <a:lstStyle/>
        <a:p>
          <a:endParaRPr lang="en-US"/>
        </a:p>
      </dgm:t>
    </dgm:pt>
    <dgm:pt modelId="{68BF4245-AC57-446E-85AD-77D21CC2DB09}">
      <dgm:prSet custT="1"/>
      <dgm:spPr/>
      <dgm:t>
        <a:bodyPr/>
        <a:lstStyle/>
        <a:p>
          <a:r>
            <a:rPr lang="en-US" sz="1500" dirty="0"/>
            <a:t>Aligns powerbrokers into a </a:t>
          </a:r>
          <a:r>
            <a:rPr lang="en-US" sz="1500" b="1" dirty="0"/>
            <a:t>win–win growth agenda</a:t>
          </a:r>
          <a:r>
            <a:rPr lang="en-US" sz="1500" dirty="0"/>
            <a:t> </a:t>
          </a:r>
        </a:p>
      </dgm:t>
    </dgm:pt>
    <dgm:pt modelId="{C11AF548-4724-4DDC-8547-6F0517001CDB}" type="parTrans" cxnId="{D11209F7-DDCB-4AF5-A954-DFA0CCF1D8BB}">
      <dgm:prSet/>
      <dgm:spPr/>
      <dgm:t>
        <a:bodyPr/>
        <a:lstStyle/>
        <a:p>
          <a:endParaRPr lang="en-US"/>
        </a:p>
      </dgm:t>
    </dgm:pt>
    <dgm:pt modelId="{F740B85E-B975-4A16-9E99-CD63651A5EA4}" type="sibTrans" cxnId="{D11209F7-DDCB-4AF5-A954-DFA0CCF1D8BB}">
      <dgm:prSet/>
      <dgm:spPr/>
      <dgm:t>
        <a:bodyPr/>
        <a:lstStyle/>
        <a:p>
          <a:endParaRPr lang="en-US"/>
        </a:p>
      </dgm:t>
    </dgm:pt>
    <dgm:pt modelId="{8455B56F-A5E4-478C-8287-A2FB7A90B604}">
      <dgm:prSet custT="1"/>
      <dgm:spPr/>
      <dgm:t>
        <a:bodyPr/>
        <a:lstStyle/>
        <a:p>
          <a:r>
            <a:rPr lang="en-US" sz="1500" dirty="0"/>
            <a:t>Address fear of unknown</a:t>
          </a:r>
        </a:p>
      </dgm:t>
    </dgm:pt>
    <dgm:pt modelId="{19B4C54F-2EBC-4107-A037-228C76ABB535}" type="parTrans" cxnId="{F60BF15C-5A83-472D-B110-275CFBD73AE2}">
      <dgm:prSet/>
      <dgm:spPr/>
      <dgm:t>
        <a:bodyPr/>
        <a:lstStyle/>
        <a:p>
          <a:endParaRPr lang="en-US"/>
        </a:p>
      </dgm:t>
    </dgm:pt>
    <dgm:pt modelId="{E5D2F6F5-D108-4463-8412-77AC869B22D6}" type="sibTrans" cxnId="{F60BF15C-5A83-472D-B110-275CFBD73AE2}">
      <dgm:prSet/>
      <dgm:spPr/>
      <dgm:t>
        <a:bodyPr/>
        <a:lstStyle/>
        <a:p>
          <a:endParaRPr lang="en-US"/>
        </a:p>
      </dgm:t>
    </dgm:pt>
    <dgm:pt modelId="{CE69FBB2-CEB3-4143-94C3-CE7DB6014957}">
      <dgm:prSet custT="1"/>
      <dgm:spPr/>
      <dgm:t>
        <a:bodyPr/>
        <a:lstStyle/>
        <a:p>
          <a:r>
            <a:rPr lang="en-US" sz="1500" dirty="0"/>
            <a:t>Structures </a:t>
          </a:r>
          <a:r>
            <a:rPr lang="en-US" sz="1500" b="1" dirty="0"/>
            <a:t>supply, investment &amp; finance</a:t>
          </a:r>
          <a:endParaRPr lang="en-US" sz="1500" dirty="0"/>
        </a:p>
      </dgm:t>
    </dgm:pt>
    <dgm:pt modelId="{A58EE91E-508A-4DFD-B8BE-179B943D71D5}" type="parTrans" cxnId="{6DD8AD63-BD6A-4A10-95B0-F88A6E1DE84A}">
      <dgm:prSet/>
      <dgm:spPr/>
      <dgm:t>
        <a:bodyPr/>
        <a:lstStyle/>
        <a:p>
          <a:endParaRPr lang="en-US"/>
        </a:p>
      </dgm:t>
    </dgm:pt>
    <dgm:pt modelId="{CBC1B980-6399-4C8A-864A-DB867E78BA29}" type="sibTrans" cxnId="{6DD8AD63-BD6A-4A10-95B0-F88A6E1DE84A}">
      <dgm:prSet/>
      <dgm:spPr/>
      <dgm:t>
        <a:bodyPr/>
        <a:lstStyle/>
        <a:p>
          <a:endParaRPr lang="en-US"/>
        </a:p>
      </dgm:t>
    </dgm:pt>
    <dgm:pt modelId="{0CE219E5-010F-4960-8B87-32EFA0EB82E7}">
      <dgm:prSet custT="1"/>
      <dgm:spPr/>
      <dgm:t>
        <a:bodyPr/>
        <a:lstStyle/>
        <a:p>
          <a:r>
            <a:rPr lang="en-US" sz="1500" dirty="0"/>
            <a:t>Moves from dialogue to manage </a:t>
          </a:r>
          <a:r>
            <a:rPr lang="en-US" sz="1500" b="1" dirty="0"/>
            <a:t>investor risks</a:t>
          </a:r>
        </a:p>
      </dgm:t>
    </dgm:pt>
    <dgm:pt modelId="{C5AB8A09-58FF-4EBB-992F-63F8BBA100C2}" type="parTrans" cxnId="{31673961-6791-4A82-84C9-49B22C3791C4}">
      <dgm:prSet/>
      <dgm:spPr/>
      <dgm:t>
        <a:bodyPr/>
        <a:lstStyle/>
        <a:p>
          <a:endParaRPr lang="en-US"/>
        </a:p>
      </dgm:t>
    </dgm:pt>
    <dgm:pt modelId="{F704CDAF-850B-451A-814D-06D12A365874}" type="sibTrans" cxnId="{31673961-6791-4A82-84C9-49B22C3791C4}">
      <dgm:prSet/>
      <dgm:spPr/>
      <dgm:t>
        <a:bodyPr/>
        <a:lstStyle/>
        <a:p>
          <a:endParaRPr lang="en-US"/>
        </a:p>
      </dgm:t>
    </dgm:pt>
    <dgm:pt modelId="{42098CC6-4A2F-4EA6-8B12-C2FEEB903A57}">
      <dgm:prSet custT="1"/>
      <dgm:spPr/>
      <dgm:t>
        <a:bodyPr/>
        <a:lstStyle/>
        <a:p>
          <a:r>
            <a:rPr lang="en-US" sz="1500" dirty="0"/>
            <a:t>Farmers produce against </a:t>
          </a:r>
          <a:r>
            <a:rPr lang="en-US" sz="1500" b="1" dirty="0"/>
            <a:t>guaranteed demand</a:t>
          </a:r>
          <a:endParaRPr lang="en-US" sz="1500" dirty="0"/>
        </a:p>
      </dgm:t>
    </dgm:pt>
    <dgm:pt modelId="{230EF7C3-9A98-4950-8BFD-24B9115254D2}" type="parTrans" cxnId="{2D28502A-E847-4C1C-BC5A-2EB07A27FC18}">
      <dgm:prSet/>
      <dgm:spPr/>
      <dgm:t>
        <a:bodyPr/>
        <a:lstStyle/>
        <a:p>
          <a:endParaRPr lang="en-US"/>
        </a:p>
      </dgm:t>
    </dgm:pt>
    <dgm:pt modelId="{332A8FF8-766F-475F-B62C-0E0EFB6C9F60}" type="sibTrans" cxnId="{2D28502A-E847-4C1C-BC5A-2EB07A27FC18}">
      <dgm:prSet/>
      <dgm:spPr/>
      <dgm:t>
        <a:bodyPr/>
        <a:lstStyle/>
        <a:p>
          <a:endParaRPr lang="en-US"/>
        </a:p>
      </dgm:t>
    </dgm:pt>
    <dgm:pt modelId="{8E09E2CD-CED7-4F3F-99CA-AECD3E3D6519}">
      <dgm:prSet custT="1"/>
      <dgm:spPr/>
      <dgm:t>
        <a:bodyPr/>
        <a:lstStyle/>
        <a:p>
          <a:r>
            <a:rPr lang="en-US" sz="1500" dirty="0"/>
            <a:t>Reduces speculative production</a:t>
          </a:r>
        </a:p>
      </dgm:t>
    </dgm:pt>
    <dgm:pt modelId="{8F55B7A9-CDE9-4742-8D80-958AFA381227}" type="parTrans" cxnId="{FC3EE3C2-55A7-46E4-9C2B-07F51A59724C}">
      <dgm:prSet/>
      <dgm:spPr/>
      <dgm:t>
        <a:bodyPr/>
        <a:lstStyle/>
        <a:p>
          <a:endParaRPr lang="en-US"/>
        </a:p>
      </dgm:t>
    </dgm:pt>
    <dgm:pt modelId="{8D614F13-1CBE-4766-9D9F-5A436A7F9B12}" type="sibTrans" cxnId="{FC3EE3C2-55A7-46E4-9C2B-07F51A59724C}">
      <dgm:prSet/>
      <dgm:spPr/>
      <dgm:t>
        <a:bodyPr/>
        <a:lstStyle/>
        <a:p>
          <a:endParaRPr lang="en-US"/>
        </a:p>
      </dgm:t>
    </dgm:pt>
    <dgm:pt modelId="{114B85A0-E51B-4091-97B5-0E4C44FD4B1C}">
      <dgm:prSet custT="1"/>
      <dgm:spPr/>
      <dgm:t>
        <a:bodyPr/>
        <a:lstStyle/>
        <a:p>
          <a:r>
            <a:rPr lang="en-US" sz="1500" dirty="0"/>
            <a:t>Banks → lend against structured demand</a:t>
          </a:r>
        </a:p>
      </dgm:t>
    </dgm:pt>
    <dgm:pt modelId="{6F3084DC-40FD-4FAD-AAA7-17BD465DABD3}" type="parTrans" cxnId="{3411356C-2B5D-48D4-92AD-7F2329E66BCF}">
      <dgm:prSet/>
      <dgm:spPr/>
      <dgm:t>
        <a:bodyPr/>
        <a:lstStyle/>
        <a:p>
          <a:endParaRPr lang="en-US"/>
        </a:p>
      </dgm:t>
    </dgm:pt>
    <dgm:pt modelId="{A29F81BE-DF4C-459C-8B65-DA4E63BF2535}" type="sibTrans" cxnId="{3411356C-2B5D-48D4-92AD-7F2329E66BCF}">
      <dgm:prSet/>
      <dgm:spPr/>
      <dgm:t>
        <a:bodyPr/>
        <a:lstStyle/>
        <a:p>
          <a:endParaRPr lang="en-US"/>
        </a:p>
      </dgm:t>
    </dgm:pt>
    <dgm:pt modelId="{B8D2831D-CB9B-47B9-AB68-DFAC3C598E7D}">
      <dgm:prSet custT="1"/>
      <dgm:spPr/>
      <dgm:t>
        <a:bodyPr/>
        <a:lstStyle/>
        <a:p>
          <a:r>
            <a:rPr lang="en-US" sz="1500" dirty="0"/>
            <a:t>Input suppliers → invest with visibility</a:t>
          </a:r>
        </a:p>
      </dgm:t>
    </dgm:pt>
    <dgm:pt modelId="{C9F5A7A2-A107-4A6A-A605-9E03F55EE2D4}" type="parTrans" cxnId="{24CD238C-49A8-4BCB-8134-98E278A86E81}">
      <dgm:prSet/>
      <dgm:spPr/>
      <dgm:t>
        <a:bodyPr/>
        <a:lstStyle/>
        <a:p>
          <a:endParaRPr lang="en-US"/>
        </a:p>
      </dgm:t>
    </dgm:pt>
    <dgm:pt modelId="{094A6514-702E-4594-8F35-3365D2E5DD41}" type="sibTrans" cxnId="{24CD238C-49A8-4BCB-8134-98E278A86E81}">
      <dgm:prSet/>
      <dgm:spPr/>
      <dgm:t>
        <a:bodyPr/>
        <a:lstStyle/>
        <a:p>
          <a:endParaRPr lang="en-US"/>
        </a:p>
      </dgm:t>
    </dgm:pt>
    <dgm:pt modelId="{6D4D7F63-A354-4CDE-8442-33FB258B760F}">
      <dgm:prSet custT="1"/>
      <dgm:spPr/>
      <dgm:t>
        <a:bodyPr/>
        <a:lstStyle/>
        <a:p>
          <a:r>
            <a:rPr lang="en-US" sz="1500" dirty="0"/>
            <a:t>Government → supports coordination</a:t>
          </a:r>
        </a:p>
      </dgm:t>
    </dgm:pt>
    <dgm:pt modelId="{6BDF5DC7-08E1-4B01-ABC1-23EE281B4135}" type="parTrans" cxnId="{F579E496-01AB-4866-A08D-654FCF815836}">
      <dgm:prSet/>
      <dgm:spPr/>
      <dgm:t>
        <a:bodyPr/>
        <a:lstStyle/>
        <a:p>
          <a:endParaRPr lang="en-US"/>
        </a:p>
      </dgm:t>
    </dgm:pt>
    <dgm:pt modelId="{33EC9ABF-3770-46A5-986B-507908296DD4}" type="sibTrans" cxnId="{F579E496-01AB-4866-A08D-654FCF815836}">
      <dgm:prSet/>
      <dgm:spPr/>
      <dgm:t>
        <a:bodyPr/>
        <a:lstStyle/>
        <a:p>
          <a:endParaRPr lang="en-US"/>
        </a:p>
      </dgm:t>
    </dgm:pt>
    <dgm:pt modelId="{C88D756E-25DD-4BB2-9CC1-021788BCD42B}">
      <dgm:prSet custT="1"/>
      <dgm:spPr/>
      <dgm:t>
        <a:bodyPr/>
        <a:lstStyle/>
        <a:p>
          <a:r>
            <a:rPr lang="en-US" sz="1500" dirty="0"/>
            <a:t>Builds trust through </a:t>
          </a:r>
          <a:r>
            <a:rPr lang="en-US" sz="1500" b="1" dirty="0"/>
            <a:t>mutual economic gain</a:t>
          </a:r>
          <a:endParaRPr lang="en-US" sz="1500" dirty="0"/>
        </a:p>
      </dgm:t>
    </dgm:pt>
    <dgm:pt modelId="{4E39C18B-F66B-44A7-B6EC-1070D017963B}" type="parTrans" cxnId="{069E798D-B173-4AB3-B721-53E872C68193}">
      <dgm:prSet/>
      <dgm:spPr/>
      <dgm:t>
        <a:bodyPr/>
        <a:lstStyle/>
        <a:p>
          <a:endParaRPr lang="en-US"/>
        </a:p>
      </dgm:t>
    </dgm:pt>
    <dgm:pt modelId="{4253417D-F389-4331-94D0-DCBA1E499670}" type="sibTrans" cxnId="{069E798D-B173-4AB3-B721-53E872C68193}">
      <dgm:prSet/>
      <dgm:spPr/>
      <dgm:t>
        <a:bodyPr/>
        <a:lstStyle/>
        <a:p>
          <a:endParaRPr lang="en-US"/>
        </a:p>
      </dgm:t>
    </dgm:pt>
    <dgm:pt modelId="{6218BC35-F88C-4DF7-BA46-4581E282DCA1}" type="pres">
      <dgm:prSet presAssocID="{F9C869E2-2A47-4E42-AC0A-7C631F5EB40C}" presName="Name0" presStyleCnt="0">
        <dgm:presLayoutVars>
          <dgm:dir/>
          <dgm:animLvl val="lvl"/>
          <dgm:resizeHandles val="exact"/>
        </dgm:presLayoutVars>
      </dgm:prSet>
      <dgm:spPr/>
    </dgm:pt>
    <dgm:pt modelId="{9636AC76-0C16-4F2C-BA19-9BE469FD637B}" type="pres">
      <dgm:prSet presAssocID="{A91B2699-55B6-419B-A329-5ABD44B60A0E}" presName="linNode" presStyleCnt="0"/>
      <dgm:spPr/>
    </dgm:pt>
    <dgm:pt modelId="{A094B15B-64D9-439E-B3D4-5283380EBD4D}" type="pres">
      <dgm:prSet presAssocID="{A91B2699-55B6-419B-A329-5ABD44B60A0E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592DACCE-2E9C-47F8-BBFA-440BDA8F32A2}" type="pres">
      <dgm:prSet presAssocID="{A91B2699-55B6-419B-A329-5ABD44B60A0E}" presName="descendantText" presStyleLbl="alignAccFollowNode1" presStyleIdx="0" presStyleCnt="5">
        <dgm:presLayoutVars>
          <dgm:bulletEnabled val="1"/>
        </dgm:presLayoutVars>
      </dgm:prSet>
      <dgm:spPr/>
    </dgm:pt>
    <dgm:pt modelId="{5B3FBBC8-5FF0-491E-BE85-D9921AAC4FBE}" type="pres">
      <dgm:prSet presAssocID="{484C3317-4FD1-4E5E-BC36-273BB455845B}" presName="sp" presStyleCnt="0"/>
      <dgm:spPr/>
    </dgm:pt>
    <dgm:pt modelId="{156815D4-968D-4125-A272-26A1A2795AB6}" type="pres">
      <dgm:prSet presAssocID="{A9E4F125-5CA1-4E4B-AB9E-7079572E7999}" presName="linNode" presStyleCnt="0"/>
      <dgm:spPr/>
    </dgm:pt>
    <dgm:pt modelId="{1BABBD32-CC25-484B-ADF0-A9612511E842}" type="pres">
      <dgm:prSet presAssocID="{A9E4F125-5CA1-4E4B-AB9E-7079572E7999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2EAC02E6-6701-4EF1-9466-0C6D5E42CF59}" type="pres">
      <dgm:prSet presAssocID="{A9E4F125-5CA1-4E4B-AB9E-7079572E7999}" presName="descendantText" presStyleLbl="alignAccFollowNode1" presStyleIdx="1" presStyleCnt="5">
        <dgm:presLayoutVars>
          <dgm:bulletEnabled val="1"/>
        </dgm:presLayoutVars>
      </dgm:prSet>
      <dgm:spPr/>
    </dgm:pt>
    <dgm:pt modelId="{0647A5FC-29CB-46BF-81C6-1DFB29CD3681}" type="pres">
      <dgm:prSet presAssocID="{9B9FB0B3-7CD1-4975-AE78-0C86F11079CB}" presName="sp" presStyleCnt="0"/>
      <dgm:spPr/>
    </dgm:pt>
    <dgm:pt modelId="{B87133B0-36DE-46CF-9D32-0C923CA066AB}" type="pres">
      <dgm:prSet presAssocID="{578C2FE2-43DE-49C8-8A6D-BDC23F898147}" presName="linNode" presStyleCnt="0"/>
      <dgm:spPr/>
    </dgm:pt>
    <dgm:pt modelId="{C9ECC262-9FA3-4270-AF37-8CF2406B0238}" type="pres">
      <dgm:prSet presAssocID="{578C2FE2-43DE-49C8-8A6D-BDC23F898147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4F03DFBE-B7E3-40E5-8751-C90D69FDD403}" type="pres">
      <dgm:prSet presAssocID="{578C2FE2-43DE-49C8-8A6D-BDC23F898147}" presName="descendantText" presStyleLbl="alignAccFollowNode1" presStyleIdx="2" presStyleCnt="5">
        <dgm:presLayoutVars>
          <dgm:bulletEnabled val="1"/>
        </dgm:presLayoutVars>
      </dgm:prSet>
      <dgm:spPr/>
    </dgm:pt>
    <dgm:pt modelId="{D1ABDEA2-B22C-4BC3-85D0-7007ED7A890F}" type="pres">
      <dgm:prSet presAssocID="{69B01F56-15EF-432A-B5C4-DE736B0E5924}" presName="sp" presStyleCnt="0"/>
      <dgm:spPr/>
    </dgm:pt>
    <dgm:pt modelId="{6C6426BA-CB64-4E6D-A070-59E82DFBA224}" type="pres">
      <dgm:prSet presAssocID="{A060FF40-33F2-4BD6-980A-F55349904C6B}" presName="linNode" presStyleCnt="0"/>
      <dgm:spPr/>
    </dgm:pt>
    <dgm:pt modelId="{78B41576-A4A2-46D2-8EA9-25D08CCC5894}" type="pres">
      <dgm:prSet presAssocID="{A060FF40-33F2-4BD6-980A-F55349904C6B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34BFBFF0-2855-4594-82DC-4C69B15962E3}" type="pres">
      <dgm:prSet presAssocID="{A060FF40-33F2-4BD6-980A-F55349904C6B}" presName="descendantText" presStyleLbl="alignAccFollowNode1" presStyleIdx="3" presStyleCnt="5">
        <dgm:presLayoutVars>
          <dgm:bulletEnabled val="1"/>
        </dgm:presLayoutVars>
      </dgm:prSet>
      <dgm:spPr/>
    </dgm:pt>
    <dgm:pt modelId="{E2F58324-73D7-4D4C-AB9F-E7AAC0E5AAB1}" type="pres">
      <dgm:prSet presAssocID="{7D58D2F9-401E-46A0-877B-887EE54DBC63}" presName="sp" presStyleCnt="0"/>
      <dgm:spPr/>
    </dgm:pt>
    <dgm:pt modelId="{483B8C10-4501-40FC-8074-97AE43702277}" type="pres">
      <dgm:prSet presAssocID="{1998E4A5-1641-43E5-91D1-22A152D1B8B4}" presName="linNode" presStyleCnt="0"/>
      <dgm:spPr/>
    </dgm:pt>
    <dgm:pt modelId="{65DFC57F-9CC1-4FC7-AA9A-6BE1EDE8B9D8}" type="pres">
      <dgm:prSet presAssocID="{1998E4A5-1641-43E5-91D1-22A152D1B8B4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31CFAA4B-A890-423A-BE9C-0B72A2FB892E}" type="pres">
      <dgm:prSet presAssocID="{1998E4A5-1641-43E5-91D1-22A152D1B8B4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DD9FEE05-D7E9-4F19-8D3E-D51276304E62}" type="presOf" srcId="{6D4D7F63-A354-4CDE-8442-33FB258B760F}" destId="{4F03DFBE-B7E3-40E5-8751-C90D69FDD403}" srcOrd="0" destOrd="3" presId="urn:microsoft.com/office/officeart/2005/8/layout/vList5"/>
    <dgm:cxn modelId="{AAC2590A-91E8-4F7D-ADC4-D7F887F55DB6}" type="presOf" srcId="{9B991975-CE2D-4C66-B17B-9644C88E302C}" destId="{2EAC02E6-6701-4EF1-9466-0C6D5E42CF59}" srcOrd="0" destOrd="0" presId="urn:microsoft.com/office/officeart/2005/8/layout/vList5"/>
    <dgm:cxn modelId="{FE536B0C-E0B6-44D6-A69B-60D19A68626A}" type="presOf" srcId="{8E09E2CD-CED7-4F3F-99CA-AECD3E3D6519}" destId="{2EAC02E6-6701-4EF1-9466-0C6D5E42CF59}" srcOrd="0" destOrd="2" presId="urn:microsoft.com/office/officeart/2005/8/layout/vList5"/>
    <dgm:cxn modelId="{926F620F-80AF-4C3E-AE3A-ACA87F9A17B9}" type="presOf" srcId="{114B85A0-E51B-4091-97B5-0E4C44FD4B1C}" destId="{4F03DFBE-B7E3-40E5-8751-C90D69FDD403}" srcOrd="0" destOrd="1" presId="urn:microsoft.com/office/officeart/2005/8/layout/vList5"/>
    <dgm:cxn modelId="{B797D916-1B2A-44C6-8E24-C92182602A89}" srcId="{578C2FE2-43DE-49C8-8A6D-BDC23F898147}" destId="{69B2307A-8DB5-4732-91A0-27BEECCC05EB}" srcOrd="0" destOrd="0" parTransId="{F9F2E57D-7D07-4D93-9A68-E26E697160FF}" sibTransId="{8B49F21F-C9A6-4E4C-A7C2-5C082775E798}"/>
    <dgm:cxn modelId="{D360F11B-CDD9-4CB8-8EFB-D63AD6FBD978}" srcId="{A91B2699-55B6-419B-A329-5ABD44B60A0E}" destId="{C19E8EE3-9B28-4D0B-A503-084534CA5020}" srcOrd="0" destOrd="0" parTransId="{F0EA7CE7-AA83-42F4-ABA0-E6B6D4EC0217}" sibTransId="{95F9225F-BDF1-4B2A-A4C9-326D3B2988AA}"/>
    <dgm:cxn modelId="{75734F22-D6DF-4DE9-B7B2-F625F80B5065}" type="presOf" srcId="{A91B2699-55B6-419B-A329-5ABD44B60A0E}" destId="{A094B15B-64D9-439E-B3D4-5283380EBD4D}" srcOrd="0" destOrd="0" presId="urn:microsoft.com/office/officeart/2005/8/layout/vList5"/>
    <dgm:cxn modelId="{04F3D022-2234-4640-9378-9820D1F74752}" type="presOf" srcId="{0CE219E5-010F-4960-8B87-32EFA0EB82E7}" destId="{592DACCE-2E9C-47F8-BBFA-440BDA8F32A2}" srcOrd="0" destOrd="2" presId="urn:microsoft.com/office/officeart/2005/8/layout/vList5"/>
    <dgm:cxn modelId="{5487D426-40C3-4884-84EC-580BF3F72909}" srcId="{1998E4A5-1641-43E5-91D1-22A152D1B8B4}" destId="{600307A5-DE43-4DE3-9DC1-046E584FCDDC}" srcOrd="0" destOrd="0" parTransId="{6D05704C-3297-4DE6-8670-FB4C771C7C55}" sibTransId="{293EEE50-9D5F-46B1-9063-AC0FC466AC0F}"/>
    <dgm:cxn modelId="{D9E65028-BBFF-4844-9347-0FBD0963D379}" type="presOf" srcId="{600307A5-DE43-4DE3-9DC1-046E584FCDDC}" destId="{31CFAA4B-A890-423A-BE9C-0B72A2FB892E}" srcOrd="0" destOrd="0" presId="urn:microsoft.com/office/officeart/2005/8/layout/vList5"/>
    <dgm:cxn modelId="{2D28502A-E847-4C1C-BC5A-2EB07A27FC18}" srcId="{A9E4F125-5CA1-4E4B-AB9E-7079572E7999}" destId="{42098CC6-4A2F-4EA6-8B12-C2FEEB903A57}" srcOrd="1" destOrd="0" parTransId="{230EF7C3-9A98-4950-8BFD-24B9115254D2}" sibTransId="{332A8FF8-766F-475F-B62C-0E0EFB6C9F60}"/>
    <dgm:cxn modelId="{F31C413A-3D24-4CC0-A37C-A5D30724AC63}" srcId="{A060FF40-33F2-4BD6-980A-F55349904C6B}" destId="{D61B91F2-1AF8-486B-AA0C-F425A123EB5A}" srcOrd="1" destOrd="0" parTransId="{1580EAF1-33A0-4C93-81C3-C1F7D964A9B9}" sibTransId="{C4AC5D84-8126-4E8B-BAAC-57D4ED242EE6}"/>
    <dgm:cxn modelId="{12892C3F-7A83-40D7-8DAE-6BE1980EDE47}" type="presOf" srcId="{A060FF40-33F2-4BD6-980A-F55349904C6B}" destId="{78B41576-A4A2-46D2-8EA9-25D08CCC5894}" srcOrd="0" destOrd="0" presId="urn:microsoft.com/office/officeart/2005/8/layout/vList5"/>
    <dgm:cxn modelId="{F53A613F-D215-4C48-B071-2CEF2B5496F7}" srcId="{A060FF40-33F2-4BD6-980A-F55349904C6B}" destId="{E1BC3EC5-2046-4A0B-966D-4D591ECE1F32}" srcOrd="3" destOrd="0" parTransId="{7B399DC9-1DFC-4602-9944-F78BA0C54305}" sibTransId="{82EF6099-E6AE-4D3B-AFFB-23744B794CFE}"/>
    <dgm:cxn modelId="{A57B345B-4353-46AE-AC58-8D7CCB9AF850}" srcId="{A060FF40-33F2-4BD6-980A-F55349904C6B}" destId="{D1CB1999-5E80-49A7-9414-C650CE1B0525}" srcOrd="2" destOrd="0" parTransId="{CB4CB93A-2D1E-4F40-936D-0A25CD0E2C67}" sibTransId="{C7BFED32-BFF5-4E0C-A4D1-A4505FBAD6B2}"/>
    <dgm:cxn modelId="{F60BF15C-5A83-472D-B110-275CFBD73AE2}" srcId="{1998E4A5-1641-43E5-91D1-22A152D1B8B4}" destId="{8455B56F-A5E4-478C-8287-A2FB7A90B604}" srcOrd="2" destOrd="0" parTransId="{19B4C54F-2EBC-4107-A037-228C76ABB535}" sibTransId="{E5D2F6F5-D108-4463-8412-77AC869B22D6}"/>
    <dgm:cxn modelId="{C630675E-A3EB-4A67-AA5C-F2FF6BA5812F}" type="presOf" srcId="{69B2307A-8DB5-4732-91A0-27BEECCC05EB}" destId="{4F03DFBE-B7E3-40E5-8751-C90D69FDD403}" srcOrd="0" destOrd="0" presId="urn:microsoft.com/office/officeart/2005/8/layout/vList5"/>
    <dgm:cxn modelId="{31673961-6791-4A82-84C9-49B22C3791C4}" srcId="{A91B2699-55B6-419B-A329-5ABD44B60A0E}" destId="{0CE219E5-010F-4960-8B87-32EFA0EB82E7}" srcOrd="2" destOrd="0" parTransId="{C5AB8A09-58FF-4EBB-992F-63F8BBA100C2}" sibTransId="{F704CDAF-850B-451A-814D-06D12A365874}"/>
    <dgm:cxn modelId="{6DD8AD63-BD6A-4A10-95B0-F88A6E1DE84A}" srcId="{A91B2699-55B6-419B-A329-5ABD44B60A0E}" destId="{CE69FBB2-CEB3-4143-94C3-CE7DB6014957}" srcOrd="1" destOrd="0" parTransId="{A58EE91E-508A-4DFD-B8BE-179B943D71D5}" sibTransId="{CBC1B980-6399-4C8A-864A-DB867E78BA29}"/>
    <dgm:cxn modelId="{4E27B565-EC5C-403B-B8ED-8E7FAB51B55D}" type="presOf" srcId="{C19E8EE3-9B28-4D0B-A503-084534CA5020}" destId="{592DACCE-2E9C-47F8-BBFA-440BDA8F32A2}" srcOrd="0" destOrd="0" presId="urn:microsoft.com/office/officeart/2005/8/layout/vList5"/>
    <dgm:cxn modelId="{EA9A2C49-608C-48CB-8726-AD75E9388901}" srcId="{A9E4F125-5CA1-4E4B-AB9E-7079572E7999}" destId="{9B991975-CE2D-4C66-B17B-9644C88E302C}" srcOrd="0" destOrd="0" parTransId="{ED628C39-6322-4B4B-8B8B-20266692A2FC}" sibTransId="{6CFC0422-03BF-4838-8E86-63AAAA9EEF33}"/>
    <dgm:cxn modelId="{3411356C-2B5D-48D4-92AD-7F2329E66BCF}" srcId="{578C2FE2-43DE-49C8-8A6D-BDC23F898147}" destId="{114B85A0-E51B-4091-97B5-0E4C44FD4B1C}" srcOrd="1" destOrd="0" parTransId="{6F3084DC-40FD-4FAD-AAA7-17BD465DABD3}" sibTransId="{A29F81BE-DF4C-459C-8B65-DA4E63BF2535}"/>
    <dgm:cxn modelId="{DE2FBA4E-47FE-4D39-8824-6EE5786D56EC}" srcId="{A060FF40-33F2-4BD6-980A-F55349904C6B}" destId="{FEF6B3F4-29A1-4B37-A945-06433B275C8B}" srcOrd="0" destOrd="0" parTransId="{C76A4EF5-C673-402B-87F5-68E9F1E92E5B}" sibTransId="{FC0E7FA2-2F6E-4A0C-862B-2E5B4CFE2090}"/>
    <dgm:cxn modelId="{2481126F-336D-432F-AD1B-8F03AC77A9C1}" type="presOf" srcId="{D1CB1999-5E80-49A7-9414-C650CE1B0525}" destId="{34BFBFF0-2855-4594-82DC-4C69B15962E3}" srcOrd="0" destOrd="2" presId="urn:microsoft.com/office/officeart/2005/8/layout/vList5"/>
    <dgm:cxn modelId="{B0D85751-9010-4C00-AB93-4BDE02C32746}" type="presOf" srcId="{A9E4F125-5CA1-4E4B-AB9E-7079572E7999}" destId="{1BABBD32-CC25-484B-ADF0-A9612511E842}" srcOrd="0" destOrd="0" presId="urn:microsoft.com/office/officeart/2005/8/layout/vList5"/>
    <dgm:cxn modelId="{4BDEEF56-4F54-44D3-81A2-659D1ACBC539}" srcId="{F9C869E2-2A47-4E42-AC0A-7C631F5EB40C}" destId="{A9E4F125-5CA1-4E4B-AB9E-7079572E7999}" srcOrd="1" destOrd="0" parTransId="{0C5A85A2-62D6-445A-83AF-C59B603A92E4}" sibTransId="{9B9FB0B3-7CD1-4975-AE78-0C86F11079CB}"/>
    <dgm:cxn modelId="{23A7E25A-EF34-4356-90E3-882E99ED5CEC}" type="presOf" srcId="{B8D2831D-CB9B-47B9-AB68-DFAC3C598E7D}" destId="{4F03DFBE-B7E3-40E5-8751-C90D69FDD403}" srcOrd="0" destOrd="2" presId="urn:microsoft.com/office/officeart/2005/8/layout/vList5"/>
    <dgm:cxn modelId="{32879E87-8647-4548-9688-C95E68F79E9D}" type="presOf" srcId="{42098CC6-4A2F-4EA6-8B12-C2FEEB903A57}" destId="{2EAC02E6-6701-4EF1-9466-0C6D5E42CF59}" srcOrd="0" destOrd="1" presId="urn:microsoft.com/office/officeart/2005/8/layout/vList5"/>
    <dgm:cxn modelId="{24CD238C-49A8-4BCB-8134-98E278A86E81}" srcId="{578C2FE2-43DE-49C8-8A6D-BDC23F898147}" destId="{B8D2831D-CB9B-47B9-AB68-DFAC3C598E7D}" srcOrd="2" destOrd="0" parTransId="{C9F5A7A2-A107-4A6A-A605-9E03F55EE2D4}" sibTransId="{094A6514-702E-4594-8F35-3365D2E5DD41}"/>
    <dgm:cxn modelId="{069E798D-B173-4AB3-B721-53E872C68193}" srcId="{1998E4A5-1641-43E5-91D1-22A152D1B8B4}" destId="{C88D756E-25DD-4BB2-9CC1-021788BCD42B}" srcOrd="3" destOrd="0" parTransId="{4E39C18B-F66B-44A7-B6EC-1070D017963B}" sibTransId="{4253417D-F389-4331-94D0-DCBA1E499670}"/>
    <dgm:cxn modelId="{F579E496-01AB-4866-A08D-654FCF815836}" srcId="{578C2FE2-43DE-49C8-8A6D-BDC23F898147}" destId="{6D4D7F63-A354-4CDE-8442-33FB258B760F}" srcOrd="3" destOrd="0" parTransId="{6BDF5DC7-08E1-4B01-ABC1-23EE281B4135}" sibTransId="{33EC9ABF-3770-46A5-986B-507908296DD4}"/>
    <dgm:cxn modelId="{A975FB97-A34D-42F6-B801-9C8E9AC07757}" srcId="{F9C869E2-2A47-4E42-AC0A-7C631F5EB40C}" destId="{A060FF40-33F2-4BD6-980A-F55349904C6B}" srcOrd="3" destOrd="0" parTransId="{26DC28DD-6727-42FB-9C01-2F48A17A831B}" sibTransId="{7D58D2F9-401E-46A0-877B-887EE54DBC63}"/>
    <dgm:cxn modelId="{6DAD75A0-26A4-4E14-ABF5-CCACD1BBB108}" type="presOf" srcId="{F9C869E2-2A47-4E42-AC0A-7C631F5EB40C}" destId="{6218BC35-F88C-4DF7-BA46-4581E282DCA1}" srcOrd="0" destOrd="0" presId="urn:microsoft.com/office/officeart/2005/8/layout/vList5"/>
    <dgm:cxn modelId="{6B36D3B2-0630-4147-8831-3C9FA3996E93}" type="presOf" srcId="{E1BC3EC5-2046-4A0B-966D-4D591ECE1F32}" destId="{34BFBFF0-2855-4594-82DC-4C69B15962E3}" srcOrd="0" destOrd="3" presId="urn:microsoft.com/office/officeart/2005/8/layout/vList5"/>
    <dgm:cxn modelId="{9276FDB5-64FB-433B-B368-57CB4BAEE78B}" type="presOf" srcId="{C88D756E-25DD-4BB2-9CC1-021788BCD42B}" destId="{31CFAA4B-A890-423A-BE9C-0B72A2FB892E}" srcOrd="0" destOrd="3" presId="urn:microsoft.com/office/officeart/2005/8/layout/vList5"/>
    <dgm:cxn modelId="{673AF9B6-5708-4F25-8140-5281DB9EF640}" srcId="{F9C869E2-2A47-4E42-AC0A-7C631F5EB40C}" destId="{578C2FE2-43DE-49C8-8A6D-BDC23F898147}" srcOrd="2" destOrd="0" parTransId="{3632554B-35A3-4464-97BA-BC308B0D3F6E}" sibTransId="{69B01F56-15EF-432A-B5C4-DE736B0E5924}"/>
    <dgm:cxn modelId="{CA37C8B8-CF2E-4661-BA00-604B606154A3}" type="presOf" srcId="{CE69FBB2-CEB3-4143-94C3-CE7DB6014957}" destId="{592DACCE-2E9C-47F8-BBFA-440BDA8F32A2}" srcOrd="0" destOrd="1" presId="urn:microsoft.com/office/officeart/2005/8/layout/vList5"/>
    <dgm:cxn modelId="{39D501BB-4718-45F0-B3F1-CDEC10C98817}" srcId="{F9C869E2-2A47-4E42-AC0A-7C631F5EB40C}" destId="{A91B2699-55B6-419B-A329-5ABD44B60A0E}" srcOrd="0" destOrd="0" parTransId="{92345004-0C2F-4CD8-B81D-4F7CA9A4B7C0}" sibTransId="{484C3317-4FD1-4E5E-BC36-273BB455845B}"/>
    <dgm:cxn modelId="{0BA259BE-06B4-4564-BD56-0B5A6F9CE56E}" type="presOf" srcId="{1998E4A5-1641-43E5-91D1-22A152D1B8B4}" destId="{65DFC57F-9CC1-4FC7-AA9A-6BE1EDE8B9D8}" srcOrd="0" destOrd="0" presId="urn:microsoft.com/office/officeart/2005/8/layout/vList5"/>
    <dgm:cxn modelId="{FC3EE3C2-55A7-46E4-9C2B-07F51A59724C}" srcId="{A9E4F125-5CA1-4E4B-AB9E-7079572E7999}" destId="{8E09E2CD-CED7-4F3F-99CA-AECD3E3D6519}" srcOrd="2" destOrd="0" parTransId="{8F55B7A9-CDE9-4742-8D80-958AFA381227}" sibTransId="{8D614F13-1CBE-4766-9D9F-5A436A7F9B12}"/>
    <dgm:cxn modelId="{002539CD-DFE4-4766-9336-7F16DBF56AE6}" type="presOf" srcId="{8455B56F-A5E4-478C-8287-A2FB7A90B604}" destId="{31CFAA4B-A890-423A-BE9C-0B72A2FB892E}" srcOrd="0" destOrd="2" presId="urn:microsoft.com/office/officeart/2005/8/layout/vList5"/>
    <dgm:cxn modelId="{C91C93CD-249F-46D7-B9EC-DBD10EBCEDE5}" srcId="{F9C869E2-2A47-4E42-AC0A-7C631F5EB40C}" destId="{1998E4A5-1641-43E5-91D1-22A152D1B8B4}" srcOrd="4" destOrd="0" parTransId="{DD550F24-85CE-4420-A2CB-2A19DB13B3EC}" sibTransId="{6343FB5D-8A90-4788-963D-DEE4CC1460A3}"/>
    <dgm:cxn modelId="{832A29E4-ABD2-4936-8F04-610F9BA8BD61}" type="presOf" srcId="{578C2FE2-43DE-49C8-8A6D-BDC23F898147}" destId="{C9ECC262-9FA3-4270-AF37-8CF2406B0238}" srcOrd="0" destOrd="0" presId="urn:microsoft.com/office/officeart/2005/8/layout/vList5"/>
    <dgm:cxn modelId="{056C09EC-9225-493C-98A9-9B49981F7848}" type="presOf" srcId="{68BF4245-AC57-446E-85AD-77D21CC2DB09}" destId="{31CFAA4B-A890-423A-BE9C-0B72A2FB892E}" srcOrd="0" destOrd="1" presId="urn:microsoft.com/office/officeart/2005/8/layout/vList5"/>
    <dgm:cxn modelId="{D11209F7-DDCB-4AF5-A954-DFA0CCF1D8BB}" srcId="{1998E4A5-1641-43E5-91D1-22A152D1B8B4}" destId="{68BF4245-AC57-446E-85AD-77D21CC2DB09}" srcOrd="1" destOrd="0" parTransId="{C11AF548-4724-4DDC-8547-6F0517001CDB}" sibTransId="{F740B85E-B975-4A16-9E99-CD63651A5EA4}"/>
    <dgm:cxn modelId="{AAAD7AFA-5C24-4D25-A3EF-7215CF912B85}" type="presOf" srcId="{FEF6B3F4-29A1-4B37-A945-06433B275C8B}" destId="{34BFBFF0-2855-4594-82DC-4C69B15962E3}" srcOrd="0" destOrd="0" presId="urn:microsoft.com/office/officeart/2005/8/layout/vList5"/>
    <dgm:cxn modelId="{50E22CFE-D1EB-43B3-B852-3226887528E1}" type="presOf" srcId="{D61B91F2-1AF8-486B-AA0C-F425A123EB5A}" destId="{34BFBFF0-2855-4594-82DC-4C69B15962E3}" srcOrd="0" destOrd="1" presId="urn:microsoft.com/office/officeart/2005/8/layout/vList5"/>
    <dgm:cxn modelId="{6E8C3DFE-5617-4972-AE4C-900639F87D02}" type="presParOf" srcId="{6218BC35-F88C-4DF7-BA46-4581E282DCA1}" destId="{9636AC76-0C16-4F2C-BA19-9BE469FD637B}" srcOrd="0" destOrd="0" presId="urn:microsoft.com/office/officeart/2005/8/layout/vList5"/>
    <dgm:cxn modelId="{4AF9A44F-E4D0-4429-95EF-4124196581A7}" type="presParOf" srcId="{9636AC76-0C16-4F2C-BA19-9BE469FD637B}" destId="{A094B15B-64D9-439E-B3D4-5283380EBD4D}" srcOrd="0" destOrd="0" presId="urn:microsoft.com/office/officeart/2005/8/layout/vList5"/>
    <dgm:cxn modelId="{76C28EE6-E3DC-4808-821F-9C07B79F213E}" type="presParOf" srcId="{9636AC76-0C16-4F2C-BA19-9BE469FD637B}" destId="{592DACCE-2E9C-47F8-BBFA-440BDA8F32A2}" srcOrd="1" destOrd="0" presId="urn:microsoft.com/office/officeart/2005/8/layout/vList5"/>
    <dgm:cxn modelId="{8BDCED52-B36B-49FC-A39B-166325F9685E}" type="presParOf" srcId="{6218BC35-F88C-4DF7-BA46-4581E282DCA1}" destId="{5B3FBBC8-5FF0-491E-BE85-D9921AAC4FBE}" srcOrd="1" destOrd="0" presId="urn:microsoft.com/office/officeart/2005/8/layout/vList5"/>
    <dgm:cxn modelId="{683566A2-FA5C-4702-B66F-05DA5ECF2210}" type="presParOf" srcId="{6218BC35-F88C-4DF7-BA46-4581E282DCA1}" destId="{156815D4-968D-4125-A272-26A1A2795AB6}" srcOrd="2" destOrd="0" presId="urn:microsoft.com/office/officeart/2005/8/layout/vList5"/>
    <dgm:cxn modelId="{F0A6B990-8E1E-4165-807F-416966D3A286}" type="presParOf" srcId="{156815D4-968D-4125-A272-26A1A2795AB6}" destId="{1BABBD32-CC25-484B-ADF0-A9612511E842}" srcOrd="0" destOrd="0" presId="urn:microsoft.com/office/officeart/2005/8/layout/vList5"/>
    <dgm:cxn modelId="{7CF0526E-D5FD-4A27-BFAA-88A7BD95F39F}" type="presParOf" srcId="{156815D4-968D-4125-A272-26A1A2795AB6}" destId="{2EAC02E6-6701-4EF1-9466-0C6D5E42CF59}" srcOrd="1" destOrd="0" presId="urn:microsoft.com/office/officeart/2005/8/layout/vList5"/>
    <dgm:cxn modelId="{D7C03643-F119-42CB-BF3A-36BA6DC3B293}" type="presParOf" srcId="{6218BC35-F88C-4DF7-BA46-4581E282DCA1}" destId="{0647A5FC-29CB-46BF-81C6-1DFB29CD3681}" srcOrd="3" destOrd="0" presId="urn:microsoft.com/office/officeart/2005/8/layout/vList5"/>
    <dgm:cxn modelId="{E45B30F7-5083-4A20-9376-AEF36E18BA4D}" type="presParOf" srcId="{6218BC35-F88C-4DF7-BA46-4581E282DCA1}" destId="{B87133B0-36DE-46CF-9D32-0C923CA066AB}" srcOrd="4" destOrd="0" presId="urn:microsoft.com/office/officeart/2005/8/layout/vList5"/>
    <dgm:cxn modelId="{3B96DD80-54EB-4449-9AE6-B390F8F9FDA0}" type="presParOf" srcId="{B87133B0-36DE-46CF-9D32-0C923CA066AB}" destId="{C9ECC262-9FA3-4270-AF37-8CF2406B0238}" srcOrd="0" destOrd="0" presId="urn:microsoft.com/office/officeart/2005/8/layout/vList5"/>
    <dgm:cxn modelId="{E5CA4996-E047-4BB4-B73E-8CADDB182E5D}" type="presParOf" srcId="{B87133B0-36DE-46CF-9D32-0C923CA066AB}" destId="{4F03DFBE-B7E3-40E5-8751-C90D69FDD403}" srcOrd="1" destOrd="0" presId="urn:microsoft.com/office/officeart/2005/8/layout/vList5"/>
    <dgm:cxn modelId="{E74EDD29-F87F-4DE0-B7E9-FF34AD319132}" type="presParOf" srcId="{6218BC35-F88C-4DF7-BA46-4581E282DCA1}" destId="{D1ABDEA2-B22C-4BC3-85D0-7007ED7A890F}" srcOrd="5" destOrd="0" presId="urn:microsoft.com/office/officeart/2005/8/layout/vList5"/>
    <dgm:cxn modelId="{018024FC-A045-46DF-9233-9BF9B19C6587}" type="presParOf" srcId="{6218BC35-F88C-4DF7-BA46-4581E282DCA1}" destId="{6C6426BA-CB64-4E6D-A070-59E82DFBA224}" srcOrd="6" destOrd="0" presId="urn:microsoft.com/office/officeart/2005/8/layout/vList5"/>
    <dgm:cxn modelId="{E178A9F4-D75B-4921-AC1D-4F1B3418E524}" type="presParOf" srcId="{6C6426BA-CB64-4E6D-A070-59E82DFBA224}" destId="{78B41576-A4A2-46D2-8EA9-25D08CCC5894}" srcOrd="0" destOrd="0" presId="urn:microsoft.com/office/officeart/2005/8/layout/vList5"/>
    <dgm:cxn modelId="{F0A2591C-2F84-42C6-B0AA-C2D04D1A8C6B}" type="presParOf" srcId="{6C6426BA-CB64-4E6D-A070-59E82DFBA224}" destId="{34BFBFF0-2855-4594-82DC-4C69B15962E3}" srcOrd="1" destOrd="0" presId="urn:microsoft.com/office/officeart/2005/8/layout/vList5"/>
    <dgm:cxn modelId="{A050AD6F-EC38-40D2-BEBF-9A6AA27728E4}" type="presParOf" srcId="{6218BC35-F88C-4DF7-BA46-4581E282DCA1}" destId="{E2F58324-73D7-4D4C-AB9F-E7AAC0E5AAB1}" srcOrd="7" destOrd="0" presId="urn:microsoft.com/office/officeart/2005/8/layout/vList5"/>
    <dgm:cxn modelId="{27FC8606-E94A-424D-9D56-BEC04EEE5B40}" type="presParOf" srcId="{6218BC35-F88C-4DF7-BA46-4581E282DCA1}" destId="{483B8C10-4501-40FC-8074-97AE43702277}" srcOrd="8" destOrd="0" presId="urn:microsoft.com/office/officeart/2005/8/layout/vList5"/>
    <dgm:cxn modelId="{E5A01142-D51C-4CB8-B21F-3A1154EAAA0D}" type="presParOf" srcId="{483B8C10-4501-40FC-8074-97AE43702277}" destId="{65DFC57F-9CC1-4FC7-AA9A-6BE1EDE8B9D8}" srcOrd="0" destOrd="0" presId="urn:microsoft.com/office/officeart/2005/8/layout/vList5"/>
    <dgm:cxn modelId="{3819811C-EF58-4F68-BC66-F2E61C214AC1}" type="presParOf" srcId="{483B8C10-4501-40FC-8074-97AE43702277}" destId="{31CFAA4B-A890-423A-BE9C-0B72A2FB892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1637F-770F-4408-B974-931E14BF93BF}">
      <dsp:nvSpPr>
        <dsp:cNvPr id="0" name=""/>
        <dsp:cNvSpPr/>
      </dsp:nvSpPr>
      <dsp:spPr>
        <a:xfrm>
          <a:off x="0" y="41403"/>
          <a:ext cx="7839456" cy="6926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The Pattern We See</a:t>
          </a:r>
          <a:endParaRPr lang="en-US" sz="1600" kern="1200"/>
        </a:p>
      </dsp:txBody>
      <dsp:txXfrm>
        <a:off x="33812" y="75215"/>
        <a:ext cx="7771832" cy="625016"/>
      </dsp:txXfrm>
    </dsp:sp>
    <dsp:sp modelId="{5E1E3BAB-AEB8-4D0A-85BA-CF1EDBC4D26C}">
      <dsp:nvSpPr>
        <dsp:cNvPr id="0" name=""/>
        <dsp:cNvSpPr/>
      </dsp:nvSpPr>
      <dsp:spPr>
        <a:xfrm>
          <a:off x="0" y="734043"/>
          <a:ext cx="7839456" cy="1033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03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Various initiatives launched with ambition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Stakeholders mobilized and aligned—initially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Momentum builds… then </a:t>
          </a:r>
          <a:r>
            <a:rPr lang="en-US" sz="1600" b="1" kern="1200" dirty="0"/>
            <a:t>fades over time</a:t>
          </a:r>
          <a:r>
            <a:rPr lang="en-US" sz="1600" kern="1200" dirty="0"/>
            <a:t>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Collaboration, cross learning and coordination stalls</a:t>
          </a:r>
        </a:p>
      </dsp:txBody>
      <dsp:txXfrm>
        <a:off x="0" y="734043"/>
        <a:ext cx="7839456" cy="1033965"/>
      </dsp:txXfrm>
    </dsp:sp>
    <dsp:sp modelId="{CCD1573C-3AD5-44B9-A8A4-9750A20195AF}">
      <dsp:nvSpPr>
        <dsp:cNvPr id="0" name=""/>
        <dsp:cNvSpPr/>
      </dsp:nvSpPr>
      <dsp:spPr>
        <a:xfrm>
          <a:off x="0" y="1768008"/>
          <a:ext cx="7839456" cy="6926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Why This Happens</a:t>
          </a:r>
          <a:endParaRPr lang="en-US" sz="1600" kern="1200"/>
        </a:p>
      </dsp:txBody>
      <dsp:txXfrm>
        <a:off x="33812" y="1801820"/>
        <a:ext cx="7771832" cy="625016"/>
      </dsp:txXfrm>
    </dsp:sp>
    <dsp:sp modelId="{0F40722C-222E-4720-B790-18543D0B5B87}">
      <dsp:nvSpPr>
        <dsp:cNvPr id="0" name=""/>
        <dsp:cNvSpPr/>
      </dsp:nvSpPr>
      <dsp:spPr>
        <a:xfrm>
          <a:off x="0" y="2460648"/>
          <a:ext cx="7839456" cy="1033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03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Efforts focus on myopic, siloed </a:t>
          </a:r>
          <a:r>
            <a:rPr lang="en-US" sz="1600" b="1" kern="1200" dirty="0"/>
            <a:t>projects— not systems</a:t>
          </a:r>
          <a:r>
            <a:rPr lang="en-US" sz="1600" kern="1200" dirty="0"/>
            <a:t> &amp; national strategy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Limited alignment with </a:t>
          </a:r>
          <a:r>
            <a:rPr lang="en-US" sz="1600" b="1" kern="1200" dirty="0"/>
            <a:t>real market incentives</a:t>
          </a:r>
          <a:r>
            <a:rPr lang="en-US" sz="1600" kern="1200" dirty="0"/>
            <a:t>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Fragmented interventions across actors and programs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Insufficient focus on </a:t>
          </a:r>
          <a:r>
            <a:rPr lang="en-US" sz="1600" b="1" kern="1200" dirty="0"/>
            <a:t>sustaining collective action</a:t>
          </a:r>
          <a:r>
            <a:rPr lang="en-US" sz="1600" kern="1200" dirty="0"/>
            <a:t> on binding constraints</a:t>
          </a:r>
        </a:p>
      </dsp:txBody>
      <dsp:txXfrm>
        <a:off x="0" y="2460648"/>
        <a:ext cx="7839456" cy="1033965"/>
      </dsp:txXfrm>
    </dsp:sp>
    <dsp:sp modelId="{1F34D6CB-1440-4CE1-912A-C6A660E303BD}">
      <dsp:nvSpPr>
        <dsp:cNvPr id="0" name=""/>
        <dsp:cNvSpPr/>
      </dsp:nvSpPr>
      <dsp:spPr>
        <a:xfrm>
          <a:off x="0" y="3494613"/>
          <a:ext cx="7839456" cy="6926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Hard Truth</a:t>
          </a:r>
          <a:endParaRPr lang="en-US" sz="1600" kern="1200" dirty="0"/>
        </a:p>
      </dsp:txBody>
      <dsp:txXfrm>
        <a:off x="33812" y="3528425"/>
        <a:ext cx="7771832" cy="625016"/>
      </dsp:txXfrm>
    </dsp:sp>
    <dsp:sp modelId="{D48CABFC-18F1-4BD6-B884-7EAD1B0D993D}">
      <dsp:nvSpPr>
        <dsp:cNvPr id="0" name=""/>
        <dsp:cNvSpPr/>
      </dsp:nvSpPr>
      <dsp:spPr>
        <a:xfrm>
          <a:off x="0" y="4187253"/>
          <a:ext cx="7839456" cy="727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03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Public &amp; development support has </a:t>
          </a:r>
          <a:r>
            <a:rPr lang="en-US" sz="1600" b="1" kern="1200" dirty="0"/>
            <a:t>underestimated political economy</a:t>
          </a:r>
          <a:r>
            <a:rPr lang="en-US" sz="1600" kern="1200" dirty="0"/>
            <a:t>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Too little focus on: incentives, champions, coordination, and long-term commitment </a:t>
          </a:r>
        </a:p>
      </dsp:txBody>
      <dsp:txXfrm>
        <a:off x="0" y="4187253"/>
        <a:ext cx="7839456" cy="727605"/>
      </dsp:txXfrm>
    </dsp:sp>
    <dsp:sp modelId="{A6E3AE9D-7F4D-4423-9466-B0E9A4E2CF21}">
      <dsp:nvSpPr>
        <dsp:cNvPr id="0" name=""/>
        <dsp:cNvSpPr/>
      </dsp:nvSpPr>
      <dsp:spPr>
        <a:xfrm>
          <a:off x="0" y="4914858"/>
          <a:ext cx="7839456" cy="6926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/>
            <a:t>So progress remains incremental—not transformational</a:t>
          </a:r>
          <a:endParaRPr lang="en-US" sz="1600" kern="1200" dirty="0"/>
        </a:p>
      </dsp:txBody>
      <dsp:txXfrm>
        <a:off x="33812" y="4948670"/>
        <a:ext cx="7771832" cy="625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DACCE-2E9C-47F8-BBFA-440BDA8F32A2}">
      <dsp:nvSpPr>
        <dsp:cNvPr id="0" name=""/>
        <dsp:cNvSpPr/>
      </dsp:nvSpPr>
      <dsp:spPr>
        <a:xfrm rot="5400000">
          <a:off x="4990089" y="-1957077"/>
          <a:ext cx="996522" cy="5165506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Aligns actors on </a:t>
          </a:r>
          <a:r>
            <a:rPr lang="en-US" sz="1500" b="1" kern="1200" dirty="0"/>
            <a:t>shared vision: 1m MT </a:t>
          </a:r>
          <a:r>
            <a:rPr lang="en-US" sz="1500" b="1" kern="1200" dirty="0" err="1"/>
            <a:t>sbean</a:t>
          </a:r>
          <a:r>
            <a:rPr lang="en-US" sz="1500" b="1" kern="1200" dirty="0"/>
            <a:t>/</a:t>
          </a:r>
          <a:r>
            <a:rPr lang="en-US" sz="1500" b="1" kern="1200" dirty="0" err="1"/>
            <a:t>gnuts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Structures </a:t>
          </a:r>
          <a:r>
            <a:rPr lang="en-US" sz="1500" b="1" kern="1200" dirty="0"/>
            <a:t>supply, investment &amp; finance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Moves from dialogue to manage </a:t>
          </a:r>
          <a:r>
            <a:rPr lang="en-US" sz="1500" b="1" kern="1200" dirty="0"/>
            <a:t>investor risks</a:t>
          </a:r>
        </a:p>
      </dsp:txBody>
      <dsp:txXfrm rot="-5400000">
        <a:off x="2905597" y="176061"/>
        <a:ext cx="5116860" cy="899230"/>
      </dsp:txXfrm>
    </dsp:sp>
    <dsp:sp modelId="{A094B15B-64D9-439E-B3D4-5283380EBD4D}">
      <dsp:nvSpPr>
        <dsp:cNvPr id="0" name=""/>
        <dsp:cNvSpPr/>
      </dsp:nvSpPr>
      <dsp:spPr>
        <a:xfrm>
          <a:off x="0" y="2849"/>
          <a:ext cx="2905597" cy="124565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CCC is not just coordination — it is a DEALS platform</a:t>
          </a:r>
          <a:endParaRPr lang="en-US" sz="1600" kern="1200" dirty="0"/>
        </a:p>
      </dsp:txBody>
      <dsp:txXfrm>
        <a:off x="60808" y="63657"/>
        <a:ext cx="2783981" cy="1124037"/>
      </dsp:txXfrm>
    </dsp:sp>
    <dsp:sp modelId="{2EAC02E6-6701-4EF1-9466-0C6D5E42CF59}">
      <dsp:nvSpPr>
        <dsp:cNvPr id="0" name=""/>
        <dsp:cNvSpPr/>
      </dsp:nvSpPr>
      <dsp:spPr>
        <a:xfrm rot="5400000">
          <a:off x="4990089" y="-649141"/>
          <a:ext cx="996522" cy="5165506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Processors define </a:t>
          </a:r>
          <a:r>
            <a:rPr lang="en-US" sz="1500" b="1" kern="1200" dirty="0"/>
            <a:t>volume + quality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Farmers produce against </a:t>
          </a:r>
          <a:r>
            <a:rPr lang="en-US" sz="1500" b="1" kern="1200" dirty="0"/>
            <a:t>guaranteed demand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Reduces speculative production</a:t>
          </a:r>
        </a:p>
      </dsp:txBody>
      <dsp:txXfrm rot="-5400000">
        <a:off x="2905597" y="1483997"/>
        <a:ext cx="5116860" cy="899230"/>
      </dsp:txXfrm>
    </dsp:sp>
    <dsp:sp modelId="{1BABBD32-CC25-484B-ADF0-A9612511E842}">
      <dsp:nvSpPr>
        <dsp:cNvPr id="0" name=""/>
        <dsp:cNvSpPr/>
      </dsp:nvSpPr>
      <dsp:spPr>
        <a:xfrm>
          <a:off x="0" y="1310784"/>
          <a:ext cx="2905597" cy="124565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Anchored around real market demand</a:t>
          </a:r>
          <a:endParaRPr lang="en-US" sz="1600" kern="1200" dirty="0"/>
        </a:p>
      </dsp:txBody>
      <dsp:txXfrm>
        <a:off x="60808" y="1371592"/>
        <a:ext cx="2783981" cy="1124037"/>
      </dsp:txXfrm>
    </dsp:sp>
    <dsp:sp modelId="{4F03DFBE-B7E3-40E5-8751-C90D69FDD403}">
      <dsp:nvSpPr>
        <dsp:cNvPr id="0" name=""/>
        <dsp:cNvSpPr/>
      </dsp:nvSpPr>
      <dsp:spPr>
        <a:xfrm rot="5400000">
          <a:off x="4990089" y="658794"/>
          <a:ext cx="996522" cy="5165506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Farmers → produce with certainty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Banks → lend against structured demand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Input suppliers → invest with visibility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Government → supports coordination</a:t>
          </a:r>
        </a:p>
      </dsp:txBody>
      <dsp:txXfrm rot="-5400000">
        <a:off x="2905597" y="2791932"/>
        <a:ext cx="5116860" cy="899230"/>
      </dsp:txXfrm>
    </dsp:sp>
    <dsp:sp modelId="{C9ECC262-9FA3-4270-AF37-8CF2406B0238}">
      <dsp:nvSpPr>
        <dsp:cNvPr id="0" name=""/>
        <dsp:cNvSpPr/>
      </dsp:nvSpPr>
      <dsp:spPr>
        <a:xfrm>
          <a:off x="0" y="2618720"/>
          <a:ext cx="2905597" cy="124565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Aligns incentives across the system</a:t>
          </a:r>
          <a:endParaRPr lang="en-US" sz="1600" kern="1200" dirty="0"/>
        </a:p>
      </dsp:txBody>
      <dsp:txXfrm>
        <a:off x="60808" y="2679528"/>
        <a:ext cx="2783981" cy="1124037"/>
      </dsp:txXfrm>
    </dsp:sp>
    <dsp:sp modelId="{34BFBFF0-2855-4594-82DC-4C69B15962E3}">
      <dsp:nvSpPr>
        <dsp:cNvPr id="0" name=""/>
        <dsp:cNvSpPr/>
      </dsp:nvSpPr>
      <dsp:spPr>
        <a:xfrm rot="5400000">
          <a:off x="4990089" y="1966730"/>
          <a:ext cx="996522" cy="5165506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Anchor firms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Serious investors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Committed public sector actors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These are the </a:t>
          </a:r>
          <a:r>
            <a:rPr lang="en-US" sz="1500" b="1" kern="1200" dirty="0"/>
            <a:t>“magicians” who expand the pie</a:t>
          </a:r>
          <a:endParaRPr lang="en-US" sz="1500" kern="1200" dirty="0"/>
        </a:p>
      </dsp:txBody>
      <dsp:txXfrm rot="-5400000">
        <a:off x="2905597" y="4099868"/>
        <a:ext cx="5116860" cy="899230"/>
      </dsp:txXfrm>
    </dsp:sp>
    <dsp:sp modelId="{78B41576-A4A2-46D2-8EA9-25D08CCC5894}">
      <dsp:nvSpPr>
        <dsp:cNvPr id="0" name=""/>
        <dsp:cNvSpPr/>
      </dsp:nvSpPr>
      <dsp:spPr>
        <a:xfrm>
          <a:off x="0" y="3926656"/>
          <a:ext cx="2905597" cy="124565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Built around CHAMPIONS (not generic stakeholders)</a:t>
          </a:r>
          <a:endParaRPr lang="en-US" sz="1600" kern="1200" dirty="0"/>
        </a:p>
      </dsp:txBody>
      <dsp:txXfrm>
        <a:off x="60808" y="3987464"/>
        <a:ext cx="2783981" cy="1124037"/>
      </dsp:txXfrm>
    </dsp:sp>
    <dsp:sp modelId="{31CFAA4B-A890-423A-BE9C-0B72A2FB892E}">
      <dsp:nvSpPr>
        <dsp:cNvPr id="0" name=""/>
        <dsp:cNvSpPr/>
      </dsp:nvSpPr>
      <dsp:spPr>
        <a:xfrm rot="5400000">
          <a:off x="4990089" y="3274666"/>
          <a:ext cx="996522" cy="5165506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Reduces destructive competition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Aligns powerbrokers into a </a:t>
          </a:r>
          <a:r>
            <a:rPr lang="en-US" sz="1500" b="1" kern="1200" dirty="0"/>
            <a:t>win–win growth agenda</a:t>
          </a:r>
          <a:r>
            <a:rPr lang="en-US" sz="1500" kern="1200" dirty="0"/>
            <a:t>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Address fear of unknown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Builds trust through </a:t>
          </a:r>
          <a:r>
            <a:rPr lang="en-US" sz="1500" b="1" kern="1200" dirty="0"/>
            <a:t>mutual economic gain</a:t>
          </a:r>
          <a:endParaRPr lang="en-US" sz="1500" kern="1200" dirty="0"/>
        </a:p>
      </dsp:txBody>
      <dsp:txXfrm rot="-5400000">
        <a:off x="2905597" y="5407804"/>
        <a:ext cx="5116860" cy="899230"/>
      </dsp:txXfrm>
    </dsp:sp>
    <dsp:sp modelId="{65DFC57F-9CC1-4FC7-AA9A-6BE1EDE8B9D8}">
      <dsp:nvSpPr>
        <dsp:cNvPr id="0" name=""/>
        <dsp:cNvSpPr/>
      </dsp:nvSpPr>
      <dsp:spPr>
        <a:xfrm>
          <a:off x="0" y="5234592"/>
          <a:ext cx="2905597" cy="124565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Creates “positive deals” </a:t>
          </a:r>
          <a:endParaRPr lang="en-US" sz="1600" kern="1200" dirty="0"/>
        </a:p>
      </dsp:txBody>
      <dsp:txXfrm>
        <a:off x="60808" y="5295400"/>
        <a:ext cx="2783981" cy="1124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70" y="3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7691E93-EF64-46CC-85E2-BBB5BEDB9501}" type="datetimeFigureOut">
              <a:rPr lang="en-US" sz="800"/>
              <a:t>4/9/2026</a:t>
            </a:fld>
            <a:endParaRPr lang="en-US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671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70" y="8772671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DCECA85-2A7A-423F-89EA-6868CB52DF19}" type="slidenum">
              <a:rPr lang="en-US" sz="800"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709377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4410720"/>
            <a:ext cx="6948467" cy="48253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492" tIns="46246" rIns="92492" bIns="46246" rtlCol="0" anchor="ctr"/>
          <a:lstStyle/>
          <a:p>
            <a:pPr algn="ctr"/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2427" y="3"/>
            <a:ext cx="2929274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6103" y="575009"/>
            <a:ext cx="6620256" cy="3724113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2427" y="8744096"/>
            <a:ext cx="2929274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70" y="8744096"/>
            <a:ext cx="2919957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400"/>
            </a:lvl1pPr>
          </a:lstStyle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59519" y="4714653"/>
            <a:ext cx="6413424" cy="3768947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7CF5F-7CF3-4DF3-838A-EE34544862CC}" type="datetimeFigureOut">
              <a:rPr lang="en-US" smtClean="0"/>
              <a:t>4/9/2026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62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Aft>
        <a:spcPts val="600"/>
      </a:spcAft>
      <a:buFont typeface="Arial" panose="020B0604020202020204" pitchFamily="34" charset="0"/>
      <a:buChar char="​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1430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2286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435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6858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000" i="1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910" userDrawn="1">
          <p15:clr>
            <a:srgbClr val="F26B43"/>
          </p15:clr>
        </p15:guide>
        <p15:guide id="2" pos="2189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ED875-7CA7-4683-B586-34E1A4A09D12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21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AD7ED-BD2F-F132-A724-DC8A221D5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E6247B-8C6B-98DE-B448-09C0DC4EC5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09072D-E20D-17FF-B3E7-274941B74B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D57E1-BCCF-93C5-412F-968A1B15BE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22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15624-983A-2221-5CE0-D61742DDA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F61F0D-21C4-7C80-7C6B-AF8B425A51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9BB8AF-31C1-74CB-DE88-D695CEE6E5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627E8-4194-974D-B2E8-B1278D1026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51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08000" y="663575"/>
            <a:ext cx="7646988" cy="4302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ED875-7CA7-4683-B586-34E1A4A09D1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E6F73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473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08000" y="663575"/>
            <a:ext cx="7646988" cy="4302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ED875-7CA7-4683-B586-34E1A4A09D1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E6F73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861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08000" y="663575"/>
            <a:ext cx="7646988" cy="4302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ED875-7CA7-4683-B586-34E1A4A09D1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E6F73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205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52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2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microsoft.com/office/2007/relationships/hdphoto" Target="../media/hdphoto1.wdp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microsoft.com/office/2007/relationships/hdphoto" Target="../media/hdphoto1.wdp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microsoft.com/office/2007/relationships/hdphoto" Target="../media/hdphoto1.wdp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microsoft.com/office/2007/relationships/hdphoto" Target="../media/hdphoto1.wdp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6.emf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6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microsoft.com/office/2007/relationships/hdphoto" Target="../media/hdphoto1.wdp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0.emf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3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5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6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6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6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6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6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6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microsoft.com/office/2007/relationships/hdphoto" Target="../media/hdphoto1.wdp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microsoft.com/office/2007/relationships/hdphoto" Target="../media/hdphoto1.wdp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microsoft.com/office/2007/relationships/hdphoto" Target="../media/hdphoto1.wdp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6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7" Type="http://schemas.microsoft.com/office/2007/relationships/hdphoto" Target="../media/hdphoto1.wdp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10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7" Type="http://schemas.microsoft.com/office/2007/relationships/hdphoto" Target="../media/hdphoto1.wdp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6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microsoft.com/office/2007/relationships/hdphoto" Target="../media/hdphoto1.wdp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microsoft.com/office/2007/relationships/hdphoto" Target="../media/hdphoto1.wdp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Relationship Id="rId4" Type="http://schemas.openxmlformats.org/officeDocument/2006/relationships/image" Target="../media/image6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microsoft.com/office/2007/relationships/hdphoto" Target="../media/hdphoto1.wdp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3.emf"/></Relationships>
</file>

<file path=ppt/slideLayouts/_rels/slideLayout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3.emf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Relationship Id="rId4" Type="http://schemas.openxmlformats.org/officeDocument/2006/relationships/image" Target="../media/image1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Relationship Id="rId4" Type="http://schemas.openxmlformats.org/officeDocument/2006/relationships/image" Target="../media/image1.emf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7" Type="http://schemas.microsoft.com/office/2007/relationships/hdphoto" Target="../media/hdphoto1.wdp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4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7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5.xml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4" Type="http://schemas.openxmlformats.org/officeDocument/2006/relationships/image" Target="../media/image1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microsoft.com/office/2007/relationships/hdphoto" Target="../media/hdphoto1.wdp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microsoft.com/office/2007/relationships/hdphoto" Target="../media/hdphoto1.wdp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885215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5279183"/>
            <a:ext cx="12192000" cy="1578817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5" name="Picture 2" descr="AGRA - Sustainably Growing Africa's Food Systems">
            <a:extLst>
              <a:ext uri="{FF2B5EF4-FFF2-40B4-BE49-F238E27FC236}">
                <a16:creationId xmlns:a16="http://schemas.microsoft.com/office/drawing/2014/main" id="{CD90ADF6-4EA6-3C5C-58DF-5D1E98A7AB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769" y="5700144"/>
            <a:ext cx="1708474" cy="63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8471921" y="1906597"/>
            <a:ext cx="580573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5282246-1FE4-6B34-3863-CDE6D8C88A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64" b="8301"/>
          <a:stretch/>
        </p:blipFill>
        <p:spPr>
          <a:xfrm>
            <a:off x="792" y="0"/>
            <a:ext cx="12191208" cy="5180118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rgbClr val="0C2A1A">
                  <a:alpha val="90000"/>
                </a:srgbClr>
              </a:gs>
              <a:gs pos="100000">
                <a:srgbClr val="016648">
                  <a:alpha val="90000"/>
                </a:srgbClr>
              </a:gs>
            </a:gsLst>
            <a:lin ang="18900000" scaled="0"/>
            <a:tileRect/>
          </a:gradFill>
          <a:ln w="10795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1117415" y="6207842"/>
            <a:ext cx="6868800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/>
              <a:t>Click to edit date/place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117415" y="5495706"/>
            <a:ext cx="6868800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rgbClr val="E9E104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in sentence case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1117415" y="3543300"/>
            <a:ext cx="6868800" cy="148136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ct val="93000"/>
              </a:lnSpc>
              <a:defRPr sz="5400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Title in Title Case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7415" y="3021908"/>
            <a:ext cx="6868800" cy="436195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E9E104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E9E104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E9E104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E9E104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E9E104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51518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 flip="none" rotWithShape="1">
          <a:gsLst>
            <a:gs pos="0">
              <a:srgbClr val="016648"/>
            </a:gs>
            <a:gs pos="100000">
              <a:srgbClr val="004C3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" y="6313715"/>
            <a:ext cx="3924440" cy="544286"/>
            <a:chOff x="1" y="6555483"/>
            <a:chExt cx="2181224" cy="302517"/>
          </a:xfrm>
        </p:grpSpPr>
        <p:sp>
          <p:nvSpPr>
            <p:cNvPr id="10" name="Freeform 9"/>
            <p:cNvSpPr/>
            <p:nvPr/>
          </p:nvSpPr>
          <p:spPr>
            <a:xfrm flipH="1">
              <a:off x="1" y="6555483"/>
              <a:ext cx="1819593" cy="302517"/>
            </a:xfrm>
            <a:custGeom>
              <a:avLst/>
              <a:gdLst>
                <a:gd name="connsiteX0" fmla="*/ 1819593 w 1819593"/>
                <a:gd name="connsiteY0" fmla="*/ 0 h 302517"/>
                <a:gd name="connsiteX1" fmla="*/ 75629 w 1819593"/>
                <a:gd name="connsiteY1" fmla="*/ 0 h 302517"/>
                <a:gd name="connsiteX2" fmla="*/ 0 w 1819593"/>
                <a:gd name="connsiteY2" fmla="*/ 302517 h 302517"/>
                <a:gd name="connsiteX3" fmla="*/ 1819593 w 1819593"/>
                <a:gd name="connsiteY3" fmla="*/ 302517 h 30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593" h="302517">
                  <a:moveTo>
                    <a:pt x="1819593" y="0"/>
                  </a:moveTo>
                  <a:lnTo>
                    <a:pt x="75629" y="0"/>
                  </a:lnTo>
                  <a:lnTo>
                    <a:pt x="0" y="302517"/>
                  </a:lnTo>
                  <a:lnTo>
                    <a:pt x="1819593" y="302517"/>
                  </a:lnTo>
                  <a:close/>
                </a:path>
              </a:pathLst>
            </a:cu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7" name="Parallelogram 16"/>
            <p:cNvSpPr/>
            <p:nvPr/>
          </p:nvSpPr>
          <p:spPr>
            <a:xfrm flipH="1">
              <a:off x="1788204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FEC72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8" name="Parallelogram 17"/>
            <p:cNvSpPr/>
            <p:nvPr/>
          </p:nvSpPr>
          <p:spPr>
            <a:xfrm flipH="1">
              <a:off x="1908747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66A847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9" name="Parallelogram 18"/>
            <p:cNvSpPr/>
            <p:nvPr/>
          </p:nvSpPr>
          <p:spPr>
            <a:xfrm flipH="1">
              <a:off x="2029292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A3A834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  <p:pic>
        <p:nvPicPr>
          <p:cNvPr id="20" name="Picture 2" descr="AGRA - Sustainably Growing Africa's Food Systems">
            <a:extLst>
              <a:ext uri="{FF2B5EF4-FFF2-40B4-BE49-F238E27FC236}">
                <a16:creationId xmlns:a16="http://schemas.microsoft.com/office/drawing/2014/main" id="{0D92F14F-EE14-47FC-8315-EECB50B0E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06" y="6240638"/>
            <a:ext cx="1212770" cy="45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52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 flip="none" rotWithShape="1">
          <a:gsLst>
            <a:gs pos="0">
              <a:srgbClr val="016648"/>
            </a:gs>
            <a:gs pos="100000">
              <a:srgbClr val="004C3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" y="6313715"/>
            <a:ext cx="3924440" cy="544286"/>
            <a:chOff x="1" y="6555483"/>
            <a:chExt cx="2181224" cy="302517"/>
          </a:xfrm>
        </p:grpSpPr>
        <p:sp>
          <p:nvSpPr>
            <p:cNvPr id="17" name="Freeform 16"/>
            <p:cNvSpPr/>
            <p:nvPr/>
          </p:nvSpPr>
          <p:spPr>
            <a:xfrm flipH="1">
              <a:off x="1" y="6555483"/>
              <a:ext cx="1819593" cy="302517"/>
            </a:xfrm>
            <a:custGeom>
              <a:avLst/>
              <a:gdLst>
                <a:gd name="connsiteX0" fmla="*/ 1819593 w 1819593"/>
                <a:gd name="connsiteY0" fmla="*/ 0 h 302517"/>
                <a:gd name="connsiteX1" fmla="*/ 75629 w 1819593"/>
                <a:gd name="connsiteY1" fmla="*/ 0 h 302517"/>
                <a:gd name="connsiteX2" fmla="*/ 0 w 1819593"/>
                <a:gd name="connsiteY2" fmla="*/ 302517 h 302517"/>
                <a:gd name="connsiteX3" fmla="*/ 1819593 w 1819593"/>
                <a:gd name="connsiteY3" fmla="*/ 302517 h 30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593" h="302517">
                  <a:moveTo>
                    <a:pt x="1819593" y="0"/>
                  </a:moveTo>
                  <a:lnTo>
                    <a:pt x="75629" y="0"/>
                  </a:lnTo>
                  <a:lnTo>
                    <a:pt x="0" y="302517"/>
                  </a:lnTo>
                  <a:lnTo>
                    <a:pt x="1819593" y="302517"/>
                  </a:lnTo>
                  <a:close/>
                </a:path>
              </a:pathLst>
            </a:cu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8" name="Parallelogram 17"/>
            <p:cNvSpPr/>
            <p:nvPr/>
          </p:nvSpPr>
          <p:spPr>
            <a:xfrm flipH="1">
              <a:off x="1788204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FEC72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9" name="Parallelogram 18"/>
            <p:cNvSpPr/>
            <p:nvPr/>
          </p:nvSpPr>
          <p:spPr>
            <a:xfrm flipH="1">
              <a:off x="1908747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66A847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20" name="Parallelogram 19"/>
            <p:cNvSpPr/>
            <p:nvPr/>
          </p:nvSpPr>
          <p:spPr>
            <a:xfrm flipH="1">
              <a:off x="2029292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A3A834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  <p:pic>
        <p:nvPicPr>
          <p:cNvPr id="21" name="Picture 2" descr="AGRA - Sustainably Growing Africa's Food Systems">
            <a:extLst>
              <a:ext uri="{FF2B5EF4-FFF2-40B4-BE49-F238E27FC236}">
                <a16:creationId xmlns:a16="http://schemas.microsoft.com/office/drawing/2014/main" id="{0D92F14F-EE14-47FC-8315-EECB50B0E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06" y="6240638"/>
            <a:ext cx="1212770" cy="45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80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 flip="none" rotWithShape="1">
          <a:gsLst>
            <a:gs pos="0">
              <a:srgbClr val="016648"/>
            </a:gs>
            <a:gs pos="100000">
              <a:srgbClr val="004C3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924310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 baseline="0">
                <a:solidFill>
                  <a:srgbClr val="016648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 userDrawn="1"/>
        </p:nvGrpSpPr>
        <p:grpSpPr>
          <a:xfrm>
            <a:off x="1" y="6313715"/>
            <a:ext cx="3924440" cy="544286"/>
            <a:chOff x="1" y="6555483"/>
            <a:chExt cx="2181224" cy="302517"/>
          </a:xfrm>
        </p:grpSpPr>
        <p:sp>
          <p:nvSpPr>
            <p:cNvPr id="11" name="Freeform 10"/>
            <p:cNvSpPr/>
            <p:nvPr/>
          </p:nvSpPr>
          <p:spPr>
            <a:xfrm flipH="1">
              <a:off x="1" y="6555483"/>
              <a:ext cx="1819593" cy="302517"/>
            </a:xfrm>
            <a:custGeom>
              <a:avLst/>
              <a:gdLst>
                <a:gd name="connsiteX0" fmla="*/ 1819593 w 1819593"/>
                <a:gd name="connsiteY0" fmla="*/ 0 h 302517"/>
                <a:gd name="connsiteX1" fmla="*/ 75629 w 1819593"/>
                <a:gd name="connsiteY1" fmla="*/ 0 h 302517"/>
                <a:gd name="connsiteX2" fmla="*/ 0 w 1819593"/>
                <a:gd name="connsiteY2" fmla="*/ 302517 h 302517"/>
                <a:gd name="connsiteX3" fmla="*/ 1819593 w 1819593"/>
                <a:gd name="connsiteY3" fmla="*/ 302517 h 30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593" h="302517">
                  <a:moveTo>
                    <a:pt x="1819593" y="0"/>
                  </a:moveTo>
                  <a:lnTo>
                    <a:pt x="75629" y="0"/>
                  </a:lnTo>
                  <a:lnTo>
                    <a:pt x="0" y="302517"/>
                  </a:lnTo>
                  <a:lnTo>
                    <a:pt x="1819593" y="302517"/>
                  </a:lnTo>
                  <a:close/>
                </a:path>
              </a:pathLst>
            </a:custGeom>
            <a:solidFill>
              <a:srgbClr val="016648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3" name="Parallelogram 12"/>
            <p:cNvSpPr/>
            <p:nvPr/>
          </p:nvSpPr>
          <p:spPr>
            <a:xfrm flipH="1">
              <a:off x="1788204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FEC72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4" name="Parallelogram 13"/>
            <p:cNvSpPr/>
            <p:nvPr/>
          </p:nvSpPr>
          <p:spPr>
            <a:xfrm flipH="1">
              <a:off x="1908747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66A847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5" name="Parallelogram 14"/>
            <p:cNvSpPr/>
            <p:nvPr/>
          </p:nvSpPr>
          <p:spPr>
            <a:xfrm flipH="1">
              <a:off x="2029292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A3A834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  <p:pic>
        <p:nvPicPr>
          <p:cNvPr id="18" name="Picture 2" descr="AGRA - Sustainably Growing Africa's Food Systems">
            <a:extLst>
              <a:ext uri="{FF2B5EF4-FFF2-40B4-BE49-F238E27FC236}">
                <a16:creationId xmlns:a16="http://schemas.microsoft.com/office/drawing/2014/main" id="{0D92F14F-EE14-47FC-8315-EECB50B0E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06" y="6240638"/>
            <a:ext cx="1212770" cy="45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25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016648"/>
              </a:gs>
              <a:gs pos="100000">
                <a:srgbClr val="004C36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grpSp>
        <p:nvGrpSpPr>
          <p:cNvPr id="8" name="Group 7"/>
          <p:cNvGrpSpPr/>
          <p:nvPr userDrawn="1"/>
        </p:nvGrpSpPr>
        <p:grpSpPr>
          <a:xfrm>
            <a:off x="1" y="6313715"/>
            <a:ext cx="3924440" cy="544286"/>
            <a:chOff x="1" y="6555483"/>
            <a:chExt cx="2181224" cy="302517"/>
          </a:xfrm>
        </p:grpSpPr>
        <p:sp>
          <p:nvSpPr>
            <p:cNvPr id="10" name="Freeform 9"/>
            <p:cNvSpPr/>
            <p:nvPr/>
          </p:nvSpPr>
          <p:spPr>
            <a:xfrm flipH="1">
              <a:off x="1" y="6555483"/>
              <a:ext cx="1819593" cy="302517"/>
            </a:xfrm>
            <a:custGeom>
              <a:avLst/>
              <a:gdLst>
                <a:gd name="connsiteX0" fmla="*/ 1819593 w 1819593"/>
                <a:gd name="connsiteY0" fmla="*/ 0 h 302517"/>
                <a:gd name="connsiteX1" fmla="*/ 75629 w 1819593"/>
                <a:gd name="connsiteY1" fmla="*/ 0 h 302517"/>
                <a:gd name="connsiteX2" fmla="*/ 0 w 1819593"/>
                <a:gd name="connsiteY2" fmla="*/ 302517 h 302517"/>
                <a:gd name="connsiteX3" fmla="*/ 1819593 w 1819593"/>
                <a:gd name="connsiteY3" fmla="*/ 302517 h 30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593" h="302517">
                  <a:moveTo>
                    <a:pt x="1819593" y="0"/>
                  </a:moveTo>
                  <a:lnTo>
                    <a:pt x="75629" y="0"/>
                  </a:lnTo>
                  <a:lnTo>
                    <a:pt x="0" y="302517"/>
                  </a:lnTo>
                  <a:lnTo>
                    <a:pt x="1819593" y="302517"/>
                  </a:lnTo>
                  <a:close/>
                </a:path>
              </a:pathLst>
            </a:cu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1" name="Parallelogram 10"/>
            <p:cNvSpPr/>
            <p:nvPr/>
          </p:nvSpPr>
          <p:spPr>
            <a:xfrm flipH="1">
              <a:off x="1788204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FEC72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2" name="Parallelogram 11"/>
            <p:cNvSpPr/>
            <p:nvPr/>
          </p:nvSpPr>
          <p:spPr>
            <a:xfrm flipH="1">
              <a:off x="1908747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66A847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7" name="Parallelogram 16"/>
            <p:cNvSpPr/>
            <p:nvPr/>
          </p:nvSpPr>
          <p:spPr>
            <a:xfrm flipH="1">
              <a:off x="2029292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A3A834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  <p:pic>
        <p:nvPicPr>
          <p:cNvPr id="18" name="Picture 2" descr="AGRA - Sustainably Growing Africa's Food Systems">
            <a:extLst>
              <a:ext uri="{FF2B5EF4-FFF2-40B4-BE49-F238E27FC236}">
                <a16:creationId xmlns:a16="http://schemas.microsoft.com/office/drawing/2014/main" id="{0D92F14F-EE14-47FC-8315-EECB50B0E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06" y="6240638"/>
            <a:ext cx="1212770" cy="45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17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 flip="none" rotWithShape="1">
          <a:gsLst>
            <a:gs pos="0">
              <a:srgbClr val="016648"/>
            </a:gs>
            <a:gs pos="100000">
              <a:srgbClr val="004C3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085270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0">
                <a:solidFill>
                  <a:srgbClr val="016648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 userDrawn="1"/>
        </p:nvGrpSpPr>
        <p:grpSpPr>
          <a:xfrm>
            <a:off x="1" y="6313715"/>
            <a:ext cx="3924440" cy="544286"/>
            <a:chOff x="1" y="6555483"/>
            <a:chExt cx="2181224" cy="302517"/>
          </a:xfrm>
        </p:grpSpPr>
        <p:sp>
          <p:nvSpPr>
            <p:cNvPr id="10" name="Freeform 9"/>
            <p:cNvSpPr/>
            <p:nvPr/>
          </p:nvSpPr>
          <p:spPr>
            <a:xfrm flipH="1">
              <a:off x="1" y="6555483"/>
              <a:ext cx="1819593" cy="302517"/>
            </a:xfrm>
            <a:custGeom>
              <a:avLst/>
              <a:gdLst>
                <a:gd name="connsiteX0" fmla="*/ 1819593 w 1819593"/>
                <a:gd name="connsiteY0" fmla="*/ 0 h 302517"/>
                <a:gd name="connsiteX1" fmla="*/ 75629 w 1819593"/>
                <a:gd name="connsiteY1" fmla="*/ 0 h 302517"/>
                <a:gd name="connsiteX2" fmla="*/ 0 w 1819593"/>
                <a:gd name="connsiteY2" fmla="*/ 302517 h 302517"/>
                <a:gd name="connsiteX3" fmla="*/ 1819593 w 1819593"/>
                <a:gd name="connsiteY3" fmla="*/ 302517 h 30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593" h="302517">
                  <a:moveTo>
                    <a:pt x="1819593" y="0"/>
                  </a:moveTo>
                  <a:lnTo>
                    <a:pt x="75629" y="0"/>
                  </a:lnTo>
                  <a:lnTo>
                    <a:pt x="0" y="302517"/>
                  </a:lnTo>
                  <a:lnTo>
                    <a:pt x="1819593" y="302517"/>
                  </a:lnTo>
                  <a:close/>
                </a:path>
              </a:pathLst>
            </a:custGeom>
            <a:solidFill>
              <a:srgbClr val="016648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1" name="Parallelogram 10"/>
            <p:cNvSpPr/>
            <p:nvPr/>
          </p:nvSpPr>
          <p:spPr>
            <a:xfrm flipH="1">
              <a:off x="1788204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FEC72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6" name="Parallelogram 15"/>
            <p:cNvSpPr/>
            <p:nvPr/>
          </p:nvSpPr>
          <p:spPr>
            <a:xfrm flipH="1">
              <a:off x="1908747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66A847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7" name="Parallelogram 16"/>
            <p:cNvSpPr/>
            <p:nvPr/>
          </p:nvSpPr>
          <p:spPr>
            <a:xfrm flipH="1">
              <a:off x="2029292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A3A834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  <p:pic>
        <p:nvPicPr>
          <p:cNvPr id="18" name="Picture 2" descr="AGRA - Sustainably Growing Africa's Food Systems">
            <a:extLst>
              <a:ext uri="{FF2B5EF4-FFF2-40B4-BE49-F238E27FC236}">
                <a16:creationId xmlns:a16="http://schemas.microsoft.com/office/drawing/2014/main" id="{0D92F14F-EE14-47FC-8315-EECB50B0E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06" y="6240638"/>
            <a:ext cx="1212770" cy="45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20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016648"/>
              </a:gs>
              <a:gs pos="100000">
                <a:srgbClr val="004C36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grpSp>
        <p:nvGrpSpPr>
          <p:cNvPr id="10" name="Group 9"/>
          <p:cNvGrpSpPr/>
          <p:nvPr userDrawn="1"/>
        </p:nvGrpSpPr>
        <p:grpSpPr>
          <a:xfrm>
            <a:off x="1" y="6313715"/>
            <a:ext cx="3924440" cy="544286"/>
            <a:chOff x="1" y="6555483"/>
            <a:chExt cx="2181224" cy="302517"/>
          </a:xfrm>
        </p:grpSpPr>
        <p:sp>
          <p:nvSpPr>
            <p:cNvPr id="12" name="Freeform 11"/>
            <p:cNvSpPr/>
            <p:nvPr/>
          </p:nvSpPr>
          <p:spPr>
            <a:xfrm flipH="1">
              <a:off x="1" y="6555483"/>
              <a:ext cx="1819593" cy="302517"/>
            </a:xfrm>
            <a:custGeom>
              <a:avLst/>
              <a:gdLst>
                <a:gd name="connsiteX0" fmla="*/ 1819593 w 1819593"/>
                <a:gd name="connsiteY0" fmla="*/ 0 h 302517"/>
                <a:gd name="connsiteX1" fmla="*/ 75629 w 1819593"/>
                <a:gd name="connsiteY1" fmla="*/ 0 h 302517"/>
                <a:gd name="connsiteX2" fmla="*/ 0 w 1819593"/>
                <a:gd name="connsiteY2" fmla="*/ 302517 h 302517"/>
                <a:gd name="connsiteX3" fmla="*/ 1819593 w 1819593"/>
                <a:gd name="connsiteY3" fmla="*/ 302517 h 30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593" h="302517">
                  <a:moveTo>
                    <a:pt x="1819593" y="0"/>
                  </a:moveTo>
                  <a:lnTo>
                    <a:pt x="75629" y="0"/>
                  </a:lnTo>
                  <a:lnTo>
                    <a:pt x="0" y="302517"/>
                  </a:lnTo>
                  <a:lnTo>
                    <a:pt x="1819593" y="302517"/>
                  </a:lnTo>
                  <a:close/>
                </a:path>
              </a:pathLst>
            </a:cu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5" name="Parallelogram 14"/>
            <p:cNvSpPr/>
            <p:nvPr/>
          </p:nvSpPr>
          <p:spPr>
            <a:xfrm flipH="1">
              <a:off x="1788204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FEC72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8" name="Parallelogram 17"/>
            <p:cNvSpPr/>
            <p:nvPr/>
          </p:nvSpPr>
          <p:spPr>
            <a:xfrm flipH="1">
              <a:off x="1908747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66A847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9" name="Parallelogram 18"/>
            <p:cNvSpPr/>
            <p:nvPr/>
          </p:nvSpPr>
          <p:spPr>
            <a:xfrm flipH="1">
              <a:off x="2029292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A3A834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  <p:pic>
        <p:nvPicPr>
          <p:cNvPr id="20" name="Picture 2" descr="AGRA - Sustainably Growing Africa's Food Systems">
            <a:extLst>
              <a:ext uri="{FF2B5EF4-FFF2-40B4-BE49-F238E27FC236}">
                <a16:creationId xmlns:a16="http://schemas.microsoft.com/office/drawing/2014/main" id="{0D92F14F-EE14-47FC-8315-EECB50B0E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06" y="6240638"/>
            <a:ext cx="1212770" cy="45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19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 flip="none" rotWithShape="1">
          <a:gsLst>
            <a:gs pos="0">
              <a:srgbClr val="016648"/>
            </a:gs>
            <a:gs pos="100000">
              <a:srgbClr val="004C3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013587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016648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 userDrawn="1"/>
        </p:nvGrpSpPr>
        <p:grpSpPr>
          <a:xfrm>
            <a:off x="1" y="6313715"/>
            <a:ext cx="3924440" cy="544286"/>
            <a:chOff x="1" y="6555483"/>
            <a:chExt cx="2181224" cy="302517"/>
          </a:xfrm>
        </p:grpSpPr>
        <p:sp>
          <p:nvSpPr>
            <p:cNvPr id="11" name="Freeform 10"/>
            <p:cNvSpPr/>
            <p:nvPr/>
          </p:nvSpPr>
          <p:spPr>
            <a:xfrm flipH="1">
              <a:off x="1" y="6555483"/>
              <a:ext cx="1819593" cy="302517"/>
            </a:xfrm>
            <a:custGeom>
              <a:avLst/>
              <a:gdLst>
                <a:gd name="connsiteX0" fmla="*/ 1819593 w 1819593"/>
                <a:gd name="connsiteY0" fmla="*/ 0 h 302517"/>
                <a:gd name="connsiteX1" fmla="*/ 75629 w 1819593"/>
                <a:gd name="connsiteY1" fmla="*/ 0 h 302517"/>
                <a:gd name="connsiteX2" fmla="*/ 0 w 1819593"/>
                <a:gd name="connsiteY2" fmla="*/ 302517 h 302517"/>
                <a:gd name="connsiteX3" fmla="*/ 1819593 w 1819593"/>
                <a:gd name="connsiteY3" fmla="*/ 302517 h 30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593" h="302517">
                  <a:moveTo>
                    <a:pt x="1819593" y="0"/>
                  </a:moveTo>
                  <a:lnTo>
                    <a:pt x="75629" y="0"/>
                  </a:lnTo>
                  <a:lnTo>
                    <a:pt x="0" y="302517"/>
                  </a:lnTo>
                  <a:lnTo>
                    <a:pt x="1819593" y="302517"/>
                  </a:lnTo>
                  <a:close/>
                </a:path>
              </a:pathLst>
            </a:custGeom>
            <a:solidFill>
              <a:srgbClr val="016648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2" name="Parallelogram 11"/>
            <p:cNvSpPr/>
            <p:nvPr/>
          </p:nvSpPr>
          <p:spPr>
            <a:xfrm flipH="1">
              <a:off x="1788204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FEC72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3" name="Parallelogram 12"/>
            <p:cNvSpPr/>
            <p:nvPr/>
          </p:nvSpPr>
          <p:spPr>
            <a:xfrm flipH="1">
              <a:off x="1908747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66A847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7" name="Parallelogram 16"/>
            <p:cNvSpPr/>
            <p:nvPr/>
          </p:nvSpPr>
          <p:spPr>
            <a:xfrm flipH="1">
              <a:off x="2029292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A3A834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  <p:pic>
        <p:nvPicPr>
          <p:cNvPr id="19" name="Picture 2" descr="AGRA - Sustainably Growing Africa's Food Systems">
            <a:extLst>
              <a:ext uri="{FF2B5EF4-FFF2-40B4-BE49-F238E27FC236}">
                <a16:creationId xmlns:a16="http://schemas.microsoft.com/office/drawing/2014/main" id="{0D92F14F-EE14-47FC-8315-EECB50B0E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06" y="6240638"/>
            <a:ext cx="1212770" cy="45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87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016648"/>
              </a:gs>
              <a:gs pos="100000">
                <a:srgbClr val="004C36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grpSp>
        <p:nvGrpSpPr>
          <p:cNvPr id="8" name="Group 7"/>
          <p:cNvGrpSpPr/>
          <p:nvPr userDrawn="1"/>
        </p:nvGrpSpPr>
        <p:grpSpPr>
          <a:xfrm>
            <a:off x="1" y="6313715"/>
            <a:ext cx="3924440" cy="544286"/>
            <a:chOff x="1" y="6555483"/>
            <a:chExt cx="2181224" cy="302517"/>
          </a:xfrm>
        </p:grpSpPr>
        <p:sp>
          <p:nvSpPr>
            <p:cNvPr id="10" name="Freeform 9"/>
            <p:cNvSpPr/>
            <p:nvPr/>
          </p:nvSpPr>
          <p:spPr>
            <a:xfrm flipH="1">
              <a:off x="1" y="6555483"/>
              <a:ext cx="1819593" cy="302517"/>
            </a:xfrm>
            <a:custGeom>
              <a:avLst/>
              <a:gdLst>
                <a:gd name="connsiteX0" fmla="*/ 1819593 w 1819593"/>
                <a:gd name="connsiteY0" fmla="*/ 0 h 302517"/>
                <a:gd name="connsiteX1" fmla="*/ 75629 w 1819593"/>
                <a:gd name="connsiteY1" fmla="*/ 0 h 302517"/>
                <a:gd name="connsiteX2" fmla="*/ 0 w 1819593"/>
                <a:gd name="connsiteY2" fmla="*/ 302517 h 302517"/>
                <a:gd name="connsiteX3" fmla="*/ 1819593 w 1819593"/>
                <a:gd name="connsiteY3" fmla="*/ 302517 h 30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593" h="302517">
                  <a:moveTo>
                    <a:pt x="1819593" y="0"/>
                  </a:moveTo>
                  <a:lnTo>
                    <a:pt x="75629" y="0"/>
                  </a:lnTo>
                  <a:lnTo>
                    <a:pt x="0" y="302517"/>
                  </a:lnTo>
                  <a:lnTo>
                    <a:pt x="1819593" y="302517"/>
                  </a:lnTo>
                  <a:close/>
                </a:path>
              </a:pathLst>
            </a:cu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1" name="Parallelogram 10"/>
            <p:cNvSpPr/>
            <p:nvPr/>
          </p:nvSpPr>
          <p:spPr>
            <a:xfrm flipH="1">
              <a:off x="1788204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FEC72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5" name="Parallelogram 14"/>
            <p:cNvSpPr/>
            <p:nvPr/>
          </p:nvSpPr>
          <p:spPr>
            <a:xfrm flipH="1">
              <a:off x="1908747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66A847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7" name="Parallelogram 16"/>
            <p:cNvSpPr/>
            <p:nvPr/>
          </p:nvSpPr>
          <p:spPr>
            <a:xfrm flipH="1">
              <a:off x="2029292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A3A834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  <p:pic>
        <p:nvPicPr>
          <p:cNvPr id="18" name="Picture 2" descr="AGRA - Sustainably Growing Africa's Food Systems">
            <a:extLst>
              <a:ext uri="{FF2B5EF4-FFF2-40B4-BE49-F238E27FC236}">
                <a16:creationId xmlns:a16="http://schemas.microsoft.com/office/drawing/2014/main" id="{0D92F14F-EE14-47FC-8315-EECB50B0E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06" y="6240638"/>
            <a:ext cx="1212770" cy="45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07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 flip="none" rotWithShape="1">
          <a:gsLst>
            <a:gs pos="0">
              <a:srgbClr val="016648"/>
            </a:gs>
            <a:gs pos="100000">
              <a:srgbClr val="004C3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203117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016648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 userDrawn="1"/>
        </p:nvGrpSpPr>
        <p:grpSpPr>
          <a:xfrm>
            <a:off x="1" y="6313715"/>
            <a:ext cx="3924440" cy="544286"/>
            <a:chOff x="1" y="6555483"/>
            <a:chExt cx="2181224" cy="302517"/>
          </a:xfrm>
        </p:grpSpPr>
        <p:sp>
          <p:nvSpPr>
            <p:cNvPr id="14" name="Freeform 13"/>
            <p:cNvSpPr/>
            <p:nvPr/>
          </p:nvSpPr>
          <p:spPr>
            <a:xfrm flipH="1">
              <a:off x="1" y="6555483"/>
              <a:ext cx="1819593" cy="302517"/>
            </a:xfrm>
            <a:custGeom>
              <a:avLst/>
              <a:gdLst>
                <a:gd name="connsiteX0" fmla="*/ 1819593 w 1819593"/>
                <a:gd name="connsiteY0" fmla="*/ 0 h 302517"/>
                <a:gd name="connsiteX1" fmla="*/ 75629 w 1819593"/>
                <a:gd name="connsiteY1" fmla="*/ 0 h 302517"/>
                <a:gd name="connsiteX2" fmla="*/ 0 w 1819593"/>
                <a:gd name="connsiteY2" fmla="*/ 302517 h 302517"/>
                <a:gd name="connsiteX3" fmla="*/ 1819593 w 1819593"/>
                <a:gd name="connsiteY3" fmla="*/ 302517 h 30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593" h="302517">
                  <a:moveTo>
                    <a:pt x="1819593" y="0"/>
                  </a:moveTo>
                  <a:lnTo>
                    <a:pt x="75629" y="0"/>
                  </a:lnTo>
                  <a:lnTo>
                    <a:pt x="0" y="302517"/>
                  </a:lnTo>
                  <a:lnTo>
                    <a:pt x="1819593" y="302517"/>
                  </a:lnTo>
                  <a:close/>
                </a:path>
              </a:pathLst>
            </a:custGeom>
            <a:solidFill>
              <a:srgbClr val="016648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7" name="Parallelogram 16"/>
            <p:cNvSpPr/>
            <p:nvPr/>
          </p:nvSpPr>
          <p:spPr>
            <a:xfrm flipH="1">
              <a:off x="1788204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FEC72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8" name="Parallelogram 17"/>
            <p:cNvSpPr/>
            <p:nvPr/>
          </p:nvSpPr>
          <p:spPr>
            <a:xfrm flipH="1">
              <a:off x="1908747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66A847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9" name="Parallelogram 18"/>
            <p:cNvSpPr/>
            <p:nvPr/>
          </p:nvSpPr>
          <p:spPr>
            <a:xfrm flipH="1">
              <a:off x="2029292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A3A834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  <p:pic>
        <p:nvPicPr>
          <p:cNvPr id="20" name="Picture 2" descr="AGRA - Sustainably Growing Africa's Food Systems">
            <a:extLst>
              <a:ext uri="{FF2B5EF4-FFF2-40B4-BE49-F238E27FC236}">
                <a16:creationId xmlns:a16="http://schemas.microsoft.com/office/drawing/2014/main" id="{0D92F14F-EE14-47FC-8315-EECB50B0E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06" y="6240638"/>
            <a:ext cx="1212770" cy="45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28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16648"/>
              </a:gs>
              <a:gs pos="100000">
                <a:srgbClr val="004C36"/>
              </a:gs>
            </a:gsLst>
            <a:lin ang="81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grpSp>
        <p:nvGrpSpPr>
          <p:cNvPr id="8" name="Group 7"/>
          <p:cNvGrpSpPr/>
          <p:nvPr userDrawn="1"/>
        </p:nvGrpSpPr>
        <p:grpSpPr>
          <a:xfrm>
            <a:off x="1" y="6313715"/>
            <a:ext cx="3924440" cy="544286"/>
            <a:chOff x="1" y="6555483"/>
            <a:chExt cx="2181224" cy="302517"/>
          </a:xfrm>
        </p:grpSpPr>
        <p:sp>
          <p:nvSpPr>
            <p:cNvPr id="10" name="Freeform 9"/>
            <p:cNvSpPr/>
            <p:nvPr/>
          </p:nvSpPr>
          <p:spPr>
            <a:xfrm flipH="1">
              <a:off x="1" y="6555483"/>
              <a:ext cx="1819593" cy="302517"/>
            </a:xfrm>
            <a:custGeom>
              <a:avLst/>
              <a:gdLst>
                <a:gd name="connsiteX0" fmla="*/ 1819593 w 1819593"/>
                <a:gd name="connsiteY0" fmla="*/ 0 h 302517"/>
                <a:gd name="connsiteX1" fmla="*/ 75629 w 1819593"/>
                <a:gd name="connsiteY1" fmla="*/ 0 h 302517"/>
                <a:gd name="connsiteX2" fmla="*/ 0 w 1819593"/>
                <a:gd name="connsiteY2" fmla="*/ 302517 h 302517"/>
                <a:gd name="connsiteX3" fmla="*/ 1819593 w 1819593"/>
                <a:gd name="connsiteY3" fmla="*/ 302517 h 30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593" h="302517">
                  <a:moveTo>
                    <a:pt x="1819593" y="0"/>
                  </a:moveTo>
                  <a:lnTo>
                    <a:pt x="75629" y="0"/>
                  </a:lnTo>
                  <a:lnTo>
                    <a:pt x="0" y="302517"/>
                  </a:lnTo>
                  <a:lnTo>
                    <a:pt x="1819593" y="302517"/>
                  </a:lnTo>
                  <a:close/>
                </a:path>
              </a:pathLst>
            </a:cu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3" name="Parallelogram 12"/>
            <p:cNvSpPr/>
            <p:nvPr/>
          </p:nvSpPr>
          <p:spPr>
            <a:xfrm flipH="1">
              <a:off x="1788204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FEC72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4" name="Parallelogram 13"/>
            <p:cNvSpPr/>
            <p:nvPr/>
          </p:nvSpPr>
          <p:spPr>
            <a:xfrm flipH="1">
              <a:off x="1908747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66A847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5" name="Parallelogram 14"/>
            <p:cNvSpPr/>
            <p:nvPr/>
          </p:nvSpPr>
          <p:spPr>
            <a:xfrm flipH="1">
              <a:off x="2029292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A3A834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  <p:pic>
        <p:nvPicPr>
          <p:cNvPr id="16" name="Picture 2" descr="AGRA - Sustainably Growing Africa's Food Systems">
            <a:extLst>
              <a:ext uri="{FF2B5EF4-FFF2-40B4-BE49-F238E27FC236}">
                <a16:creationId xmlns:a16="http://schemas.microsoft.com/office/drawing/2014/main" id="{0D92F14F-EE14-47FC-8315-EECB50B0E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06" y="6240638"/>
            <a:ext cx="1212770" cy="45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8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469849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016648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5731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 flip="none" rotWithShape="1">
          <a:gsLst>
            <a:gs pos="0">
              <a:srgbClr val="016648"/>
            </a:gs>
            <a:gs pos="100000">
              <a:srgbClr val="004C3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" y="6313715"/>
            <a:ext cx="3924440" cy="544286"/>
            <a:chOff x="1" y="6555483"/>
            <a:chExt cx="2181224" cy="302517"/>
          </a:xfrm>
        </p:grpSpPr>
        <p:sp>
          <p:nvSpPr>
            <p:cNvPr id="7" name="Freeform 6"/>
            <p:cNvSpPr/>
            <p:nvPr/>
          </p:nvSpPr>
          <p:spPr>
            <a:xfrm flipH="1">
              <a:off x="1" y="6555483"/>
              <a:ext cx="1819593" cy="302517"/>
            </a:xfrm>
            <a:custGeom>
              <a:avLst/>
              <a:gdLst>
                <a:gd name="connsiteX0" fmla="*/ 1819593 w 1819593"/>
                <a:gd name="connsiteY0" fmla="*/ 0 h 302517"/>
                <a:gd name="connsiteX1" fmla="*/ 75629 w 1819593"/>
                <a:gd name="connsiteY1" fmla="*/ 0 h 302517"/>
                <a:gd name="connsiteX2" fmla="*/ 0 w 1819593"/>
                <a:gd name="connsiteY2" fmla="*/ 302517 h 302517"/>
                <a:gd name="connsiteX3" fmla="*/ 1819593 w 1819593"/>
                <a:gd name="connsiteY3" fmla="*/ 302517 h 30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593" h="302517">
                  <a:moveTo>
                    <a:pt x="1819593" y="0"/>
                  </a:moveTo>
                  <a:lnTo>
                    <a:pt x="75629" y="0"/>
                  </a:lnTo>
                  <a:lnTo>
                    <a:pt x="0" y="302517"/>
                  </a:lnTo>
                  <a:lnTo>
                    <a:pt x="1819593" y="302517"/>
                  </a:lnTo>
                  <a:close/>
                </a:path>
              </a:pathLst>
            </a:cu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0" name="Parallelogram 9"/>
            <p:cNvSpPr/>
            <p:nvPr/>
          </p:nvSpPr>
          <p:spPr>
            <a:xfrm flipH="1">
              <a:off x="1788204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FEC72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1" name="Parallelogram 10"/>
            <p:cNvSpPr/>
            <p:nvPr/>
          </p:nvSpPr>
          <p:spPr>
            <a:xfrm flipH="1">
              <a:off x="1908747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66A847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2" name="Parallelogram 11"/>
            <p:cNvSpPr/>
            <p:nvPr/>
          </p:nvSpPr>
          <p:spPr>
            <a:xfrm flipH="1">
              <a:off x="2029292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A3A834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  <p:pic>
        <p:nvPicPr>
          <p:cNvPr id="13" name="Picture 2" descr="AGRA - Sustainably Growing Africa's Food Systems">
            <a:extLst>
              <a:ext uri="{FF2B5EF4-FFF2-40B4-BE49-F238E27FC236}">
                <a16:creationId xmlns:a16="http://schemas.microsoft.com/office/drawing/2014/main" id="{0D92F14F-EE14-47FC-8315-EECB50B0E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06" y="6240638"/>
            <a:ext cx="1212770" cy="45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5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390593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rgbClr val="66A8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66A847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337966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rgbClr val="0C2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426197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016648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sym typeface="Trebuchet MS" panose="020B0603020202020204" pitchFamily="34" charset="0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" y="6313715"/>
            <a:ext cx="3924440" cy="544286"/>
            <a:chOff x="1" y="6555483"/>
            <a:chExt cx="2181224" cy="302517"/>
          </a:xfrm>
        </p:grpSpPr>
        <p:sp>
          <p:nvSpPr>
            <p:cNvPr id="9" name="Freeform 8"/>
            <p:cNvSpPr/>
            <p:nvPr/>
          </p:nvSpPr>
          <p:spPr>
            <a:xfrm flipH="1">
              <a:off x="1" y="6555483"/>
              <a:ext cx="1819593" cy="302517"/>
            </a:xfrm>
            <a:custGeom>
              <a:avLst/>
              <a:gdLst>
                <a:gd name="connsiteX0" fmla="*/ 1819593 w 1819593"/>
                <a:gd name="connsiteY0" fmla="*/ 0 h 302517"/>
                <a:gd name="connsiteX1" fmla="*/ 75629 w 1819593"/>
                <a:gd name="connsiteY1" fmla="*/ 0 h 302517"/>
                <a:gd name="connsiteX2" fmla="*/ 0 w 1819593"/>
                <a:gd name="connsiteY2" fmla="*/ 302517 h 302517"/>
                <a:gd name="connsiteX3" fmla="*/ 1819593 w 1819593"/>
                <a:gd name="connsiteY3" fmla="*/ 302517 h 30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593" h="302517">
                  <a:moveTo>
                    <a:pt x="1819593" y="0"/>
                  </a:moveTo>
                  <a:lnTo>
                    <a:pt x="75629" y="0"/>
                  </a:lnTo>
                  <a:lnTo>
                    <a:pt x="0" y="302517"/>
                  </a:lnTo>
                  <a:lnTo>
                    <a:pt x="1819593" y="302517"/>
                  </a:lnTo>
                  <a:close/>
                </a:path>
              </a:pathLst>
            </a:cu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0" name="Parallelogram 9"/>
            <p:cNvSpPr/>
            <p:nvPr/>
          </p:nvSpPr>
          <p:spPr>
            <a:xfrm flipH="1">
              <a:off x="1788204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FEC72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1" name="Parallelogram 10"/>
            <p:cNvSpPr/>
            <p:nvPr/>
          </p:nvSpPr>
          <p:spPr>
            <a:xfrm flipH="1">
              <a:off x="1908747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66A847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2" name="Parallelogram 11"/>
            <p:cNvSpPr/>
            <p:nvPr/>
          </p:nvSpPr>
          <p:spPr>
            <a:xfrm flipH="1">
              <a:off x="2029292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A3A834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  <p:pic>
        <p:nvPicPr>
          <p:cNvPr id="13" name="Picture 2" descr="AGRA - Sustainably Growing Africa's Food Systems">
            <a:extLst>
              <a:ext uri="{FF2B5EF4-FFF2-40B4-BE49-F238E27FC236}">
                <a16:creationId xmlns:a16="http://schemas.microsoft.com/office/drawing/2014/main" id="{0D92F14F-EE14-47FC-8315-EECB50B0E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06" y="6240638"/>
            <a:ext cx="1212770" cy="45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17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" y="6313715"/>
            <a:ext cx="3924440" cy="544286"/>
            <a:chOff x="1" y="6555483"/>
            <a:chExt cx="2181224" cy="302517"/>
          </a:xfrm>
        </p:grpSpPr>
        <p:sp>
          <p:nvSpPr>
            <p:cNvPr id="7" name="Freeform 6"/>
            <p:cNvSpPr/>
            <p:nvPr/>
          </p:nvSpPr>
          <p:spPr>
            <a:xfrm flipH="1">
              <a:off x="1" y="6555483"/>
              <a:ext cx="1819593" cy="302517"/>
            </a:xfrm>
            <a:custGeom>
              <a:avLst/>
              <a:gdLst>
                <a:gd name="connsiteX0" fmla="*/ 1819593 w 1819593"/>
                <a:gd name="connsiteY0" fmla="*/ 0 h 302517"/>
                <a:gd name="connsiteX1" fmla="*/ 75629 w 1819593"/>
                <a:gd name="connsiteY1" fmla="*/ 0 h 302517"/>
                <a:gd name="connsiteX2" fmla="*/ 0 w 1819593"/>
                <a:gd name="connsiteY2" fmla="*/ 302517 h 302517"/>
                <a:gd name="connsiteX3" fmla="*/ 1819593 w 1819593"/>
                <a:gd name="connsiteY3" fmla="*/ 302517 h 30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593" h="302517">
                  <a:moveTo>
                    <a:pt x="1819593" y="0"/>
                  </a:moveTo>
                  <a:lnTo>
                    <a:pt x="75629" y="0"/>
                  </a:lnTo>
                  <a:lnTo>
                    <a:pt x="0" y="302517"/>
                  </a:lnTo>
                  <a:lnTo>
                    <a:pt x="1819593" y="302517"/>
                  </a:lnTo>
                  <a:close/>
                </a:path>
              </a:pathLst>
            </a:cu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8" name="Parallelogram 7"/>
            <p:cNvSpPr/>
            <p:nvPr/>
          </p:nvSpPr>
          <p:spPr>
            <a:xfrm flipH="1">
              <a:off x="1788204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FEC72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9" name="Parallelogram 8"/>
            <p:cNvSpPr/>
            <p:nvPr/>
          </p:nvSpPr>
          <p:spPr>
            <a:xfrm flipH="1">
              <a:off x="1908747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66A847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0" name="Parallelogram 9"/>
            <p:cNvSpPr/>
            <p:nvPr/>
          </p:nvSpPr>
          <p:spPr>
            <a:xfrm flipH="1">
              <a:off x="2029292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A3A834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  <p:pic>
        <p:nvPicPr>
          <p:cNvPr id="12" name="Picture 2" descr="AGRA - Sustainably Growing Africa's Food Systems">
            <a:extLst>
              <a:ext uri="{FF2B5EF4-FFF2-40B4-BE49-F238E27FC236}">
                <a16:creationId xmlns:a16="http://schemas.microsoft.com/office/drawing/2014/main" id="{0D92F14F-EE14-47FC-8315-EECB50B0E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06" y="6240638"/>
            <a:ext cx="1212770" cy="45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07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1425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 flip="none" rotWithShape="1">
          <a:gsLst>
            <a:gs pos="0">
              <a:srgbClr val="016648"/>
            </a:gs>
            <a:gs pos="100000">
              <a:srgbClr val="004C3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" y="6313715"/>
            <a:ext cx="3924440" cy="544286"/>
            <a:chOff x="1" y="6555483"/>
            <a:chExt cx="2181224" cy="302517"/>
          </a:xfrm>
        </p:grpSpPr>
        <p:sp>
          <p:nvSpPr>
            <p:cNvPr id="6" name="Freeform 5"/>
            <p:cNvSpPr/>
            <p:nvPr/>
          </p:nvSpPr>
          <p:spPr>
            <a:xfrm flipH="1">
              <a:off x="1" y="6555483"/>
              <a:ext cx="1819593" cy="302517"/>
            </a:xfrm>
            <a:custGeom>
              <a:avLst/>
              <a:gdLst>
                <a:gd name="connsiteX0" fmla="*/ 1819593 w 1819593"/>
                <a:gd name="connsiteY0" fmla="*/ 0 h 302517"/>
                <a:gd name="connsiteX1" fmla="*/ 75629 w 1819593"/>
                <a:gd name="connsiteY1" fmla="*/ 0 h 302517"/>
                <a:gd name="connsiteX2" fmla="*/ 0 w 1819593"/>
                <a:gd name="connsiteY2" fmla="*/ 302517 h 302517"/>
                <a:gd name="connsiteX3" fmla="*/ 1819593 w 1819593"/>
                <a:gd name="connsiteY3" fmla="*/ 302517 h 30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593" h="302517">
                  <a:moveTo>
                    <a:pt x="1819593" y="0"/>
                  </a:moveTo>
                  <a:lnTo>
                    <a:pt x="75629" y="0"/>
                  </a:lnTo>
                  <a:lnTo>
                    <a:pt x="0" y="302517"/>
                  </a:lnTo>
                  <a:lnTo>
                    <a:pt x="1819593" y="302517"/>
                  </a:lnTo>
                  <a:close/>
                </a:path>
              </a:pathLst>
            </a:cu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8" name="Parallelogram 7"/>
            <p:cNvSpPr/>
            <p:nvPr/>
          </p:nvSpPr>
          <p:spPr>
            <a:xfrm flipH="1">
              <a:off x="1788204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FEC72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0" name="Parallelogram 9"/>
            <p:cNvSpPr/>
            <p:nvPr/>
          </p:nvSpPr>
          <p:spPr>
            <a:xfrm flipH="1">
              <a:off x="1908747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66A847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1" name="Parallelogram 10"/>
            <p:cNvSpPr/>
            <p:nvPr/>
          </p:nvSpPr>
          <p:spPr>
            <a:xfrm flipH="1">
              <a:off x="2029292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A3A834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  <p:pic>
        <p:nvPicPr>
          <p:cNvPr id="12" name="Picture 2" descr="AGRA - Sustainably Growing Africa's Food Systems">
            <a:extLst>
              <a:ext uri="{FF2B5EF4-FFF2-40B4-BE49-F238E27FC236}">
                <a16:creationId xmlns:a16="http://schemas.microsoft.com/office/drawing/2014/main" id="{0D92F14F-EE14-47FC-8315-EECB50B0E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06" y="6240638"/>
            <a:ext cx="1212770" cy="45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31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2490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353693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5A5A7B9-4C8A-9321-A373-30B633939F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8" b="2344"/>
          <a:stretch/>
        </p:blipFill>
        <p:spPr>
          <a:xfrm>
            <a:off x="0" y="0"/>
            <a:ext cx="12191208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black">
          <a:xfrm>
            <a:off x="0" y="4349750"/>
            <a:ext cx="4654550" cy="180605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8" name="Picture 2" descr="AGRA - Sustainably Growing Africa's Food Systems">
            <a:extLst>
              <a:ext uri="{FF2B5EF4-FFF2-40B4-BE49-F238E27FC236}">
                <a16:creationId xmlns:a16="http://schemas.microsoft.com/office/drawing/2014/main" id="{A4ADBC67-8174-4410-7C8F-85072CEBCF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18" y="4623467"/>
            <a:ext cx="3065131" cy="114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24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5868153"/>
              <a:ext cx="10933200" cy="415498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3787352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5868153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9599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115323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5279183"/>
            <a:ext cx="12192000" cy="1578817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5" name="Picture 2" descr="AGRA - Sustainably Growing Africa's Food Systems">
            <a:extLst>
              <a:ext uri="{FF2B5EF4-FFF2-40B4-BE49-F238E27FC236}">
                <a16:creationId xmlns:a16="http://schemas.microsoft.com/office/drawing/2014/main" id="{CD90ADF6-4EA6-3C5C-58DF-5D1E98A7AB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769" y="5700144"/>
            <a:ext cx="1708474" cy="63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8471921" y="1906597"/>
            <a:ext cx="580573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5282246-1FE4-6B34-3863-CDE6D8C88A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64" b="8301"/>
          <a:stretch/>
        </p:blipFill>
        <p:spPr>
          <a:xfrm>
            <a:off x="792" y="0"/>
            <a:ext cx="12191208" cy="5180118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rgbClr val="0C2A1A">
                  <a:alpha val="90000"/>
                </a:srgbClr>
              </a:gs>
              <a:gs pos="100000">
                <a:srgbClr val="016648">
                  <a:alpha val="90000"/>
                </a:srgbClr>
              </a:gs>
            </a:gsLst>
            <a:lin ang="18900000" scaled="0"/>
            <a:tileRect/>
          </a:gradFill>
          <a:ln w="10795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1117415" y="6207842"/>
            <a:ext cx="6868800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/>
              <a:t>Click to edit date/place</a:t>
            </a:r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117415" y="5495706"/>
            <a:ext cx="6868800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rgbClr val="E9E104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in sentence case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1117415" y="3543300"/>
            <a:ext cx="6868800" cy="148136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ct val="93000"/>
              </a:lnSpc>
              <a:defRPr sz="5400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Title in Title Case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7415" y="3021908"/>
            <a:ext cx="6868800" cy="436195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E9E104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E9E104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E9E104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E9E104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E9E104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9914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FCE4FFF-81B3-4CDA-B0A1-3363FFB22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470898"/>
          </a:xfrm>
        </p:spPr>
        <p:txBody>
          <a:bodyPr vert="horz"/>
          <a:lstStyle>
            <a:lvl1pPr>
              <a:defRPr sz="3400">
                <a:solidFill>
                  <a:srgbClr val="016648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399" y="2085628"/>
            <a:ext cx="10933801" cy="40891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300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381997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 vert="horz"/>
          <a:lstStyle>
            <a:lvl1pPr>
              <a:defRPr>
                <a:solidFill>
                  <a:srgbClr val="016648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2069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870813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>
                <a:solidFill>
                  <a:srgbClr val="016648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400" y="2085628"/>
            <a:ext cx="10933950" cy="407297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434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02221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016648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vert="horz" anchor="t">
            <a:noAutofit/>
          </a:bodyPr>
          <a:lstStyle>
            <a:lvl1pPr>
              <a:defRPr sz="2400">
                <a:solidFill>
                  <a:srgbClr val="016648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6313715"/>
            <a:ext cx="3924440" cy="544286"/>
            <a:chOff x="1" y="6555483"/>
            <a:chExt cx="2181224" cy="302517"/>
          </a:xfrm>
        </p:grpSpPr>
        <p:sp>
          <p:nvSpPr>
            <p:cNvPr id="12" name="Freeform 11"/>
            <p:cNvSpPr/>
            <p:nvPr/>
          </p:nvSpPr>
          <p:spPr>
            <a:xfrm flipH="1">
              <a:off x="1" y="6555483"/>
              <a:ext cx="1819593" cy="302517"/>
            </a:xfrm>
            <a:custGeom>
              <a:avLst/>
              <a:gdLst>
                <a:gd name="connsiteX0" fmla="*/ 1819593 w 1819593"/>
                <a:gd name="connsiteY0" fmla="*/ 0 h 302517"/>
                <a:gd name="connsiteX1" fmla="*/ 75629 w 1819593"/>
                <a:gd name="connsiteY1" fmla="*/ 0 h 302517"/>
                <a:gd name="connsiteX2" fmla="*/ 0 w 1819593"/>
                <a:gd name="connsiteY2" fmla="*/ 302517 h 302517"/>
                <a:gd name="connsiteX3" fmla="*/ 1819593 w 1819593"/>
                <a:gd name="connsiteY3" fmla="*/ 302517 h 30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593" h="302517">
                  <a:moveTo>
                    <a:pt x="1819593" y="0"/>
                  </a:moveTo>
                  <a:lnTo>
                    <a:pt x="75629" y="0"/>
                  </a:lnTo>
                  <a:lnTo>
                    <a:pt x="0" y="302517"/>
                  </a:lnTo>
                  <a:lnTo>
                    <a:pt x="1819593" y="302517"/>
                  </a:lnTo>
                  <a:close/>
                </a:path>
              </a:pathLst>
            </a:custGeom>
            <a:solidFill>
              <a:srgbClr val="016648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3" name="Parallelogram 12"/>
            <p:cNvSpPr/>
            <p:nvPr/>
          </p:nvSpPr>
          <p:spPr>
            <a:xfrm flipH="1">
              <a:off x="1788204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FEC72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4" name="Parallelogram 13"/>
            <p:cNvSpPr/>
            <p:nvPr/>
          </p:nvSpPr>
          <p:spPr>
            <a:xfrm flipH="1">
              <a:off x="1908747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66A847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5" name="Parallelogram 14"/>
            <p:cNvSpPr/>
            <p:nvPr/>
          </p:nvSpPr>
          <p:spPr>
            <a:xfrm flipH="1">
              <a:off x="2029292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A3A834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075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997395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vert="horz"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016648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rgbClr val="66A84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90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210941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vert="horz" anchor="t">
            <a:noAutofit/>
          </a:bodyPr>
          <a:lstStyle>
            <a:lvl1pPr>
              <a:defRPr sz="5400">
                <a:solidFill>
                  <a:srgbClr val="016648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rgbClr val="66A847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52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 flip="none" rotWithShape="1">
          <a:gsLst>
            <a:gs pos="0">
              <a:srgbClr val="016648"/>
            </a:gs>
            <a:gs pos="100000">
              <a:srgbClr val="004C3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570211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2400">
                <a:solidFill>
                  <a:srgbClr val="016648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" y="6313715"/>
            <a:ext cx="3924440" cy="544286"/>
            <a:chOff x="1" y="6555483"/>
            <a:chExt cx="2181224" cy="302517"/>
          </a:xfrm>
        </p:grpSpPr>
        <p:sp>
          <p:nvSpPr>
            <p:cNvPr id="11" name="Freeform 10"/>
            <p:cNvSpPr/>
            <p:nvPr/>
          </p:nvSpPr>
          <p:spPr>
            <a:xfrm flipH="1">
              <a:off x="1" y="6555483"/>
              <a:ext cx="1819593" cy="302517"/>
            </a:xfrm>
            <a:custGeom>
              <a:avLst/>
              <a:gdLst>
                <a:gd name="connsiteX0" fmla="*/ 1819593 w 1819593"/>
                <a:gd name="connsiteY0" fmla="*/ 0 h 302517"/>
                <a:gd name="connsiteX1" fmla="*/ 75629 w 1819593"/>
                <a:gd name="connsiteY1" fmla="*/ 0 h 302517"/>
                <a:gd name="connsiteX2" fmla="*/ 0 w 1819593"/>
                <a:gd name="connsiteY2" fmla="*/ 302517 h 302517"/>
                <a:gd name="connsiteX3" fmla="*/ 1819593 w 1819593"/>
                <a:gd name="connsiteY3" fmla="*/ 302517 h 30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593" h="302517">
                  <a:moveTo>
                    <a:pt x="1819593" y="0"/>
                  </a:moveTo>
                  <a:lnTo>
                    <a:pt x="75629" y="0"/>
                  </a:lnTo>
                  <a:lnTo>
                    <a:pt x="0" y="302517"/>
                  </a:lnTo>
                  <a:lnTo>
                    <a:pt x="1819593" y="302517"/>
                  </a:lnTo>
                  <a:close/>
                </a:path>
              </a:pathLst>
            </a:custGeom>
            <a:solidFill>
              <a:srgbClr val="016648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2" name="Parallelogram 11"/>
            <p:cNvSpPr/>
            <p:nvPr/>
          </p:nvSpPr>
          <p:spPr>
            <a:xfrm flipH="1">
              <a:off x="1788204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FEC72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3" name="Parallelogram 12"/>
            <p:cNvSpPr/>
            <p:nvPr/>
          </p:nvSpPr>
          <p:spPr>
            <a:xfrm flipH="1">
              <a:off x="1908747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66A847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4" name="Parallelogram 13"/>
            <p:cNvSpPr/>
            <p:nvPr/>
          </p:nvSpPr>
          <p:spPr>
            <a:xfrm flipH="1">
              <a:off x="2029292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A3A834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  <p:pic>
        <p:nvPicPr>
          <p:cNvPr id="15" name="Picture 2" descr="AGRA - Sustainably Growing Africa's Food Systems">
            <a:extLst>
              <a:ext uri="{FF2B5EF4-FFF2-40B4-BE49-F238E27FC236}">
                <a16:creationId xmlns:a16="http://schemas.microsoft.com/office/drawing/2014/main" id="{0D92F14F-EE14-47FC-8315-EECB50B0E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06" y="6240638"/>
            <a:ext cx="1212770" cy="45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36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 flip="none" rotWithShape="1">
          <a:gsLst>
            <a:gs pos="0">
              <a:srgbClr val="016648"/>
            </a:gs>
            <a:gs pos="100000">
              <a:srgbClr val="004C3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718740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16648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" y="6313715"/>
            <a:ext cx="3924440" cy="544286"/>
            <a:chOff x="1" y="6555483"/>
            <a:chExt cx="2181224" cy="302517"/>
          </a:xfrm>
        </p:grpSpPr>
        <p:sp>
          <p:nvSpPr>
            <p:cNvPr id="11" name="Freeform 10"/>
            <p:cNvSpPr/>
            <p:nvPr/>
          </p:nvSpPr>
          <p:spPr>
            <a:xfrm flipH="1">
              <a:off x="1" y="6555483"/>
              <a:ext cx="1819593" cy="302517"/>
            </a:xfrm>
            <a:custGeom>
              <a:avLst/>
              <a:gdLst>
                <a:gd name="connsiteX0" fmla="*/ 1819593 w 1819593"/>
                <a:gd name="connsiteY0" fmla="*/ 0 h 302517"/>
                <a:gd name="connsiteX1" fmla="*/ 75629 w 1819593"/>
                <a:gd name="connsiteY1" fmla="*/ 0 h 302517"/>
                <a:gd name="connsiteX2" fmla="*/ 0 w 1819593"/>
                <a:gd name="connsiteY2" fmla="*/ 302517 h 302517"/>
                <a:gd name="connsiteX3" fmla="*/ 1819593 w 1819593"/>
                <a:gd name="connsiteY3" fmla="*/ 302517 h 30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593" h="302517">
                  <a:moveTo>
                    <a:pt x="1819593" y="0"/>
                  </a:moveTo>
                  <a:lnTo>
                    <a:pt x="75629" y="0"/>
                  </a:lnTo>
                  <a:lnTo>
                    <a:pt x="0" y="302517"/>
                  </a:lnTo>
                  <a:lnTo>
                    <a:pt x="1819593" y="302517"/>
                  </a:lnTo>
                  <a:close/>
                </a:path>
              </a:pathLst>
            </a:custGeom>
            <a:solidFill>
              <a:srgbClr val="016648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2" name="Parallelogram 11"/>
            <p:cNvSpPr/>
            <p:nvPr/>
          </p:nvSpPr>
          <p:spPr>
            <a:xfrm flipH="1">
              <a:off x="1788204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FEC72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3" name="Parallelogram 12"/>
            <p:cNvSpPr/>
            <p:nvPr/>
          </p:nvSpPr>
          <p:spPr>
            <a:xfrm flipH="1">
              <a:off x="1908747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66A847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5" name="Parallelogram 14"/>
            <p:cNvSpPr/>
            <p:nvPr/>
          </p:nvSpPr>
          <p:spPr>
            <a:xfrm flipH="1">
              <a:off x="2029292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A3A834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  <p:pic>
        <p:nvPicPr>
          <p:cNvPr id="16" name="Picture 2" descr="AGRA - Sustainably Growing Africa's Food Systems">
            <a:extLst>
              <a:ext uri="{FF2B5EF4-FFF2-40B4-BE49-F238E27FC236}">
                <a16:creationId xmlns:a16="http://schemas.microsoft.com/office/drawing/2014/main" id="{0D92F14F-EE14-47FC-8315-EECB50B0E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06" y="6240638"/>
            <a:ext cx="1212770" cy="45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94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 flip="none" rotWithShape="1">
          <a:gsLst>
            <a:gs pos="0">
              <a:srgbClr val="016648"/>
            </a:gs>
            <a:gs pos="100000">
              <a:srgbClr val="004C3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821323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16648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" y="6313715"/>
            <a:ext cx="3924440" cy="544286"/>
            <a:chOff x="1" y="6555483"/>
            <a:chExt cx="2181224" cy="302517"/>
          </a:xfrm>
        </p:grpSpPr>
        <p:sp>
          <p:nvSpPr>
            <p:cNvPr id="11" name="Freeform 10"/>
            <p:cNvSpPr/>
            <p:nvPr/>
          </p:nvSpPr>
          <p:spPr>
            <a:xfrm flipH="1">
              <a:off x="1" y="6555483"/>
              <a:ext cx="1819593" cy="302517"/>
            </a:xfrm>
            <a:custGeom>
              <a:avLst/>
              <a:gdLst>
                <a:gd name="connsiteX0" fmla="*/ 1819593 w 1819593"/>
                <a:gd name="connsiteY0" fmla="*/ 0 h 302517"/>
                <a:gd name="connsiteX1" fmla="*/ 75629 w 1819593"/>
                <a:gd name="connsiteY1" fmla="*/ 0 h 302517"/>
                <a:gd name="connsiteX2" fmla="*/ 0 w 1819593"/>
                <a:gd name="connsiteY2" fmla="*/ 302517 h 302517"/>
                <a:gd name="connsiteX3" fmla="*/ 1819593 w 1819593"/>
                <a:gd name="connsiteY3" fmla="*/ 302517 h 30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593" h="302517">
                  <a:moveTo>
                    <a:pt x="1819593" y="0"/>
                  </a:moveTo>
                  <a:lnTo>
                    <a:pt x="75629" y="0"/>
                  </a:lnTo>
                  <a:lnTo>
                    <a:pt x="0" y="302517"/>
                  </a:lnTo>
                  <a:lnTo>
                    <a:pt x="1819593" y="302517"/>
                  </a:lnTo>
                  <a:close/>
                </a:path>
              </a:pathLst>
            </a:custGeom>
            <a:solidFill>
              <a:srgbClr val="016648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2" name="Parallelogram 11"/>
            <p:cNvSpPr/>
            <p:nvPr/>
          </p:nvSpPr>
          <p:spPr>
            <a:xfrm flipH="1">
              <a:off x="1788204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FEC72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4" name="Parallelogram 13"/>
            <p:cNvSpPr/>
            <p:nvPr/>
          </p:nvSpPr>
          <p:spPr>
            <a:xfrm flipH="1">
              <a:off x="1908747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66A847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7" name="Parallelogram 16"/>
            <p:cNvSpPr/>
            <p:nvPr/>
          </p:nvSpPr>
          <p:spPr>
            <a:xfrm flipH="1">
              <a:off x="2029292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A3A834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  <p:pic>
        <p:nvPicPr>
          <p:cNvPr id="18" name="Picture 2" descr="AGRA - Sustainably Growing Africa's Food Systems">
            <a:extLst>
              <a:ext uri="{FF2B5EF4-FFF2-40B4-BE49-F238E27FC236}">
                <a16:creationId xmlns:a16="http://schemas.microsoft.com/office/drawing/2014/main" id="{0D92F14F-EE14-47FC-8315-EECB50B0E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06" y="6240638"/>
            <a:ext cx="1212770" cy="45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92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 flip="none" rotWithShape="1">
          <a:gsLst>
            <a:gs pos="0">
              <a:srgbClr val="016648"/>
            </a:gs>
            <a:gs pos="100000">
              <a:srgbClr val="004C3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" y="6313715"/>
            <a:ext cx="3924440" cy="544286"/>
            <a:chOff x="1" y="6555483"/>
            <a:chExt cx="2181224" cy="302517"/>
          </a:xfrm>
        </p:grpSpPr>
        <p:sp>
          <p:nvSpPr>
            <p:cNvPr id="9" name="Freeform 8"/>
            <p:cNvSpPr/>
            <p:nvPr/>
          </p:nvSpPr>
          <p:spPr>
            <a:xfrm flipH="1">
              <a:off x="1" y="6555483"/>
              <a:ext cx="1819593" cy="302517"/>
            </a:xfrm>
            <a:custGeom>
              <a:avLst/>
              <a:gdLst>
                <a:gd name="connsiteX0" fmla="*/ 1819593 w 1819593"/>
                <a:gd name="connsiteY0" fmla="*/ 0 h 302517"/>
                <a:gd name="connsiteX1" fmla="*/ 75629 w 1819593"/>
                <a:gd name="connsiteY1" fmla="*/ 0 h 302517"/>
                <a:gd name="connsiteX2" fmla="*/ 0 w 1819593"/>
                <a:gd name="connsiteY2" fmla="*/ 302517 h 302517"/>
                <a:gd name="connsiteX3" fmla="*/ 1819593 w 1819593"/>
                <a:gd name="connsiteY3" fmla="*/ 302517 h 30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593" h="302517">
                  <a:moveTo>
                    <a:pt x="1819593" y="0"/>
                  </a:moveTo>
                  <a:lnTo>
                    <a:pt x="75629" y="0"/>
                  </a:lnTo>
                  <a:lnTo>
                    <a:pt x="0" y="302517"/>
                  </a:lnTo>
                  <a:lnTo>
                    <a:pt x="1819593" y="302517"/>
                  </a:lnTo>
                  <a:close/>
                </a:path>
              </a:pathLst>
            </a:cu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0" name="Parallelogram 9"/>
            <p:cNvSpPr/>
            <p:nvPr/>
          </p:nvSpPr>
          <p:spPr>
            <a:xfrm flipH="1">
              <a:off x="1788204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FEC72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1" name="Parallelogram 10"/>
            <p:cNvSpPr/>
            <p:nvPr/>
          </p:nvSpPr>
          <p:spPr>
            <a:xfrm flipH="1">
              <a:off x="1908747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66A847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2" name="Parallelogram 11"/>
            <p:cNvSpPr/>
            <p:nvPr/>
          </p:nvSpPr>
          <p:spPr>
            <a:xfrm flipH="1">
              <a:off x="2029292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A3A834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  <p:pic>
        <p:nvPicPr>
          <p:cNvPr id="13" name="Picture 2" descr="AGRA - Sustainably Growing Africa's Food Systems">
            <a:extLst>
              <a:ext uri="{FF2B5EF4-FFF2-40B4-BE49-F238E27FC236}">
                <a16:creationId xmlns:a16="http://schemas.microsoft.com/office/drawing/2014/main" id="{0D92F14F-EE14-47FC-8315-EECB50B0E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06" y="6240638"/>
            <a:ext cx="1212770" cy="45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D96960-B74A-DBC8-C475-902324DD2BEB}"/>
              </a:ext>
            </a:extLst>
          </p:cNvPr>
          <p:cNvSpPr txBox="1"/>
          <p:nvPr userDrawn="1"/>
        </p:nvSpPr>
        <p:spPr>
          <a:xfrm rot="1407795">
            <a:off x="4843085" y="2370568"/>
            <a:ext cx="6152581" cy="149579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b="0">
                <a:solidFill>
                  <a:srgbClr val="C8C8C8"/>
                </a:solidFill>
              </a:rPr>
              <a:t>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0604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 flip="none" rotWithShape="1">
          <a:gsLst>
            <a:gs pos="0">
              <a:srgbClr val="016648"/>
            </a:gs>
            <a:gs pos="100000">
              <a:srgbClr val="004C3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" y="6313715"/>
            <a:ext cx="3924440" cy="544286"/>
            <a:chOff x="1" y="6555483"/>
            <a:chExt cx="2181224" cy="302517"/>
          </a:xfrm>
        </p:grpSpPr>
        <p:sp>
          <p:nvSpPr>
            <p:cNvPr id="16" name="Freeform 15"/>
            <p:cNvSpPr/>
            <p:nvPr/>
          </p:nvSpPr>
          <p:spPr>
            <a:xfrm flipH="1">
              <a:off x="1" y="6555483"/>
              <a:ext cx="1819593" cy="302517"/>
            </a:xfrm>
            <a:custGeom>
              <a:avLst/>
              <a:gdLst>
                <a:gd name="connsiteX0" fmla="*/ 1819593 w 1819593"/>
                <a:gd name="connsiteY0" fmla="*/ 0 h 302517"/>
                <a:gd name="connsiteX1" fmla="*/ 75629 w 1819593"/>
                <a:gd name="connsiteY1" fmla="*/ 0 h 302517"/>
                <a:gd name="connsiteX2" fmla="*/ 0 w 1819593"/>
                <a:gd name="connsiteY2" fmla="*/ 302517 h 302517"/>
                <a:gd name="connsiteX3" fmla="*/ 1819593 w 1819593"/>
                <a:gd name="connsiteY3" fmla="*/ 302517 h 30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593" h="302517">
                  <a:moveTo>
                    <a:pt x="1819593" y="0"/>
                  </a:moveTo>
                  <a:lnTo>
                    <a:pt x="75629" y="0"/>
                  </a:lnTo>
                  <a:lnTo>
                    <a:pt x="0" y="302517"/>
                  </a:lnTo>
                  <a:lnTo>
                    <a:pt x="1819593" y="302517"/>
                  </a:lnTo>
                  <a:close/>
                </a:path>
              </a:pathLst>
            </a:cu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8" name="Parallelogram 17"/>
            <p:cNvSpPr/>
            <p:nvPr/>
          </p:nvSpPr>
          <p:spPr>
            <a:xfrm flipH="1">
              <a:off x="1788204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FEC72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9" name="Parallelogram 18"/>
            <p:cNvSpPr/>
            <p:nvPr/>
          </p:nvSpPr>
          <p:spPr>
            <a:xfrm flipH="1">
              <a:off x="1908747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66A847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20" name="Parallelogram 19"/>
            <p:cNvSpPr/>
            <p:nvPr/>
          </p:nvSpPr>
          <p:spPr>
            <a:xfrm flipH="1">
              <a:off x="2029292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A3A834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  <p:pic>
        <p:nvPicPr>
          <p:cNvPr id="21" name="Picture 2" descr="AGRA - Sustainably Growing Africa's Food Systems">
            <a:extLst>
              <a:ext uri="{FF2B5EF4-FFF2-40B4-BE49-F238E27FC236}">
                <a16:creationId xmlns:a16="http://schemas.microsoft.com/office/drawing/2014/main" id="{0D92F14F-EE14-47FC-8315-EECB50B0E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06" y="6240638"/>
            <a:ext cx="1212770" cy="45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16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439498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vert="horz" wrap="square" lIns="0" tIns="0" rIns="320040" bIns="0" anchor="b">
            <a:noAutofit/>
          </a:bodyPr>
          <a:lstStyle>
            <a:lvl1pPr>
              <a:defRPr sz="3200">
                <a:solidFill>
                  <a:srgbClr val="016648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" y="6313715"/>
            <a:ext cx="3924440" cy="544286"/>
            <a:chOff x="1" y="6555483"/>
            <a:chExt cx="2181224" cy="302517"/>
          </a:xfrm>
        </p:grpSpPr>
        <p:sp>
          <p:nvSpPr>
            <p:cNvPr id="10" name="Freeform 9"/>
            <p:cNvSpPr/>
            <p:nvPr/>
          </p:nvSpPr>
          <p:spPr>
            <a:xfrm flipH="1">
              <a:off x="1" y="6555483"/>
              <a:ext cx="1819593" cy="302517"/>
            </a:xfrm>
            <a:custGeom>
              <a:avLst/>
              <a:gdLst>
                <a:gd name="connsiteX0" fmla="*/ 1819593 w 1819593"/>
                <a:gd name="connsiteY0" fmla="*/ 0 h 302517"/>
                <a:gd name="connsiteX1" fmla="*/ 75629 w 1819593"/>
                <a:gd name="connsiteY1" fmla="*/ 0 h 302517"/>
                <a:gd name="connsiteX2" fmla="*/ 0 w 1819593"/>
                <a:gd name="connsiteY2" fmla="*/ 302517 h 302517"/>
                <a:gd name="connsiteX3" fmla="*/ 1819593 w 1819593"/>
                <a:gd name="connsiteY3" fmla="*/ 302517 h 30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593" h="302517">
                  <a:moveTo>
                    <a:pt x="1819593" y="0"/>
                  </a:moveTo>
                  <a:lnTo>
                    <a:pt x="75629" y="0"/>
                  </a:lnTo>
                  <a:lnTo>
                    <a:pt x="0" y="302517"/>
                  </a:lnTo>
                  <a:lnTo>
                    <a:pt x="1819593" y="302517"/>
                  </a:lnTo>
                  <a:close/>
                </a:path>
              </a:pathLst>
            </a:custGeom>
            <a:solidFill>
              <a:srgbClr val="016648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2" name="Parallelogram 11"/>
            <p:cNvSpPr/>
            <p:nvPr/>
          </p:nvSpPr>
          <p:spPr>
            <a:xfrm flipH="1">
              <a:off x="1788204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FEC72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3" name="Parallelogram 12"/>
            <p:cNvSpPr/>
            <p:nvPr/>
          </p:nvSpPr>
          <p:spPr>
            <a:xfrm flipH="1">
              <a:off x="1908747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66A847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4" name="Parallelogram 13"/>
            <p:cNvSpPr/>
            <p:nvPr/>
          </p:nvSpPr>
          <p:spPr>
            <a:xfrm flipH="1">
              <a:off x="2029292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A3A834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271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 flip="none" rotWithShape="1">
          <a:gsLst>
            <a:gs pos="0">
              <a:srgbClr val="016648"/>
            </a:gs>
            <a:gs pos="100000">
              <a:srgbClr val="004C3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" y="6313715"/>
            <a:ext cx="3924440" cy="544286"/>
            <a:chOff x="1" y="6555483"/>
            <a:chExt cx="2181224" cy="302517"/>
          </a:xfrm>
        </p:grpSpPr>
        <p:sp>
          <p:nvSpPr>
            <p:cNvPr id="17" name="Freeform 16"/>
            <p:cNvSpPr/>
            <p:nvPr/>
          </p:nvSpPr>
          <p:spPr>
            <a:xfrm flipH="1">
              <a:off x="1" y="6555483"/>
              <a:ext cx="1819593" cy="302517"/>
            </a:xfrm>
            <a:custGeom>
              <a:avLst/>
              <a:gdLst>
                <a:gd name="connsiteX0" fmla="*/ 1819593 w 1819593"/>
                <a:gd name="connsiteY0" fmla="*/ 0 h 302517"/>
                <a:gd name="connsiteX1" fmla="*/ 75629 w 1819593"/>
                <a:gd name="connsiteY1" fmla="*/ 0 h 302517"/>
                <a:gd name="connsiteX2" fmla="*/ 0 w 1819593"/>
                <a:gd name="connsiteY2" fmla="*/ 302517 h 302517"/>
                <a:gd name="connsiteX3" fmla="*/ 1819593 w 1819593"/>
                <a:gd name="connsiteY3" fmla="*/ 302517 h 30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593" h="302517">
                  <a:moveTo>
                    <a:pt x="1819593" y="0"/>
                  </a:moveTo>
                  <a:lnTo>
                    <a:pt x="75629" y="0"/>
                  </a:lnTo>
                  <a:lnTo>
                    <a:pt x="0" y="302517"/>
                  </a:lnTo>
                  <a:lnTo>
                    <a:pt x="1819593" y="302517"/>
                  </a:lnTo>
                  <a:close/>
                </a:path>
              </a:pathLst>
            </a:cu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8" name="Parallelogram 17"/>
            <p:cNvSpPr/>
            <p:nvPr/>
          </p:nvSpPr>
          <p:spPr>
            <a:xfrm flipH="1">
              <a:off x="1788204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FEC72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9" name="Parallelogram 18"/>
            <p:cNvSpPr/>
            <p:nvPr/>
          </p:nvSpPr>
          <p:spPr>
            <a:xfrm flipH="1">
              <a:off x="1908747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66A847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20" name="Parallelogram 19"/>
            <p:cNvSpPr/>
            <p:nvPr/>
          </p:nvSpPr>
          <p:spPr>
            <a:xfrm flipH="1">
              <a:off x="2029292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A3A834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  <p:pic>
        <p:nvPicPr>
          <p:cNvPr id="21" name="Picture 2" descr="AGRA - Sustainably Growing Africa's Food Systems">
            <a:extLst>
              <a:ext uri="{FF2B5EF4-FFF2-40B4-BE49-F238E27FC236}">
                <a16:creationId xmlns:a16="http://schemas.microsoft.com/office/drawing/2014/main" id="{0D92F14F-EE14-47FC-8315-EECB50B0E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06" y="6240638"/>
            <a:ext cx="1212770" cy="45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57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 flip="none" rotWithShape="1">
          <a:gsLst>
            <a:gs pos="0">
              <a:srgbClr val="016648"/>
            </a:gs>
            <a:gs pos="100000">
              <a:srgbClr val="004C3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429465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2400">
                <a:solidFill>
                  <a:srgbClr val="016648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 userDrawn="1"/>
        </p:nvGrpSpPr>
        <p:grpSpPr>
          <a:xfrm>
            <a:off x="1" y="6313715"/>
            <a:ext cx="3924440" cy="544286"/>
            <a:chOff x="1" y="6555483"/>
            <a:chExt cx="2181224" cy="302517"/>
          </a:xfrm>
        </p:grpSpPr>
        <p:sp>
          <p:nvSpPr>
            <p:cNvPr id="14" name="Freeform 13"/>
            <p:cNvSpPr/>
            <p:nvPr/>
          </p:nvSpPr>
          <p:spPr>
            <a:xfrm flipH="1">
              <a:off x="1" y="6555483"/>
              <a:ext cx="1819593" cy="302517"/>
            </a:xfrm>
            <a:custGeom>
              <a:avLst/>
              <a:gdLst>
                <a:gd name="connsiteX0" fmla="*/ 1819593 w 1819593"/>
                <a:gd name="connsiteY0" fmla="*/ 0 h 302517"/>
                <a:gd name="connsiteX1" fmla="*/ 75629 w 1819593"/>
                <a:gd name="connsiteY1" fmla="*/ 0 h 302517"/>
                <a:gd name="connsiteX2" fmla="*/ 0 w 1819593"/>
                <a:gd name="connsiteY2" fmla="*/ 302517 h 302517"/>
                <a:gd name="connsiteX3" fmla="*/ 1819593 w 1819593"/>
                <a:gd name="connsiteY3" fmla="*/ 302517 h 30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593" h="302517">
                  <a:moveTo>
                    <a:pt x="1819593" y="0"/>
                  </a:moveTo>
                  <a:lnTo>
                    <a:pt x="75629" y="0"/>
                  </a:lnTo>
                  <a:lnTo>
                    <a:pt x="0" y="302517"/>
                  </a:lnTo>
                  <a:lnTo>
                    <a:pt x="1819593" y="302517"/>
                  </a:lnTo>
                  <a:close/>
                </a:path>
              </a:pathLst>
            </a:custGeom>
            <a:solidFill>
              <a:srgbClr val="016648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5" name="Parallelogram 14"/>
            <p:cNvSpPr/>
            <p:nvPr/>
          </p:nvSpPr>
          <p:spPr>
            <a:xfrm flipH="1">
              <a:off x="1788204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FEC72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6" name="Parallelogram 15"/>
            <p:cNvSpPr/>
            <p:nvPr/>
          </p:nvSpPr>
          <p:spPr>
            <a:xfrm flipH="1">
              <a:off x="1908747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66A847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7" name="Parallelogram 16"/>
            <p:cNvSpPr/>
            <p:nvPr/>
          </p:nvSpPr>
          <p:spPr>
            <a:xfrm flipH="1">
              <a:off x="2029292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A3A834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  <p:pic>
        <p:nvPicPr>
          <p:cNvPr id="19" name="Picture 2" descr="AGRA - Sustainably Growing Africa's Food Systems">
            <a:extLst>
              <a:ext uri="{FF2B5EF4-FFF2-40B4-BE49-F238E27FC236}">
                <a16:creationId xmlns:a16="http://schemas.microsoft.com/office/drawing/2014/main" id="{0D92F14F-EE14-47FC-8315-EECB50B0E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06" y="6240638"/>
            <a:ext cx="1212770" cy="45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3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016648"/>
              </a:gs>
              <a:gs pos="100000">
                <a:srgbClr val="004C36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grpSp>
        <p:nvGrpSpPr>
          <p:cNvPr id="8" name="Group 7"/>
          <p:cNvGrpSpPr/>
          <p:nvPr userDrawn="1"/>
        </p:nvGrpSpPr>
        <p:grpSpPr>
          <a:xfrm>
            <a:off x="1" y="6313715"/>
            <a:ext cx="3924440" cy="544286"/>
            <a:chOff x="1" y="6555483"/>
            <a:chExt cx="2181224" cy="302517"/>
          </a:xfrm>
        </p:grpSpPr>
        <p:sp>
          <p:nvSpPr>
            <p:cNvPr id="11" name="Freeform 10"/>
            <p:cNvSpPr/>
            <p:nvPr/>
          </p:nvSpPr>
          <p:spPr>
            <a:xfrm flipH="1">
              <a:off x="1" y="6555483"/>
              <a:ext cx="1819593" cy="302517"/>
            </a:xfrm>
            <a:custGeom>
              <a:avLst/>
              <a:gdLst>
                <a:gd name="connsiteX0" fmla="*/ 1819593 w 1819593"/>
                <a:gd name="connsiteY0" fmla="*/ 0 h 302517"/>
                <a:gd name="connsiteX1" fmla="*/ 75629 w 1819593"/>
                <a:gd name="connsiteY1" fmla="*/ 0 h 302517"/>
                <a:gd name="connsiteX2" fmla="*/ 0 w 1819593"/>
                <a:gd name="connsiteY2" fmla="*/ 302517 h 302517"/>
                <a:gd name="connsiteX3" fmla="*/ 1819593 w 1819593"/>
                <a:gd name="connsiteY3" fmla="*/ 302517 h 30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593" h="302517">
                  <a:moveTo>
                    <a:pt x="1819593" y="0"/>
                  </a:moveTo>
                  <a:lnTo>
                    <a:pt x="75629" y="0"/>
                  </a:lnTo>
                  <a:lnTo>
                    <a:pt x="0" y="302517"/>
                  </a:lnTo>
                  <a:lnTo>
                    <a:pt x="1819593" y="302517"/>
                  </a:lnTo>
                  <a:close/>
                </a:path>
              </a:pathLst>
            </a:cu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2" name="Parallelogram 11"/>
            <p:cNvSpPr/>
            <p:nvPr/>
          </p:nvSpPr>
          <p:spPr>
            <a:xfrm flipH="1">
              <a:off x="1788204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FEC72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3" name="Parallelogram 12"/>
            <p:cNvSpPr/>
            <p:nvPr/>
          </p:nvSpPr>
          <p:spPr>
            <a:xfrm flipH="1">
              <a:off x="1908747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66A847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4" name="Parallelogram 13"/>
            <p:cNvSpPr/>
            <p:nvPr/>
          </p:nvSpPr>
          <p:spPr>
            <a:xfrm flipH="1">
              <a:off x="2029292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A3A834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  <p:pic>
        <p:nvPicPr>
          <p:cNvPr id="18" name="Picture 2" descr="AGRA - Sustainably Growing Africa's Food Systems">
            <a:extLst>
              <a:ext uri="{FF2B5EF4-FFF2-40B4-BE49-F238E27FC236}">
                <a16:creationId xmlns:a16="http://schemas.microsoft.com/office/drawing/2014/main" id="{0D92F14F-EE14-47FC-8315-EECB50B0E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06" y="6240638"/>
            <a:ext cx="1212770" cy="45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91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 flip="none" rotWithShape="1">
          <a:gsLst>
            <a:gs pos="0">
              <a:srgbClr val="016648"/>
            </a:gs>
            <a:gs pos="100000">
              <a:srgbClr val="004C3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91241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0">
                <a:solidFill>
                  <a:srgbClr val="016648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 userDrawn="1"/>
        </p:nvGrpSpPr>
        <p:grpSpPr>
          <a:xfrm>
            <a:off x="1" y="6313715"/>
            <a:ext cx="3924440" cy="544286"/>
            <a:chOff x="1" y="6555483"/>
            <a:chExt cx="2181224" cy="302517"/>
          </a:xfrm>
        </p:grpSpPr>
        <p:sp>
          <p:nvSpPr>
            <p:cNvPr id="13" name="Freeform 12"/>
            <p:cNvSpPr/>
            <p:nvPr/>
          </p:nvSpPr>
          <p:spPr>
            <a:xfrm flipH="1">
              <a:off x="1" y="6555483"/>
              <a:ext cx="1819593" cy="302517"/>
            </a:xfrm>
            <a:custGeom>
              <a:avLst/>
              <a:gdLst>
                <a:gd name="connsiteX0" fmla="*/ 1819593 w 1819593"/>
                <a:gd name="connsiteY0" fmla="*/ 0 h 302517"/>
                <a:gd name="connsiteX1" fmla="*/ 75629 w 1819593"/>
                <a:gd name="connsiteY1" fmla="*/ 0 h 302517"/>
                <a:gd name="connsiteX2" fmla="*/ 0 w 1819593"/>
                <a:gd name="connsiteY2" fmla="*/ 302517 h 302517"/>
                <a:gd name="connsiteX3" fmla="*/ 1819593 w 1819593"/>
                <a:gd name="connsiteY3" fmla="*/ 302517 h 30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593" h="302517">
                  <a:moveTo>
                    <a:pt x="1819593" y="0"/>
                  </a:moveTo>
                  <a:lnTo>
                    <a:pt x="75629" y="0"/>
                  </a:lnTo>
                  <a:lnTo>
                    <a:pt x="0" y="302517"/>
                  </a:lnTo>
                  <a:lnTo>
                    <a:pt x="1819593" y="302517"/>
                  </a:lnTo>
                  <a:close/>
                </a:path>
              </a:pathLst>
            </a:custGeom>
            <a:solidFill>
              <a:srgbClr val="016648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4" name="Parallelogram 13"/>
            <p:cNvSpPr/>
            <p:nvPr/>
          </p:nvSpPr>
          <p:spPr>
            <a:xfrm flipH="1">
              <a:off x="1788204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FEC72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5" name="Parallelogram 14"/>
            <p:cNvSpPr/>
            <p:nvPr/>
          </p:nvSpPr>
          <p:spPr>
            <a:xfrm flipH="1">
              <a:off x="1908747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66A847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6" name="Parallelogram 15"/>
            <p:cNvSpPr/>
            <p:nvPr/>
          </p:nvSpPr>
          <p:spPr>
            <a:xfrm flipH="1">
              <a:off x="2029292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A3A834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  <p:pic>
        <p:nvPicPr>
          <p:cNvPr id="18" name="Picture 2" descr="AGRA - Sustainably Growing Africa's Food Systems">
            <a:extLst>
              <a:ext uri="{FF2B5EF4-FFF2-40B4-BE49-F238E27FC236}">
                <a16:creationId xmlns:a16="http://schemas.microsoft.com/office/drawing/2014/main" id="{0D92F14F-EE14-47FC-8315-EECB50B0E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06" y="6240638"/>
            <a:ext cx="1212770" cy="45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69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016648"/>
              </a:gs>
              <a:gs pos="100000">
                <a:srgbClr val="004C36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grpSp>
        <p:nvGrpSpPr>
          <p:cNvPr id="8" name="Group 7"/>
          <p:cNvGrpSpPr/>
          <p:nvPr userDrawn="1"/>
        </p:nvGrpSpPr>
        <p:grpSpPr>
          <a:xfrm>
            <a:off x="1" y="6313715"/>
            <a:ext cx="3924440" cy="544286"/>
            <a:chOff x="1" y="6555483"/>
            <a:chExt cx="2181224" cy="302517"/>
          </a:xfrm>
        </p:grpSpPr>
        <p:sp>
          <p:nvSpPr>
            <p:cNvPr id="10" name="Freeform 9"/>
            <p:cNvSpPr/>
            <p:nvPr/>
          </p:nvSpPr>
          <p:spPr>
            <a:xfrm flipH="1">
              <a:off x="1" y="6555483"/>
              <a:ext cx="1819593" cy="302517"/>
            </a:xfrm>
            <a:custGeom>
              <a:avLst/>
              <a:gdLst>
                <a:gd name="connsiteX0" fmla="*/ 1819593 w 1819593"/>
                <a:gd name="connsiteY0" fmla="*/ 0 h 302517"/>
                <a:gd name="connsiteX1" fmla="*/ 75629 w 1819593"/>
                <a:gd name="connsiteY1" fmla="*/ 0 h 302517"/>
                <a:gd name="connsiteX2" fmla="*/ 0 w 1819593"/>
                <a:gd name="connsiteY2" fmla="*/ 302517 h 302517"/>
                <a:gd name="connsiteX3" fmla="*/ 1819593 w 1819593"/>
                <a:gd name="connsiteY3" fmla="*/ 302517 h 30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593" h="302517">
                  <a:moveTo>
                    <a:pt x="1819593" y="0"/>
                  </a:moveTo>
                  <a:lnTo>
                    <a:pt x="75629" y="0"/>
                  </a:lnTo>
                  <a:lnTo>
                    <a:pt x="0" y="302517"/>
                  </a:lnTo>
                  <a:lnTo>
                    <a:pt x="1819593" y="302517"/>
                  </a:lnTo>
                  <a:close/>
                </a:path>
              </a:pathLst>
            </a:cu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1" name="Parallelogram 10"/>
            <p:cNvSpPr/>
            <p:nvPr/>
          </p:nvSpPr>
          <p:spPr>
            <a:xfrm flipH="1">
              <a:off x="1788204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FEC72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2" name="Parallelogram 11"/>
            <p:cNvSpPr/>
            <p:nvPr/>
          </p:nvSpPr>
          <p:spPr>
            <a:xfrm flipH="1">
              <a:off x="1908747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66A847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6" name="Parallelogram 15"/>
            <p:cNvSpPr/>
            <p:nvPr/>
          </p:nvSpPr>
          <p:spPr>
            <a:xfrm flipH="1">
              <a:off x="2029292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A3A834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  <p:pic>
        <p:nvPicPr>
          <p:cNvPr id="17" name="Picture 2" descr="AGRA - Sustainably Growing Africa's Food Systems">
            <a:extLst>
              <a:ext uri="{FF2B5EF4-FFF2-40B4-BE49-F238E27FC236}">
                <a16:creationId xmlns:a16="http://schemas.microsoft.com/office/drawing/2014/main" id="{0D92F14F-EE14-47FC-8315-EECB50B0E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06" y="6240638"/>
            <a:ext cx="1212770" cy="45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35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 flip="none" rotWithShape="1">
          <a:gsLst>
            <a:gs pos="0">
              <a:srgbClr val="016648"/>
            </a:gs>
            <a:gs pos="100000">
              <a:srgbClr val="004C3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474011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16648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 userDrawn="1"/>
        </p:nvGrpSpPr>
        <p:grpSpPr>
          <a:xfrm>
            <a:off x="1" y="6313715"/>
            <a:ext cx="3924440" cy="544286"/>
            <a:chOff x="1" y="6555483"/>
            <a:chExt cx="2181224" cy="302517"/>
          </a:xfrm>
        </p:grpSpPr>
        <p:sp>
          <p:nvSpPr>
            <p:cNvPr id="12" name="Freeform 11"/>
            <p:cNvSpPr/>
            <p:nvPr/>
          </p:nvSpPr>
          <p:spPr>
            <a:xfrm flipH="1">
              <a:off x="1" y="6555483"/>
              <a:ext cx="1819593" cy="302517"/>
            </a:xfrm>
            <a:custGeom>
              <a:avLst/>
              <a:gdLst>
                <a:gd name="connsiteX0" fmla="*/ 1819593 w 1819593"/>
                <a:gd name="connsiteY0" fmla="*/ 0 h 302517"/>
                <a:gd name="connsiteX1" fmla="*/ 75629 w 1819593"/>
                <a:gd name="connsiteY1" fmla="*/ 0 h 302517"/>
                <a:gd name="connsiteX2" fmla="*/ 0 w 1819593"/>
                <a:gd name="connsiteY2" fmla="*/ 302517 h 302517"/>
                <a:gd name="connsiteX3" fmla="*/ 1819593 w 1819593"/>
                <a:gd name="connsiteY3" fmla="*/ 302517 h 30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593" h="302517">
                  <a:moveTo>
                    <a:pt x="1819593" y="0"/>
                  </a:moveTo>
                  <a:lnTo>
                    <a:pt x="75629" y="0"/>
                  </a:lnTo>
                  <a:lnTo>
                    <a:pt x="0" y="302517"/>
                  </a:lnTo>
                  <a:lnTo>
                    <a:pt x="1819593" y="302517"/>
                  </a:lnTo>
                  <a:close/>
                </a:path>
              </a:pathLst>
            </a:custGeom>
            <a:solidFill>
              <a:srgbClr val="016648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4" name="Parallelogram 13"/>
            <p:cNvSpPr/>
            <p:nvPr/>
          </p:nvSpPr>
          <p:spPr>
            <a:xfrm flipH="1">
              <a:off x="1788204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FEC72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5" name="Parallelogram 14"/>
            <p:cNvSpPr/>
            <p:nvPr/>
          </p:nvSpPr>
          <p:spPr>
            <a:xfrm flipH="1">
              <a:off x="1908747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66A847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7" name="Parallelogram 16"/>
            <p:cNvSpPr/>
            <p:nvPr/>
          </p:nvSpPr>
          <p:spPr>
            <a:xfrm flipH="1">
              <a:off x="2029292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A3A834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  <p:pic>
        <p:nvPicPr>
          <p:cNvPr id="19" name="Picture 2" descr="AGRA - Sustainably Growing Africa's Food Systems">
            <a:extLst>
              <a:ext uri="{FF2B5EF4-FFF2-40B4-BE49-F238E27FC236}">
                <a16:creationId xmlns:a16="http://schemas.microsoft.com/office/drawing/2014/main" id="{0D92F14F-EE14-47FC-8315-EECB50B0E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06" y="6240638"/>
            <a:ext cx="1212770" cy="45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80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016648"/>
              </a:gs>
              <a:gs pos="100000">
                <a:srgbClr val="004C36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grpSp>
        <p:nvGrpSpPr>
          <p:cNvPr id="8" name="Group 7"/>
          <p:cNvGrpSpPr/>
          <p:nvPr userDrawn="1"/>
        </p:nvGrpSpPr>
        <p:grpSpPr>
          <a:xfrm>
            <a:off x="1" y="6313715"/>
            <a:ext cx="3924440" cy="544286"/>
            <a:chOff x="1" y="6555483"/>
            <a:chExt cx="2181224" cy="302517"/>
          </a:xfrm>
        </p:grpSpPr>
        <p:sp>
          <p:nvSpPr>
            <p:cNvPr id="12" name="Freeform 11"/>
            <p:cNvSpPr/>
            <p:nvPr/>
          </p:nvSpPr>
          <p:spPr>
            <a:xfrm flipH="1">
              <a:off x="1" y="6555483"/>
              <a:ext cx="1819593" cy="302517"/>
            </a:xfrm>
            <a:custGeom>
              <a:avLst/>
              <a:gdLst>
                <a:gd name="connsiteX0" fmla="*/ 1819593 w 1819593"/>
                <a:gd name="connsiteY0" fmla="*/ 0 h 302517"/>
                <a:gd name="connsiteX1" fmla="*/ 75629 w 1819593"/>
                <a:gd name="connsiteY1" fmla="*/ 0 h 302517"/>
                <a:gd name="connsiteX2" fmla="*/ 0 w 1819593"/>
                <a:gd name="connsiteY2" fmla="*/ 302517 h 302517"/>
                <a:gd name="connsiteX3" fmla="*/ 1819593 w 1819593"/>
                <a:gd name="connsiteY3" fmla="*/ 302517 h 30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593" h="302517">
                  <a:moveTo>
                    <a:pt x="1819593" y="0"/>
                  </a:moveTo>
                  <a:lnTo>
                    <a:pt x="75629" y="0"/>
                  </a:lnTo>
                  <a:lnTo>
                    <a:pt x="0" y="302517"/>
                  </a:lnTo>
                  <a:lnTo>
                    <a:pt x="1819593" y="302517"/>
                  </a:lnTo>
                  <a:close/>
                </a:path>
              </a:pathLst>
            </a:cu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3" name="Parallelogram 12"/>
            <p:cNvSpPr/>
            <p:nvPr/>
          </p:nvSpPr>
          <p:spPr>
            <a:xfrm flipH="1">
              <a:off x="1788204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FEC72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6" name="Parallelogram 15"/>
            <p:cNvSpPr/>
            <p:nvPr/>
          </p:nvSpPr>
          <p:spPr>
            <a:xfrm flipH="1">
              <a:off x="1908747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66A847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7" name="Parallelogram 16"/>
            <p:cNvSpPr/>
            <p:nvPr/>
          </p:nvSpPr>
          <p:spPr>
            <a:xfrm flipH="1">
              <a:off x="2029292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A3A834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  <p:pic>
        <p:nvPicPr>
          <p:cNvPr id="18" name="Picture 2" descr="AGRA - Sustainably Growing Africa's Food Systems">
            <a:extLst>
              <a:ext uri="{FF2B5EF4-FFF2-40B4-BE49-F238E27FC236}">
                <a16:creationId xmlns:a16="http://schemas.microsoft.com/office/drawing/2014/main" id="{0D92F14F-EE14-47FC-8315-EECB50B0E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06" y="6240638"/>
            <a:ext cx="1212770" cy="45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02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 flip="none" rotWithShape="1">
          <a:gsLst>
            <a:gs pos="0">
              <a:srgbClr val="016648"/>
            </a:gs>
            <a:gs pos="100000">
              <a:srgbClr val="004C3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16891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16648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 userDrawn="1"/>
        </p:nvGrpSpPr>
        <p:grpSpPr>
          <a:xfrm>
            <a:off x="1" y="6313715"/>
            <a:ext cx="3924440" cy="544286"/>
            <a:chOff x="1" y="6555483"/>
            <a:chExt cx="2181224" cy="302517"/>
          </a:xfrm>
        </p:grpSpPr>
        <p:sp>
          <p:nvSpPr>
            <p:cNvPr id="14" name="Freeform 13"/>
            <p:cNvSpPr/>
            <p:nvPr/>
          </p:nvSpPr>
          <p:spPr>
            <a:xfrm flipH="1">
              <a:off x="1" y="6555483"/>
              <a:ext cx="1819593" cy="302517"/>
            </a:xfrm>
            <a:custGeom>
              <a:avLst/>
              <a:gdLst>
                <a:gd name="connsiteX0" fmla="*/ 1819593 w 1819593"/>
                <a:gd name="connsiteY0" fmla="*/ 0 h 302517"/>
                <a:gd name="connsiteX1" fmla="*/ 75629 w 1819593"/>
                <a:gd name="connsiteY1" fmla="*/ 0 h 302517"/>
                <a:gd name="connsiteX2" fmla="*/ 0 w 1819593"/>
                <a:gd name="connsiteY2" fmla="*/ 302517 h 302517"/>
                <a:gd name="connsiteX3" fmla="*/ 1819593 w 1819593"/>
                <a:gd name="connsiteY3" fmla="*/ 302517 h 30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593" h="302517">
                  <a:moveTo>
                    <a:pt x="1819593" y="0"/>
                  </a:moveTo>
                  <a:lnTo>
                    <a:pt x="75629" y="0"/>
                  </a:lnTo>
                  <a:lnTo>
                    <a:pt x="0" y="302517"/>
                  </a:lnTo>
                  <a:lnTo>
                    <a:pt x="1819593" y="302517"/>
                  </a:lnTo>
                  <a:close/>
                </a:path>
              </a:pathLst>
            </a:custGeom>
            <a:solidFill>
              <a:srgbClr val="016648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6" name="Parallelogram 15"/>
            <p:cNvSpPr/>
            <p:nvPr/>
          </p:nvSpPr>
          <p:spPr>
            <a:xfrm flipH="1">
              <a:off x="1788204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FEC72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7" name="Parallelogram 16"/>
            <p:cNvSpPr/>
            <p:nvPr/>
          </p:nvSpPr>
          <p:spPr>
            <a:xfrm flipH="1">
              <a:off x="1908747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66A847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8" name="Parallelogram 17"/>
            <p:cNvSpPr/>
            <p:nvPr/>
          </p:nvSpPr>
          <p:spPr>
            <a:xfrm flipH="1">
              <a:off x="2029292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A3A834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  <p:pic>
        <p:nvPicPr>
          <p:cNvPr id="19" name="Picture 2" descr="AGRA - Sustainably Growing Africa's Food Systems">
            <a:extLst>
              <a:ext uri="{FF2B5EF4-FFF2-40B4-BE49-F238E27FC236}">
                <a16:creationId xmlns:a16="http://schemas.microsoft.com/office/drawing/2014/main" id="{0D92F14F-EE14-47FC-8315-EECB50B0E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06" y="6240638"/>
            <a:ext cx="1212770" cy="45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8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16648"/>
              </a:gs>
              <a:gs pos="100000">
                <a:srgbClr val="004C36"/>
              </a:gs>
            </a:gsLst>
            <a:lin ang="81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grpSp>
        <p:nvGrpSpPr>
          <p:cNvPr id="8" name="Group 7"/>
          <p:cNvGrpSpPr/>
          <p:nvPr userDrawn="1"/>
        </p:nvGrpSpPr>
        <p:grpSpPr>
          <a:xfrm>
            <a:off x="1" y="6313715"/>
            <a:ext cx="3924440" cy="544286"/>
            <a:chOff x="1" y="6555483"/>
            <a:chExt cx="2181224" cy="302517"/>
          </a:xfrm>
        </p:grpSpPr>
        <p:sp>
          <p:nvSpPr>
            <p:cNvPr id="10" name="Freeform 9"/>
            <p:cNvSpPr/>
            <p:nvPr/>
          </p:nvSpPr>
          <p:spPr>
            <a:xfrm flipH="1">
              <a:off x="1" y="6555483"/>
              <a:ext cx="1819593" cy="302517"/>
            </a:xfrm>
            <a:custGeom>
              <a:avLst/>
              <a:gdLst>
                <a:gd name="connsiteX0" fmla="*/ 1819593 w 1819593"/>
                <a:gd name="connsiteY0" fmla="*/ 0 h 302517"/>
                <a:gd name="connsiteX1" fmla="*/ 75629 w 1819593"/>
                <a:gd name="connsiteY1" fmla="*/ 0 h 302517"/>
                <a:gd name="connsiteX2" fmla="*/ 0 w 1819593"/>
                <a:gd name="connsiteY2" fmla="*/ 302517 h 302517"/>
                <a:gd name="connsiteX3" fmla="*/ 1819593 w 1819593"/>
                <a:gd name="connsiteY3" fmla="*/ 302517 h 30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593" h="302517">
                  <a:moveTo>
                    <a:pt x="1819593" y="0"/>
                  </a:moveTo>
                  <a:lnTo>
                    <a:pt x="75629" y="0"/>
                  </a:lnTo>
                  <a:lnTo>
                    <a:pt x="0" y="302517"/>
                  </a:lnTo>
                  <a:lnTo>
                    <a:pt x="1819593" y="302517"/>
                  </a:lnTo>
                  <a:close/>
                </a:path>
              </a:pathLst>
            </a:cu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1" name="Parallelogram 10"/>
            <p:cNvSpPr/>
            <p:nvPr/>
          </p:nvSpPr>
          <p:spPr>
            <a:xfrm flipH="1">
              <a:off x="1788204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FEC72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3" name="Parallelogram 12"/>
            <p:cNvSpPr/>
            <p:nvPr/>
          </p:nvSpPr>
          <p:spPr>
            <a:xfrm flipH="1">
              <a:off x="1908747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66A847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4" name="Parallelogram 13"/>
            <p:cNvSpPr/>
            <p:nvPr/>
          </p:nvSpPr>
          <p:spPr>
            <a:xfrm flipH="1">
              <a:off x="2029292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A3A834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  <p:pic>
        <p:nvPicPr>
          <p:cNvPr id="15" name="Picture 2" descr="AGRA - Sustainably Growing Africa's Food Systems">
            <a:extLst>
              <a:ext uri="{FF2B5EF4-FFF2-40B4-BE49-F238E27FC236}">
                <a16:creationId xmlns:a16="http://schemas.microsoft.com/office/drawing/2014/main" id="{0D92F14F-EE14-47FC-8315-EECB50B0E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06" y="6240638"/>
            <a:ext cx="1212770" cy="45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93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 flip="none" rotWithShape="1">
          <a:gsLst>
            <a:gs pos="0">
              <a:srgbClr val="016648"/>
            </a:gs>
            <a:gs pos="100000">
              <a:srgbClr val="004C3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" y="6313715"/>
            <a:ext cx="3924440" cy="544286"/>
            <a:chOff x="1" y="6555483"/>
            <a:chExt cx="2181224" cy="302517"/>
          </a:xfrm>
        </p:grpSpPr>
        <p:sp>
          <p:nvSpPr>
            <p:cNvPr id="8" name="Freeform 7"/>
            <p:cNvSpPr/>
            <p:nvPr/>
          </p:nvSpPr>
          <p:spPr>
            <a:xfrm flipH="1">
              <a:off x="1" y="6555483"/>
              <a:ext cx="1819593" cy="302517"/>
            </a:xfrm>
            <a:custGeom>
              <a:avLst/>
              <a:gdLst>
                <a:gd name="connsiteX0" fmla="*/ 1819593 w 1819593"/>
                <a:gd name="connsiteY0" fmla="*/ 0 h 302517"/>
                <a:gd name="connsiteX1" fmla="*/ 75629 w 1819593"/>
                <a:gd name="connsiteY1" fmla="*/ 0 h 302517"/>
                <a:gd name="connsiteX2" fmla="*/ 0 w 1819593"/>
                <a:gd name="connsiteY2" fmla="*/ 302517 h 302517"/>
                <a:gd name="connsiteX3" fmla="*/ 1819593 w 1819593"/>
                <a:gd name="connsiteY3" fmla="*/ 302517 h 30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593" h="302517">
                  <a:moveTo>
                    <a:pt x="1819593" y="0"/>
                  </a:moveTo>
                  <a:lnTo>
                    <a:pt x="75629" y="0"/>
                  </a:lnTo>
                  <a:lnTo>
                    <a:pt x="0" y="302517"/>
                  </a:lnTo>
                  <a:lnTo>
                    <a:pt x="1819593" y="302517"/>
                  </a:lnTo>
                  <a:close/>
                </a:path>
              </a:pathLst>
            </a:cu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2" name="Parallelogram 11"/>
            <p:cNvSpPr/>
            <p:nvPr/>
          </p:nvSpPr>
          <p:spPr>
            <a:xfrm flipH="1">
              <a:off x="1788204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FEC72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3" name="Parallelogram 12"/>
            <p:cNvSpPr/>
            <p:nvPr/>
          </p:nvSpPr>
          <p:spPr>
            <a:xfrm flipH="1">
              <a:off x="1908747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66A847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4" name="Parallelogram 13"/>
            <p:cNvSpPr/>
            <p:nvPr/>
          </p:nvSpPr>
          <p:spPr>
            <a:xfrm flipH="1">
              <a:off x="2029292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A3A834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  <p:pic>
        <p:nvPicPr>
          <p:cNvPr id="15" name="Picture 2" descr="AGRA - Sustainably Growing Africa's Food Systems">
            <a:extLst>
              <a:ext uri="{FF2B5EF4-FFF2-40B4-BE49-F238E27FC236}">
                <a16:creationId xmlns:a16="http://schemas.microsoft.com/office/drawing/2014/main" id="{0D92F14F-EE14-47FC-8315-EECB50B0E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06" y="6240638"/>
            <a:ext cx="1212770" cy="45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07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 flip="none" rotWithShape="1">
          <a:gsLst>
            <a:gs pos="0">
              <a:srgbClr val="016648"/>
            </a:gs>
            <a:gs pos="100000">
              <a:srgbClr val="004C3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" y="6313715"/>
            <a:ext cx="3924440" cy="544286"/>
            <a:chOff x="1" y="6555483"/>
            <a:chExt cx="2181224" cy="302517"/>
          </a:xfrm>
        </p:grpSpPr>
        <p:sp>
          <p:nvSpPr>
            <p:cNvPr id="8" name="Freeform 7"/>
            <p:cNvSpPr/>
            <p:nvPr/>
          </p:nvSpPr>
          <p:spPr>
            <a:xfrm flipH="1">
              <a:off x="1" y="6555483"/>
              <a:ext cx="1819593" cy="302517"/>
            </a:xfrm>
            <a:custGeom>
              <a:avLst/>
              <a:gdLst>
                <a:gd name="connsiteX0" fmla="*/ 1819593 w 1819593"/>
                <a:gd name="connsiteY0" fmla="*/ 0 h 302517"/>
                <a:gd name="connsiteX1" fmla="*/ 75629 w 1819593"/>
                <a:gd name="connsiteY1" fmla="*/ 0 h 302517"/>
                <a:gd name="connsiteX2" fmla="*/ 0 w 1819593"/>
                <a:gd name="connsiteY2" fmla="*/ 302517 h 302517"/>
                <a:gd name="connsiteX3" fmla="*/ 1819593 w 1819593"/>
                <a:gd name="connsiteY3" fmla="*/ 302517 h 30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593" h="302517">
                  <a:moveTo>
                    <a:pt x="1819593" y="0"/>
                  </a:moveTo>
                  <a:lnTo>
                    <a:pt x="75629" y="0"/>
                  </a:lnTo>
                  <a:lnTo>
                    <a:pt x="0" y="302517"/>
                  </a:lnTo>
                  <a:lnTo>
                    <a:pt x="1819593" y="302517"/>
                  </a:lnTo>
                  <a:close/>
                </a:path>
              </a:pathLst>
            </a:cu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9" name="Parallelogram 8"/>
            <p:cNvSpPr/>
            <p:nvPr/>
          </p:nvSpPr>
          <p:spPr>
            <a:xfrm flipH="1">
              <a:off x="1788204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FEC72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0" name="Parallelogram 9"/>
            <p:cNvSpPr/>
            <p:nvPr/>
          </p:nvSpPr>
          <p:spPr>
            <a:xfrm flipH="1">
              <a:off x="1908747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66A847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1" name="Parallelogram 10"/>
            <p:cNvSpPr/>
            <p:nvPr/>
          </p:nvSpPr>
          <p:spPr>
            <a:xfrm flipH="1">
              <a:off x="2029292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A3A834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  <p:pic>
        <p:nvPicPr>
          <p:cNvPr id="13" name="Picture 2" descr="AGRA - Sustainably Growing Africa's Food Systems">
            <a:extLst>
              <a:ext uri="{FF2B5EF4-FFF2-40B4-BE49-F238E27FC236}">
                <a16:creationId xmlns:a16="http://schemas.microsoft.com/office/drawing/2014/main" id="{0D92F14F-EE14-47FC-8315-EECB50B0E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06" y="6240638"/>
            <a:ext cx="1212770" cy="45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32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991371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rgbClr val="66A8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66A847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393619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rgbClr val="0C2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665806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016648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sym typeface="Trebuchet MS" panose="020B0603020202020204" pitchFamily="34" charset="0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" y="6313715"/>
            <a:ext cx="3924440" cy="544286"/>
            <a:chOff x="1" y="6555483"/>
            <a:chExt cx="2181224" cy="302517"/>
          </a:xfrm>
        </p:grpSpPr>
        <p:sp>
          <p:nvSpPr>
            <p:cNvPr id="9" name="Freeform 8"/>
            <p:cNvSpPr/>
            <p:nvPr/>
          </p:nvSpPr>
          <p:spPr>
            <a:xfrm flipH="1">
              <a:off x="1" y="6555483"/>
              <a:ext cx="1819593" cy="302517"/>
            </a:xfrm>
            <a:custGeom>
              <a:avLst/>
              <a:gdLst>
                <a:gd name="connsiteX0" fmla="*/ 1819593 w 1819593"/>
                <a:gd name="connsiteY0" fmla="*/ 0 h 302517"/>
                <a:gd name="connsiteX1" fmla="*/ 75629 w 1819593"/>
                <a:gd name="connsiteY1" fmla="*/ 0 h 302517"/>
                <a:gd name="connsiteX2" fmla="*/ 0 w 1819593"/>
                <a:gd name="connsiteY2" fmla="*/ 302517 h 302517"/>
                <a:gd name="connsiteX3" fmla="*/ 1819593 w 1819593"/>
                <a:gd name="connsiteY3" fmla="*/ 302517 h 30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593" h="302517">
                  <a:moveTo>
                    <a:pt x="1819593" y="0"/>
                  </a:moveTo>
                  <a:lnTo>
                    <a:pt x="75629" y="0"/>
                  </a:lnTo>
                  <a:lnTo>
                    <a:pt x="0" y="302517"/>
                  </a:lnTo>
                  <a:lnTo>
                    <a:pt x="1819593" y="302517"/>
                  </a:lnTo>
                  <a:close/>
                </a:path>
              </a:pathLst>
            </a:cu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0" name="Parallelogram 9"/>
            <p:cNvSpPr/>
            <p:nvPr/>
          </p:nvSpPr>
          <p:spPr>
            <a:xfrm flipH="1">
              <a:off x="1788204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FEC72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1" name="Parallelogram 10"/>
            <p:cNvSpPr/>
            <p:nvPr/>
          </p:nvSpPr>
          <p:spPr>
            <a:xfrm flipH="1">
              <a:off x="1908747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66A847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2" name="Parallelogram 11"/>
            <p:cNvSpPr/>
            <p:nvPr/>
          </p:nvSpPr>
          <p:spPr>
            <a:xfrm flipH="1">
              <a:off x="2029292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A3A834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  <p:pic>
        <p:nvPicPr>
          <p:cNvPr id="13" name="Picture 2" descr="AGRA - Sustainably Growing Africa's Food Systems">
            <a:extLst>
              <a:ext uri="{FF2B5EF4-FFF2-40B4-BE49-F238E27FC236}">
                <a16:creationId xmlns:a16="http://schemas.microsoft.com/office/drawing/2014/main" id="{0D92F14F-EE14-47FC-8315-EECB50B0E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06" y="6240638"/>
            <a:ext cx="1212770" cy="45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94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6" name="Picture 2" descr="AGRA - Sustainably Growing Africa's Food Systems">
            <a:extLst>
              <a:ext uri="{FF2B5EF4-FFF2-40B4-BE49-F238E27FC236}">
                <a16:creationId xmlns:a16="http://schemas.microsoft.com/office/drawing/2014/main" id="{0D92F14F-EE14-47FC-8315-EECB50B0E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06" y="6240638"/>
            <a:ext cx="1212770" cy="45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 userDrawn="1"/>
        </p:nvGrpSpPr>
        <p:grpSpPr>
          <a:xfrm>
            <a:off x="1" y="6313715"/>
            <a:ext cx="3924440" cy="544286"/>
            <a:chOff x="1" y="6555483"/>
            <a:chExt cx="2181224" cy="302517"/>
          </a:xfrm>
        </p:grpSpPr>
        <p:sp>
          <p:nvSpPr>
            <p:cNvPr id="8" name="Freeform 7"/>
            <p:cNvSpPr/>
            <p:nvPr/>
          </p:nvSpPr>
          <p:spPr>
            <a:xfrm flipH="1">
              <a:off x="1" y="6555483"/>
              <a:ext cx="1819593" cy="302517"/>
            </a:xfrm>
            <a:custGeom>
              <a:avLst/>
              <a:gdLst>
                <a:gd name="connsiteX0" fmla="*/ 1819593 w 1819593"/>
                <a:gd name="connsiteY0" fmla="*/ 0 h 302517"/>
                <a:gd name="connsiteX1" fmla="*/ 75629 w 1819593"/>
                <a:gd name="connsiteY1" fmla="*/ 0 h 302517"/>
                <a:gd name="connsiteX2" fmla="*/ 0 w 1819593"/>
                <a:gd name="connsiteY2" fmla="*/ 302517 h 302517"/>
                <a:gd name="connsiteX3" fmla="*/ 1819593 w 1819593"/>
                <a:gd name="connsiteY3" fmla="*/ 302517 h 30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593" h="302517">
                  <a:moveTo>
                    <a:pt x="1819593" y="0"/>
                  </a:moveTo>
                  <a:lnTo>
                    <a:pt x="75629" y="0"/>
                  </a:lnTo>
                  <a:lnTo>
                    <a:pt x="0" y="302517"/>
                  </a:lnTo>
                  <a:lnTo>
                    <a:pt x="1819593" y="302517"/>
                  </a:lnTo>
                  <a:close/>
                </a:path>
              </a:pathLst>
            </a:cu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9" name="Parallelogram 8"/>
            <p:cNvSpPr/>
            <p:nvPr/>
          </p:nvSpPr>
          <p:spPr>
            <a:xfrm flipH="1">
              <a:off x="1788204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FEC72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0" name="Parallelogram 9"/>
            <p:cNvSpPr/>
            <p:nvPr/>
          </p:nvSpPr>
          <p:spPr>
            <a:xfrm flipH="1">
              <a:off x="1908747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66A847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2" name="Parallelogram 11"/>
            <p:cNvSpPr/>
            <p:nvPr/>
          </p:nvSpPr>
          <p:spPr>
            <a:xfrm flipH="1">
              <a:off x="2029292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A3A834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837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 flip="none" rotWithShape="1">
          <a:gsLst>
            <a:gs pos="0">
              <a:srgbClr val="016648"/>
            </a:gs>
            <a:gs pos="100000">
              <a:srgbClr val="004C3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48118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>
                <a:solidFill>
                  <a:schemeClr val="tx2"/>
                </a:solidFill>
                <a:latin typeface="+mn-lt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 userDrawn="1"/>
        </p:nvGrpSpPr>
        <p:grpSpPr>
          <a:xfrm>
            <a:off x="1" y="6313715"/>
            <a:ext cx="3924440" cy="544286"/>
            <a:chOff x="1" y="6555483"/>
            <a:chExt cx="2181224" cy="302517"/>
          </a:xfrm>
        </p:grpSpPr>
        <p:sp>
          <p:nvSpPr>
            <p:cNvPr id="11" name="Freeform 10"/>
            <p:cNvSpPr/>
            <p:nvPr/>
          </p:nvSpPr>
          <p:spPr>
            <a:xfrm flipH="1">
              <a:off x="1" y="6555483"/>
              <a:ext cx="1819593" cy="302517"/>
            </a:xfrm>
            <a:custGeom>
              <a:avLst/>
              <a:gdLst>
                <a:gd name="connsiteX0" fmla="*/ 1819593 w 1819593"/>
                <a:gd name="connsiteY0" fmla="*/ 0 h 302517"/>
                <a:gd name="connsiteX1" fmla="*/ 75629 w 1819593"/>
                <a:gd name="connsiteY1" fmla="*/ 0 h 302517"/>
                <a:gd name="connsiteX2" fmla="*/ 0 w 1819593"/>
                <a:gd name="connsiteY2" fmla="*/ 302517 h 302517"/>
                <a:gd name="connsiteX3" fmla="*/ 1819593 w 1819593"/>
                <a:gd name="connsiteY3" fmla="*/ 302517 h 30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593" h="302517">
                  <a:moveTo>
                    <a:pt x="1819593" y="0"/>
                  </a:moveTo>
                  <a:lnTo>
                    <a:pt x="75629" y="0"/>
                  </a:lnTo>
                  <a:lnTo>
                    <a:pt x="0" y="302517"/>
                  </a:lnTo>
                  <a:lnTo>
                    <a:pt x="1819593" y="302517"/>
                  </a:lnTo>
                  <a:close/>
                </a:path>
              </a:pathLst>
            </a:custGeom>
            <a:solidFill>
              <a:srgbClr val="016648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2" name="Parallelogram 11"/>
            <p:cNvSpPr/>
            <p:nvPr/>
          </p:nvSpPr>
          <p:spPr>
            <a:xfrm flipH="1">
              <a:off x="1788204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FEC72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4" name="Parallelogram 13"/>
            <p:cNvSpPr/>
            <p:nvPr/>
          </p:nvSpPr>
          <p:spPr>
            <a:xfrm flipH="1">
              <a:off x="1908747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66A847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6" name="Parallelogram 15"/>
            <p:cNvSpPr/>
            <p:nvPr/>
          </p:nvSpPr>
          <p:spPr>
            <a:xfrm flipH="1">
              <a:off x="2029292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A3A834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  <p:pic>
        <p:nvPicPr>
          <p:cNvPr id="18" name="Picture 2" descr="AGRA - Sustainably Growing Africa's Food Systems">
            <a:extLst>
              <a:ext uri="{FF2B5EF4-FFF2-40B4-BE49-F238E27FC236}">
                <a16:creationId xmlns:a16="http://schemas.microsoft.com/office/drawing/2014/main" id="{0D92F14F-EE14-47FC-8315-EECB50B0E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06" y="6240638"/>
            <a:ext cx="1212770" cy="45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90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 flip="none" rotWithShape="1">
          <a:gsLst>
            <a:gs pos="0">
              <a:srgbClr val="016648"/>
            </a:gs>
            <a:gs pos="100000">
              <a:srgbClr val="004C3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" y="6313715"/>
            <a:ext cx="3924440" cy="544286"/>
            <a:chOff x="1" y="6555483"/>
            <a:chExt cx="2181224" cy="302517"/>
          </a:xfrm>
        </p:grpSpPr>
        <p:sp>
          <p:nvSpPr>
            <p:cNvPr id="7" name="Freeform 6"/>
            <p:cNvSpPr/>
            <p:nvPr/>
          </p:nvSpPr>
          <p:spPr>
            <a:xfrm flipH="1">
              <a:off x="1" y="6555483"/>
              <a:ext cx="1819593" cy="302517"/>
            </a:xfrm>
            <a:custGeom>
              <a:avLst/>
              <a:gdLst>
                <a:gd name="connsiteX0" fmla="*/ 1819593 w 1819593"/>
                <a:gd name="connsiteY0" fmla="*/ 0 h 302517"/>
                <a:gd name="connsiteX1" fmla="*/ 75629 w 1819593"/>
                <a:gd name="connsiteY1" fmla="*/ 0 h 302517"/>
                <a:gd name="connsiteX2" fmla="*/ 0 w 1819593"/>
                <a:gd name="connsiteY2" fmla="*/ 302517 h 302517"/>
                <a:gd name="connsiteX3" fmla="*/ 1819593 w 1819593"/>
                <a:gd name="connsiteY3" fmla="*/ 302517 h 30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593" h="302517">
                  <a:moveTo>
                    <a:pt x="1819593" y="0"/>
                  </a:moveTo>
                  <a:lnTo>
                    <a:pt x="75629" y="0"/>
                  </a:lnTo>
                  <a:lnTo>
                    <a:pt x="0" y="302517"/>
                  </a:lnTo>
                  <a:lnTo>
                    <a:pt x="1819593" y="302517"/>
                  </a:lnTo>
                  <a:close/>
                </a:path>
              </a:pathLst>
            </a:cu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8" name="Parallelogram 7"/>
            <p:cNvSpPr/>
            <p:nvPr/>
          </p:nvSpPr>
          <p:spPr>
            <a:xfrm flipH="1">
              <a:off x="1788204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FEC72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0" name="Parallelogram 9"/>
            <p:cNvSpPr/>
            <p:nvPr/>
          </p:nvSpPr>
          <p:spPr>
            <a:xfrm flipH="1">
              <a:off x="1908747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66A847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2" name="Parallelogram 11"/>
            <p:cNvSpPr/>
            <p:nvPr/>
          </p:nvSpPr>
          <p:spPr>
            <a:xfrm flipH="1">
              <a:off x="2029292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A3A834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  <p:pic>
        <p:nvPicPr>
          <p:cNvPr id="13" name="Picture 2" descr="AGRA - Sustainably Growing Africa's Food Systems">
            <a:extLst>
              <a:ext uri="{FF2B5EF4-FFF2-40B4-BE49-F238E27FC236}">
                <a16:creationId xmlns:a16="http://schemas.microsoft.com/office/drawing/2014/main" id="{0D92F14F-EE14-47FC-8315-EECB50B0E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06" y="6240638"/>
            <a:ext cx="1212770" cy="45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82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7118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1322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75382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5A5A7B9-4C8A-9321-A373-30B633939F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8" b="2344"/>
          <a:stretch/>
        </p:blipFill>
        <p:spPr>
          <a:xfrm>
            <a:off x="0" y="0"/>
            <a:ext cx="12191208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black">
          <a:xfrm>
            <a:off x="0" y="4349750"/>
            <a:ext cx="4654550" cy="180605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9" name="Picture 2" descr="AGRA - Sustainably Growing Africa's Food Systems">
            <a:extLst>
              <a:ext uri="{FF2B5EF4-FFF2-40B4-BE49-F238E27FC236}">
                <a16:creationId xmlns:a16="http://schemas.microsoft.com/office/drawing/2014/main" id="{A4ADBC67-8174-4410-7C8F-85072CEBCF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18" y="4623467"/>
            <a:ext cx="3065131" cy="114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62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5868153"/>
              <a:ext cx="10933200" cy="415498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3787352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5868153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1875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 flip="none" rotWithShape="1">
          <a:gsLst>
            <a:gs pos="0">
              <a:srgbClr val="016648"/>
            </a:gs>
            <a:gs pos="100000">
              <a:srgbClr val="004C3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ectangle 11"/>
          <p:cNvSpPr/>
          <p:nvPr userDrawn="1">
            <p:custDataLst>
              <p:tags r:id="rId2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8"/>
            <a:ext cx="3448800" cy="349300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>
                <a:solidFill>
                  <a:schemeClr val="bg1"/>
                </a:solidFill>
                <a:latin typeface="+mj-lt"/>
              </a:rPr>
              <a:t>Agenda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" y="6313715"/>
            <a:ext cx="3924440" cy="544286"/>
            <a:chOff x="1" y="6555483"/>
            <a:chExt cx="2181224" cy="302517"/>
          </a:xfrm>
        </p:grpSpPr>
        <p:sp>
          <p:nvSpPr>
            <p:cNvPr id="14" name="Freeform 13"/>
            <p:cNvSpPr/>
            <p:nvPr/>
          </p:nvSpPr>
          <p:spPr>
            <a:xfrm flipH="1">
              <a:off x="1" y="6555483"/>
              <a:ext cx="1819593" cy="302517"/>
            </a:xfrm>
            <a:custGeom>
              <a:avLst/>
              <a:gdLst>
                <a:gd name="connsiteX0" fmla="*/ 1819593 w 1819593"/>
                <a:gd name="connsiteY0" fmla="*/ 0 h 302517"/>
                <a:gd name="connsiteX1" fmla="*/ 75629 w 1819593"/>
                <a:gd name="connsiteY1" fmla="*/ 0 h 302517"/>
                <a:gd name="connsiteX2" fmla="*/ 0 w 1819593"/>
                <a:gd name="connsiteY2" fmla="*/ 302517 h 302517"/>
                <a:gd name="connsiteX3" fmla="*/ 1819593 w 1819593"/>
                <a:gd name="connsiteY3" fmla="*/ 302517 h 30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593" h="302517">
                  <a:moveTo>
                    <a:pt x="1819593" y="0"/>
                  </a:moveTo>
                  <a:lnTo>
                    <a:pt x="75629" y="0"/>
                  </a:lnTo>
                  <a:lnTo>
                    <a:pt x="0" y="302517"/>
                  </a:lnTo>
                  <a:lnTo>
                    <a:pt x="1819593" y="302517"/>
                  </a:lnTo>
                  <a:close/>
                </a:path>
              </a:pathLst>
            </a:cu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5" name="Parallelogram 14"/>
            <p:cNvSpPr/>
            <p:nvPr/>
          </p:nvSpPr>
          <p:spPr>
            <a:xfrm flipH="1">
              <a:off x="1788204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FEC72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6" name="Parallelogram 15"/>
            <p:cNvSpPr/>
            <p:nvPr/>
          </p:nvSpPr>
          <p:spPr>
            <a:xfrm flipH="1">
              <a:off x="1908747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66A847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7" name="Parallelogram 16"/>
            <p:cNvSpPr/>
            <p:nvPr/>
          </p:nvSpPr>
          <p:spPr>
            <a:xfrm flipH="1">
              <a:off x="2029292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A3A834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  <p:pic>
        <p:nvPicPr>
          <p:cNvPr id="18" name="Picture 2" descr="AGRA - Sustainably Growing Africa's Food Systems">
            <a:extLst>
              <a:ext uri="{FF2B5EF4-FFF2-40B4-BE49-F238E27FC236}">
                <a16:creationId xmlns:a16="http://schemas.microsoft.com/office/drawing/2014/main" id="{0D92F14F-EE14-47FC-8315-EECB50B0E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06" y="6240638"/>
            <a:ext cx="1212770" cy="45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31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 flip="none" rotWithShape="1">
          <a:gsLst>
            <a:gs pos="0">
              <a:srgbClr val="016648"/>
            </a:gs>
            <a:gs pos="100000">
              <a:srgbClr val="004C3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 userDrawn="1"/>
        </p:nvGrpSpPr>
        <p:grpSpPr>
          <a:xfrm>
            <a:off x="1" y="6313715"/>
            <a:ext cx="3924440" cy="544286"/>
            <a:chOff x="1" y="6555483"/>
            <a:chExt cx="2181224" cy="302517"/>
          </a:xfrm>
        </p:grpSpPr>
        <p:sp>
          <p:nvSpPr>
            <p:cNvPr id="7" name="Freeform 6"/>
            <p:cNvSpPr/>
            <p:nvPr/>
          </p:nvSpPr>
          <p:spPr>
            <a:xfrm flipH="1">
              <a:off x="1" y="6555483"/>
              <a:ext cx="1819593" cy="302517"/>
            </a:xfrm>
            <a:custGeom>
              <a:avLst/>
              <a:gdLst>
                <a:gd name="connsiteX0" fmla="*/ 1819593 w 1819593"/>
                <a:gd name="connsiteY0" fmla="*/ 0 h 302517"/>
                <a:gd name="connsiteX1" fmla="*/ 75629 w 1819593"/>
                <a:gd name="connsiteY1" fmla="*/ 0 h 302517"/>
                <a:gd name="connsiteX2" fmla="*/ 0 w 1819593"/>
                <a:gd name="connsiteY2" fmla="*/ 302517 h 302517"/>
                <a:gd name="connsiteX3" fmla="*/ 1819593 w 1819593"/>
                <a:gd name="connsiteY3" fmla="*/ 302517 h 30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593" h="302517">
                  <a:moveTo>
                    <a:pt x="1819593" y="0"/>
                  </a:moveTo>
                  <a:lnTo>
                    <a:pt x="75629" y="0"/>
                  </a:lnTo>
                  <a:lnTo>
                    <a:pt x="0" y="302517"/>
                  </a:lnTo>
                  <a:lnTo>
                    <a:pt x="1819593" y="302517"/>
                  </a:lnTo>
                  <a:close/>
                </a:path>
              </a:pathLst>
            </a:cu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8" name="Parallelogram 7"/>
            <p:cNvSpPr/>
            <p:nvPr/>
          </p:nvSpPr>
          <p:spPr>
            <a:xfrm flipH="1">
              <a:off x="1788204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FEC72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9" name="Parallelogram 8"/>
            <p:cNvSpPr/>
            <p:nvPr/>
          </p:nvSpPr>
          <p:spPr>
            <a:xfrm flipH="1">
              <a:off x="1908747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66A847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0" name="Parallelogram 9"/>
            <p:cNvSpPr/>
            <p:nvPr/>
          </p:nvSpPr>
          <p:spPr>
            <a:xfrm flipH="1">
              <a:off x="2029292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A3A834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  <p:pic>
        <p:nvPicPr>
          <p:cNvPr id="11" name="Picture 2" descr="AGRA - Sustainably Growing Africa's Food Systems">
            <a:extLst>
              <a:ext uri="{FF2B5EF4-FFF2-40B4-BE49-F238E27FC236}">
                <a16:creationId xmlns:a16="http://schemas.microsoft.com/office/drawing/2014/main" id="{0D92F14F-EE14-47FC-8315-EECB50B0E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06" y="6240638"/>
            <a:ext cx="1212770" cy="45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05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 flip="none" rotWithShape="1">
          <a:gsLst>
            <a:gs pos="0">
              <a:srgbClr val="016648"/>
            </a:gs>
            <a:gs pos="100000">
              <a:srgbClr val="004C3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634920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" y="6313715"/>
            <a:ext cx="3924440" cy="544286"/>
            <a:chOff x="1" y="6555483"/>
            <a:chExt cx="2181224" cy="302517"/>
          </a:xfrm>
        </p:grpSpPr>
        <p:sp>
          <p:nvSpPr>
            <p:cNvPr id="11" name="Freeform 10"/>
            <p:cNvSpPr/>
            <p:nvPr/>
          </p:nvSpPr>
          <p:spPr>
            <a:xfrm flipH="1">
              <a:off x="1" y="6555483"/>
              <a:ext cx="1819593" cy="302517"/>
            </a:xfrm>
            <a:custGeom>
              <a:avLst/>
              <a:gdLst>
                <a:gd name="connsiteX0" fmla="*/ 1819593 w 1819593"/>
                <a:gd name="connsiteY0" fmla="*/ 0 h 302517"/>
                <a:gd name="connsiteX1" fmla="*/ 75629 w 1819593"/>
                <a:gd name="connsiteY1" fmla="*/ 0 h 302517"/>
                <a:gd name="connsiteX2" fmla="*/ 0 w 1819593"/>
                <a:gd name="connsiteY2" fmla="*/ 302517 h 302517"/>
                <a:gd name="connsiteX3" fmla="*/ 1819593 w 1819593"/>
                <a:gd name="connsiteY3" fmla="*/ 302517 h 30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593" h="302517">
                  <a:moveTo>
                    <a:pt x="1819593" y="0"/>
                  </a:moveTo>
                  <a:lnTo>
                    <a:pt x="75629" y="0"/>
                  </a:lnTo>
                  <a:lnTo>
                    <a:pt x="0" y="302517"/>
                  </a:lnTo>
                  <a:lnTo>
                    <a:pt x="1819593" y="302517"/>
                  </a:lnTo>
                  <a:close/>
                </a:path>
              </a:pathLst>
            </a:cu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2" name="Parallelogram 11"/>
            <p:cNvSpPr/>
            <p:nvPr/>
          </p:nvSpPr>
          <p:spPr>
            <a:xfrm flipH="1">
              <a:off x="1788204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FEC72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4" name="Parallelogram 13"/>
            <p:cNvSpPr/>
            <p:nvPr/>
          </p:nvSpPr>
          <p:spPr>
            <a:xfrm flipH="1">
              <a:off x="1908747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66A847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5" name="Parallelogram 14"/>
            <p:cNvSpPr/>
            <p:nvPr/>
          </p:nvSpPr>
          <p:spPr>
            <a:xfrm flipH="1">
              <a:off x="2029292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A3A834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  <p:pic>
        <p:nvPicPr>
          <p:cNvPr id="16" name="Picture 2" descr="AGRA - Sustainably Growing Africa's Food Systems">
            <a:extLst>
              <a:ext uri="{FF2B5EF4-FFF2-40B4-BE49-F238E27FC236}">
                <a16:creationId xmlns:a16="http://schemas.microsoft.com/office/drawing/2014/main" id="{0D92F14F-EE14-47FC-8315-EECB50B0E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06" y="6240638"/>
            <a:ext cx="1212770" cy="45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2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 flip="none" rotWithShape="1">
          <a:gsLst>
            <a:gs pos="0">
              <a:srgbClr val="016648"/>
            </a:gs>
            <a:gs pos="100000">
              <a:srgbClr val="004C3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1" y="6313715"/>
            <a:ext cx="3924440" cy="544286"/>
            <a:chOff x="1" y="6555483"/>
            <a:chExt cx="2181224" cy="302517"/>
          </a:xfrm>
        </p:grpSpPr>
        <p:sp>
          <p:nvSpPr>
            <p:cNvPr id="11" name="Freeform 10"/>
            <p:cNvSpPr/>
            <p:nvPr/>
          </p:nvSpPr>
          <p:spPr>
            <a:xfrm flipH="1">
              <a:off x="1" y="6555483"/>
              <a:ext cx="1819593" cy="302517"/>
            </a:xfrm>
            <a:custGeom>
              <a:avLst/>
              <a:gdLst>
                <a:gd name="connsiteX0" fmla="*/ 1819593 w 1819593"/>
                <a:gd name="connsiteY0" fmla="*/ 0 h 302517"/>
                <a:gd name="connsiteX1" fmla="*/ 75629 w 1819593"/>
                <a:gd name="connsiteY1" fmla="*/ 0 h 302517"/>
                <a:gd name="connsiteX2" fmla="*/ 0 w 1819593"/>
                <a:gd name="connsiteY2" fmla="*/ 302517 h 302517"/>
                <a:gd name="connsiteX3" fmla="*/ 1819593 w 1819593"/>
                <a:gd name="connsiteY3" fmla="*/ 302517 h 30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593" h="302517">
                  <a:moveTo>
                    <a:pt x="1819593" y="0"/>
                  </a:moveTo>
                  <a:lnTo>
                    <a:pt x="75629" y="0"/>
                  </a:lnTo>
                  <a:lnTo>
                    <a:pt x="0" y="302517"/>
                  </a:lnTo>
                  <a:lnTo>
                    <a:pt x="1819593" y="302517"/>
                  </a:lnTo>
                  <a:close/>
                </a:path>
              </a:pathLst>
            </a:cu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2" name="Parallelogram 11"/>
            <p:cNvSpPr/>
            <p:nvPr/>
          </p:nvSpPr>
          <p:spPr>
            <a:xfrm flipH="1">
              <a:off x="1788204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FEC72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4" name="Parallelogram 13"/>
            <p:cNvSpPr/>
            <p:nvPr/>
          </p:nvSpPr>
          <p:spPr>
            <a:xfrm flipH="1">
              <a:off x="1908747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66A847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5" name="Parallelogram 14"/>
            <p:cNvSpPr/>
            <p:nvPr/>
          </p:nvSpPr>
          <p:spPr>
            <a:xfrm flipH="1">
              <a:off x="2029292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A3A834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  <p:pic>
        <p:nvPicPr>
          <p:cNvPr id="16" name="Picture 2" descr="AGRA - Sustainably Growing Africa's Food Systems">
            <a:extLst>
              <a:ext uri="{FF2B5EF4-FFF2-40B4-BE49-F238E27FC236}">
                <a16:creationId xmlns:a16="http://schemas.microsoft.com/office/drawing/2014/main" id="{0D92F14F-EE14-47FC-8315-EECB50B0E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06" y="6240638"/>
            <a:ext cx="1212770" cy="45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07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 flip="none" rotWithShape="1">
          <a:gsLst>
            <a:gs pos="0">
              <a:srgbClr val="016648"/>
            </a:gs>
            <a:gs pos="100000">
              <a:srgbClr val="004C3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>
                <a:solidFill>
                  <a:schemeClr val="bg1"/>
                </a:solidFill>
              </a:rPr>
              <a:t>Agenda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" y="6313715"/>
            <a:ext cx="3924440" cy="544286"/>
            <a:chOff x="1" y="6555483"/>
            <a:chExt cx="2181224" cy="302517"/>
          </a:xfrm>
        </p:grpSpPr>
        <p:sp>
          <p:nvSpPr>
            <p:cNvPr id="9" name="Freeform 8"/>
            <p:cNvSpPr/>
            <p:nvPr/>
          </p:nvSpPr>
          <p:spPr>
            <a:xfrm flipH="1">
              <a:off x="1" y="6555483"/>
              <a:ext cx="1819593" cy="302517"/>
            </a:xfrm>
            <a:custGeom>
              <a:avLst/>
              <a:gdLst>
                <a:gd name="connsiteX0" fmla="*/ 1819593 w 1819593"/>
                <a:gd name="connsiteY0" fmla="*/ 0 h 302517"/>
                <a:gd name="connsiteX1" fmla="*/ 75629 w 1819593"/>
                <a:gd name="connsiteY1" fmla="*/ 0 h 302517"/>
                <a:gd name="connsiteX2" fmla="*/ 0 w 1819593"/>
                <a:gd name="connsiteY2" fmla="*/ 302517 h 302517"/>
                <a:gd name="connsiteX3" fmla="*/ 1819593 w 1819593"/>
                <a:gd name="connsiteY3" fmla="*/ 302517 h 30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593" h="302517">
                  <a:moveTo>
                    <a:pt x="1819593" y="0"/>
                  </a:moveTo>
                  <a:lnTo>
                    <a:pt x="75629" y="0"/>
                  </a:lnTo>
                  <a:lnTo>
                    <a:pt x="0" y="302517"/>
                  </a:lnTo>
                  <a:lnTo>
                    <a:pt x="1819593" y="302517"/>
                  </a:lnTo>
                  <a:close/>
                </a:path>
              </a:pathLst>
            </a:cu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1" name="Parallelogram 10"/>
            <p:cNvSpPr/>
            <p:nvPr/>
          </p:nvSpPr>
          <p:spPr>
            <a:xfrm flipH="1">
              <a:off x="1788204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FEC72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2" name="Parallelogram 11"/>
            <p:cNvSpPr/>
            <p:nvPr/>
          </p:nvSpPr>
          <p:spPr>
            <a:xfrm flipH="1">
              <a:off x="1908747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66A847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4" name="Parallelogram 13"/>
            <p:cNvSpPr/>
            <p:nvPr/>
          </p:nvSpPr>
          <p:spPr>
            <a:xfrm flipH="1">
              <a:off x="2029292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A3A834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  <p:pic>
        <p:nvPicPr>
          <p:cNvPr id="18" name="Picture 2" descr="AGRA - Sustainably Growing Africa's Food Systems">
            <a:extLst>
              <a:ext uri="{FF2B5EF4-FFF2-40B4-BE49-F238E27FC236}">
                <a16:creationId xmlns:a16="http://schemas.microsoft.com/office/drawing/2014/main" id="{0D92F14F-EE14-47FC-8315-EECB50B0E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06" y="6240638"/>
            <a:ext cx="1212770" cy="45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19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rgbClr val="66A84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2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66A84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7"/>
            <a:ext cx="3448800" cy="3493008"/>
          </a:xfrm>
          <a:prstGeom prst="rect">
            <a:avLst/>
          </a:prstGeom>
          <a:noFill/>
          <a:ln>
            <a:solidFill>
              <a:srgbClr val="66A847"/>
            </a:solidFill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accent4"/>
              </a:solidFill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>
                <a:solidFill>
                  <a:srgbClr val="66A847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86557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400617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rgbClr val="66A84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rgbClr val="66A84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14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rgbClr val="66A847"/>
                </a:solidFill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rgbClr val="66A847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33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 flip="none" rotWithShape="1">
          <a:gsLst>
            <a:gs pos="0">
              <a:srgbClr val="016648"/>
            </a:gs>
            <a:gs pos="100000">
              <a:srgbClr val="004C3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solidFill>
                  <a:schemeClr val="bg1"/>
                </a:solidFill>
              </a:rPr>
              <a:t>Agenda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" y="6313715"/>
            <a:ext cx="3924440" cy="544286"/>
            <a:chOff x="1" y="6555483"/>
            <a:chExt cx="2181224" cy="302517"/>
          </a:xfrm>
        </p:grpSpPr>
        <p:sp>
          <p:nvSpPr>
            <p:cNvPr id="9" name="Freeform 8"/>
            <p:cNvSpPr/>
            <p:nvPr/>
          </p:nvSpPr>
          <p:spPr>
            <a:xfrm flipH="1">
              <a:off x="1" y="6555483"/>
              <a:ext cx="1819593" cy="302517"/>
            </a:xfrm>
            <a:custGeom>
              <a:avLst/>
              <a:gdLst>
                <a:gd name="connsiteX0" fmla="*/ 1819593 w 1819593"/>
                <a:gd name="connsiteY0" fmla="*/ 0 h 302517"/>
                <a:gd name="connsiteX1" fmla="*/ 75629 w 1819593"/>
                <a:gd name="connsiteY1" fmla="*/ 0 h 302517"/>
                <a:gd name="connsiteX2" fmla="*/ 0 w 1819593"/>
                <a:gd name="connsiteY2" fmla="*/ 302517 h 302517"/>
                <a:gd name="connsiteX3" fmla="*/ 1819593 w 1819593"/>
                <a:gd name="connsiteY3" fmla="*/ 302517 h 30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593" h="302517">
                  <a:moveTo>
                    <a:pt x="1819593" y="0"/>
                  </a:moveTo>
                  <a:lnTo>
                    <a:pt x="75629" y="0"/>
                  </a:lnTo>
                  <a:lnTo>
                    <a:pt x="0" y="302517"/>
                  </a:lnTo>
                  <a:lnTo>
                    <a:pt x="1819593" y="302517"/>
                  </a:lnTo>
                  <a:close/>
                </a:path>
              </a:pathLst>
            </a:cu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1" name="Parallelogram 10"/>
            <p:cNvSpPr/>
            <p:nvPr/>
          </p:nvSpPr>
          <p:spPr>
            <a:xfrm flipH="1">
              <a:off x="1788204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FEC72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2" name="Parallelogram 11"/>
            <p:cNvSpPr/>
            <p:nvPr/>
          </p:nvSpPr>
          <p:spPr>
            <a:xfrm flipH="1">
              <a:off x="1908747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66A847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3" name="Parallelogram 12"/>
            <p:cNvSpPr/>
            <p:nvPr/>
          </p:nvSpPr>
          <p:spPr>
            <a:xfrm flipH="1">
              <a:off x="2029292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A3A834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  <p:pic>
        <p:nvPicPr>
          <p:cNvPr id="14" name="Picture 2" descr="AGRA - Sustainably Growing Africa's Food Systems">
            <a:extLst>
              <a:ext uri="{FF2B5EF4-FFF2-40B4-BE49-F238E27FC236}">
                <a16:creationId xmlns:a16="http://schemas.microsoft.com/office/drawing/2014/main" id="{0D92F14F-EE14-47FC-8315-EECB50B0E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06" y="6240638"/>
            <a:ext cx="1212770" cy="45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 flip="none" rotWithShape="1">
          <a:gsLst>
            <a:gs pos="0">
              <a:srgbClr val="016648"/>
            </a:gs>
            <a:gs pos="100000">
              <a:srgbClr val="004C3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48118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 userDrawn="1"/>
        </p:nvGrpSpPr>
        <p:grpSpPr>
          <a:xfrm>
            <a:off x="1" y="6313715"/>
            <a:ext cx="3924440" cy="544286"/>
            <a:chOff x="1" y="6555483"/>
            <a:chExt cx="2181224" cy="302517"/>
          </a:xfrm>
        </p:grpSpPr>
        <p:sp>
          <p:nvSpPr>
            <p:cNvPr id="11" name="Freeform 10"/>
            <p:cNvSpPr/>
            <p:nvPr/>
          </p:nvSpPr>
          <p:spPr>
            <a:xfrm flipH="1">
              <a:off x="1" y="6555483"/>
              <a:ext cx="1819593" cy="302517"/>
            </a:xfrm>
            <a:custGeom>
              <a:avLst/>
              <a:gdLst>
                <a:gd name="connsiteX0" fmla="*/ 1819593 w 1819593"/>
                <a:gd name="connsiteY0" fmla="*/ 0 h 302517"/>
                <a:gd name="connsiteX1" fmla="*/ 75629 w 1819593"/>
                <a:gd name="connsiteY1" fmla="*/ 0 h 302517"/>
                <a:gd name="connsiteX2" fmla="*/ 0 w 1819593"/>
                <a:gd name="connsiteY2" fmla="*/ 302517 h 302517"/>
                <a:gd name="connsiteX3" fmla="*/ 1819593 w 1819593"/>
                <a:gd name="connsiteY3" fmla="*/ 302517 h 30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593" h="302517">
                  <a:moveTo>
                    <a:pt x="1819593" y="0"/>
                  </a:moveTo>
                  <a:lnTo>
                    <a:pt x="75629" y="0"/>
                  </a:lnTo>
                  <a:lnTo>
                    <a:pt x="0" y="302517"/>
                  </a:lnTo>
                  <a:lnTo>
                    <a:pt x="1819593" y="302517"/>
                  </a:lnTo>
                  <a:close/>
                </a:path>
              </a:pathLst>
            </a:custGeom>
            <a:solidFill>
              <a:srgbClr val="016648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2" name="Parallelogram 11"/>
            <p:cNvSpPr/>
            <p:nvPr/>
          </p:nvSpPr>
          <p:spPr>
            <a:xfrm flipH="1">
              <a:off x="1788204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FEC72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4" name="Parallelogram 13"/>
            <p:cNvSpPr/>
            <p:nvPr/>
          </p:nvSpPr>
          <p:spPr>
            <a:xfrm flipH="1">
              <a:off x="1908747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66A847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5" name="Parallelogram 14"/>
            <p:cNvSpPr/>
            <p:nvPr/>
          </p:nvSpPr>
          <p:spPr>
            <a:xfrm flipH="1">
              <a:off x="2029292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A3A834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  <p:pic>
        <p:nvPicPr>
          <p:cNvPr id="16" name="Picture 2" descr="AGRA - Sustainably Growing Africa's Food Systems">
            <a:extLst>
              <a:ext uri="{FF2B5EF4-FFF2-40B4-BE49-F238E27FC236}">
                <a16:creationId xmlns:a16="http://schemas.microsoft.com/office/drawing/2014/main" id="{0D92F14F-EE14-47FC-8315-EECB50B0E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06" y="6240638"/>
            <a:ext cx="1212770" cy="45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65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ient Agenda">
    <p:bg>
      <p:bgPr>
        <a:gradFill flip="none" rotWithShape="1">
          <a:gsLst>
            <a:gs pos="0">
              <a:srgbClr val="016648"/>
            </a:gs>
            <a:gs pos="100000">
              <a:srgbClr val="004C3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D7126CD-733E-7054-9432-E7B1B03A333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D7126CD-733E-7054-9432-E7B1B03A33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F2CA459F-6165-1E80-B1F8-6C5591EFA4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" r="3707"/>
          <a:stretch/>
        </p:blipFill>
        <p:spPr>
          <a:xfrm>
            <a:off x="-8420" y="0"/>
            <a:ext cx="4080762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3C5DCB-6294-588B-BF12-711173BEFA9A}"/>
              </a:ext>
            </a:extLst>
          </p:cNvPr>
          <p:cNvSpPr/>
          <p:nvPr userDrawn="1"/>
        </p:nvSpPr>
        <p:spPr>
          <a:xfrm>
            <a:off x="-8420" y="0"/>
            <a:ext cx="4080762" cy="6858000"/>
          </a:xfrm>
          <a:prstGeom prst="rect">
            <a:avLst/>
          </a:prstGeom>
          <a:solidFill>
            <a:srgbClr val="016648">
              <a:alpha val="76000"/>
            </a:srgbClr>
          </a:solidFill>
          <a:ln w="9525" cap="rnd" cmpd="sng" algn="ctr">
            <a:solidFill>
              <a:srgbClr val="01664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2634" y="6317928"/>
            <a:ext cx="3924440" cy="544286"/>
            <a:chOff x="1" y="6555483"/>
            <a:chExt cx="2181224" cy="302517"/>
          </a:xfrm>
        </p:grpSpPr>
        <p:sp>
          <p:nvSpPr>
            <p:cNvPr id="9" name="Freeform 8"/>
            <p:cNvSpPr/>
            <p:nvPr/>
          </p:nvSpPr>
          <p:spPr>
            <a:xfrm flipH="1">
              <a:off x="1" y="6555483"/>
              <a:ext cx="1819593" cy="302517"/>
            </a:xfrm>
            <a:custGeom>
              <a:avLst/>
              <a:gdLst>
                <a:gd name="connsiteX0" fmla="*/ 1819593 w 1819593"/>
                <a:gd name="connsiteY0" fmla="*/ 0 h 302517"/>
                <a:gd name="connsiteX1" fmla="*/ 75629 w 1819593"/>
                <a:gd name="connsiteY1" fmla="*/ 0 h 302517"/>
                <a:gd name="connsiteX2" fmla="*/ 0 w 1819593"/>
                <a:gd name="connsiteY2" fmla="*/ 302517 h 302517"/>
                <a:gd name="connsiteX3" fmla="*/ 1819593 w 1819593"/>
                <a:gd name="connsiteY3" fmla="*/ 302517 h 30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593" h="302517">
                  <a:moveTo>
                    <a:pt x="1819593" y="0"/>
                  </a:moveTo>
                  <a:lnTo>
                    <a:pt x="75629" y="0"/>
                  </a:lnTo>
                  <a:lnTo>
                    <a:pt x="0" y="302517"/>
                  </a:lnTo>
                  <a:lnTo>
                    <a:pt x="1819593" y="302517"/>
                  </a:lnTo>
                  <a:close/>
                </a:path>
              </a:pathLst>
            </a:cu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4" name="Parallelogram 13"/>
            <p:cNvSpPr/>
            <p:nvPr/>
          </p:nvSpPr>
          <p:spPr>
            <a:xfrm flipH="1">
              <a:off x="1788204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FEC72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7" name="Parallelogram 16"/>
            <p:cNvSpPr/>
            <p:nvPr/>
          </p:nvSpPr>
          <p:spPr>
            <a:xfrm flipH="1">
              <a:off x="1908747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66A847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8" name="Parallelogram 17"/>
            <p:cNvSpPr/>
            <p:nvPr/>
          </p:nvSpPr>
          <p:spPr>
            <a:xfrm flipH="1">
              <a:off x="2029292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A3A834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  <p:pic>
        <p:nvPicPr>
          <p:cNvPr id="19" name="Picture 2" descr="AGRA - Sustainably Growing Africa's Food Systems">
            <a:extLst>
              <a:ext uri="{FF2B5EF4-FFF2-40B4-BE49-F238E27FC236}">
                <a16:creationId xmlns:a16="http://schemas.microsoft.com/office/drawing/2014/main" id="{0D92F14F-EE14-47FC-8315-EECB50B0E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06" y="6240638"/>
            <a:ext cx="1212770" cy="45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97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 flip="none" rotWithShape="1">
          <a:gsLst>
            <a:gs pos="0">
              <a:srgbClr val="016648"/>
            </a:gs>
            <a:gs pos="100000">
              <a:srgbClr val="004C3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941970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>
                <a:solidFill>
                  <a:srgbClr val="016648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" y="6313715"/>
            <a:ext cx="3924440" cy="544286"/>
            <a:chOff x="1" y="6555483"/>
            <a:chExt cx="2181224" cy="302517"/>
          </a:xfrm>
        </p:grpSpPr>
        <p:sp>
          <p:nvSpPr>
            <p:cNvPr id="10" name="Freeform 9"/>
            <p:cNvSpPr/>
            <p:nvPr/>
          </p:nvSpPr>
          <p:spPr>
            <a:xfrm flipH="1">
              <a:off x="1" y="6555483"/>
              <a:ext cx="1819593" cy="302517"/>
            </a:xfrm>
            <a:custGeom>
              <a:avLst/>
              <a:gdLst>
                <a:gd name="connsiteX0" fmla="*/ 1819593 w 1819593"/>
                <a:gd name="connsiteY0" fmla="*/ 0 h 302517"/>
                <a:gd name="connsiteX1" fmla="*/ 75629 w 1819593"/>
                <a:gd name="connsiteY1" fmla="*/ 0 h 302517"/>
                <a:gd name="connsiteX2" fmla="*/ 0 w 1819593"/>
                <a:gd name="connsiteY2" fmla="*/ 302517 h 302517"/>
                <a:gd name="connsiteX3" fmla="*/ 1819593 w 1819593"/>
                <a:gd name="connsiteY3" fmla="*/ 302517 h 30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593" h="302517">
                  <a:moveTo>
                    <a:pt x="1819593" y="0"/>
                  </a:moveTo>
                  <a:lnTo>
                    <a:pt x="75629" y="0"/>
                  </a:lnTo>
                  <a:lnTo>
                    <a:pt x="0" y="302517"/>
                  </a:lnTo>
                  <a:lnTo>
                    <a:pt x="1819593" y="302517"/>
                  </a:lnTo>
                  <a:close/>
                </a:path>
              </a:pathLst>
            </a:custGeom>
            <a:solidFill>
              <a:srgbClr val="016648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1" name="Parallelogram 10"/>
            <p:cNvSpPr/>
            <p:nvPr/>
          </p:nvSpPr>
          <p:spPr>
            <a:xfrm flipH="1">
              <a:off x="1788204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FEC72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2" name="Parallelogram 11"/>
            <p:cNvSpPr/>
            <p:nvPr/>
          </p:nvSpPr>
          <p:spPr>
            <a:xfrm flipH="1">
              <a:off x="1908747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66A847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3" name="Parallelogram 12"/>
            <p:cNvSpPr/>
            <p:nvPr/>
          </p:nvSpPr>
          <p:spPr>
            <a:xfrm flipH="1">
              <a:off x="2029292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A3A834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  <p:pic>
        <p:nvPicPr>
          <p:cNvPr id="14" name="Picture 2" descr="AGRA - Sustainably Growing Africa's Food Systems">
            <a:extLst>
              <a:ext uri="{FF2B5EF4-FFF2-40B4-BE49-F238E27FC236}">
                <a16:creationId xmlns:a16="http://schemas.microsoft.com/office/drawing/2014/main" id="{0D92F14F-EE14-47FC-8315-EECB50B0E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06" y="6240638"/>
            <a:ext cx="1212770" cy="45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27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 flip="none" rotWithShape="1">
          <a:gsLst>
            <a:gs pos="0">
              <a:srgbClr val="016648"/>
            </a:gs>
            <a:gs pos="100000">
              <a:srgbClr val="004C3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394761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016648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" y="6313715"/>
            <a:ext cx="3924440" cy="544286"/>
            <a:chOff x="1" y="6555483"/>
            <a:chExt cx="2181224" cy="302517"/>
          </a:xfrm>
        </p:grpSpPr>
        <p:sp>
          <p:nvSpPr>
            <p:cNvPr id="11" name="Freeform 10"/>
            <p:cNvSpPr/>
            <p:nvPr/>
          </p:nvSpPr>
          <p:spPr>
            <a:xfrm flipH="1">
              <a:off x="1" y="6555483"/>
              <a:ext cx="1819593" cy="302517"/>
            </a:xfrm>
            <a:custGeom>
              <a:avLst/>
              <a:gdLst>
                <a:gd name="connsiteX0" fmla="*/ 1819593 w 1819593"/>
                <a:gd name="connsiteY0" fmla="*/ 0 h 302517"/>
                <a:gd name="connsiteX1" fmla="*/ 75629 w 1819593"/>
                <a:gd name="connsiteY1" fmla="*/ 0 h 302517"/>
                <a:gd name="connsiteX2" fmla="*/ 0 w 1819593"/>
                <a:gd name="connsiteY2" fmla="*/ 302517 h 302517"/>
                <a:gd name="connsiteX3" fmla="*/ 1819593 w 1819593"/>
                <a:gd name="connsiteY3" fmla="*/ 302517 h 30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593" h="302517">
                  <a:moveTo>
                    <a:pt x="1819593" y="0"/>
                  </a:moveTo>
                  <a:lnTo>
                    <a:pt x="75629" y="0"/>
                  </a:lnTo>
                  <a:lnTo>
                    <a:pt x="0" y="302517"/>
                  </a:lnTo>
                  <a:lnTo>
                    <a:pt x="1819593" y="302517"/>
                  </a:lnTo>
                  <a:close/>
                </a:path>
              </a:pathLst>
            </a:custGeom>
            <a:solidFill>
              <a:srgbClr val="016648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2" name="Parallelogram 11"/>
            <p:cNvSpPr/>
            <p:nvPr/>
          </p:nvSpPr>
          <p:spPr>
            <a:xfrm flipH="1">
              <a:off x="1788204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FEC72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4" name="Parallelogram 13"/>
            <p:cNvSpPr/>
            <p:nvPr/>
          </p:nvSpPr>
          <p:spPr>
            <a:xfrm flipH="1">
              <a:off x="1908747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66A847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5" name="Parallelogram 14"/>
            <p:cNvSpPr/>
            <p:nvPr/>
          </p:nvSpPr>
          <p:spPr>
            <a:xfrm flipH="1">
              <a:off x="2029292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A3A834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  <p:pic>
        <p:nvPicPr>
          <p:cNvPr id="18" name="Picture 2" descr="AGRA - Sustainably Growing Africa's Food Systems">
            <a:extLst>
              <a:ext uri="{FF2B5EF4-FFF2-40B4-BE49-F238E27FC236}">
                <a16:creationId xmlns:a16="http://schemas.microsoft.com/office/drawing/2014/main" id="{0D92F14F-EE14-47FC-8315-EECB50B0E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06" y="6240638"/>
            <a:ext cx="1212770" cy="45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26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 flip="none" rotWithShape="1">
          <a:gsLst>
            <a:gs pos="0">
              <a:srgbClr val="016648"/>
            </a:gs>
            <a:gs pos="100000">
              <a:srgbClr val="004C3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" y="6313715"/>
            <a:ext cx="3924440" cy="544286"/>
            <a:chOff x="1" y="6555483"/>
            <a:chExt cx="2181224" cy="302517"/>
          </a:xfrm>
        </p:grpSpPr>
        <p:sp>
          <p:nvSpPr>
            <p:cNvPr id="9" name="Freeform 8"/>
            <p:cNvSpPr/>
            <p:nvPr/>
          </p:nvSpPr>
          <p:spPr>
            <a:xfrm flipH="1">
              <a:off x="1" y="6555483"/>
              <a:ext cx="1819593" cy="302517"/>
            </a:xfrm>
            <a:custGeom>
              <a:avLst/>
              <a:gdLst>
                <a:gd name="connsiteX0" fmla="*/ 1819593 w 1819593"/>
                <a:gd name="connsiteY0" fmla="*/ 0 h 302517"/>
                <a:gd name="connsiteX1" fmla="*/ 75629 w 1819593"/>
                <a:gd name="connsiteY1" fmla="*/ 0 h 302517"/>
                <a:gd name="connsiteX2" fmla="*/ 0 w 1819593"/>
                <a:gd name="connsiteY2" fmla="*/ 302517 h 302517"/>
                <a:gd name="connsiteX3" fmla="*/ 1819593 w 1819593"/>
                <a:gd name="connsiteY3" fmla="*/ 302517 h 30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593" h="302517">
                  <a:moveTo>
                    <a:pt x="1819593" y="0"/>
                  </a:moveTo>
                  <a:lnTo>
                    <a:pt x="75629" y="0"/>
                  </a:lnTo>
                  <a:lnTo>
                    <a:pt x="0" y="302517"/>
                  </a:lnTo>
                  <a:lnTo>
                    <a:pt x="1819593" y="302517"/>
                  </a:lnTo>
                  <a:close/>
                </a:path>
              </a:pathLst>
            </a:cu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4" name="Parallelogram 13"/>
            <p:cNvSpPr/>
            <p:nvPr/>
          </p:nvSpPr>
          <p:spPr>
            <a:xfrm flipH="1">
              <a:off x="1788204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FEC72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7" name="Parallelogram 16"/>
            <p:cNvSpPr/>
            <p:nvPr/>
          </p:nvSpPr>
          <p:spPr>
            <a:xfrm flipH="1">
              <a:off x="1908747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66A847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8" name="Parallelogram 17"/>
            <p:cNvSpPr/>
            <p:nvPr/>
          </p:nvSpPr>
          <p:spPr>
            <a:xfrm flipH="1">
              <a:off x="2029292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A3A834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  <p:pic>
        <p:nvPicPr>
          <p:cNvPr id="19" name="Picture 2" descr="AGRA - Sustainably Growing Africa's Food Systems">
            <a:extLst>
              <a:ext uri="{FF2B5EF4-FFF2-40B4-BE49-F238E27FC236}">
                <a16:creationId xmlns:a16="http://schemas.microsoft.com/office/drawing/2014/main" id="{0D92F14F-EE14-47FC-8315-EECB50B0E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06" y="6240638"/>
            <a:ext cx="1212770" cy="45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49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0"/>
            </p:custDataLst>
            <p:extLst>
              <p:ext uri="{D42A27DB-BD31-4B8C-83A1-F6EECF244321}">
                <p14:modId xmlns:p14="http://schemas.microsoft.com/office/powerpoint/2010/main" val="36069947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1" imgW="270" imgH="270" progId="TCLayout.ActiveDocument.1">
                  <p:embed/>
                </p:oleObj>
              </mc:Choice>
              <mc:Fallback>
                <p:oleObj name="think-cell Slide" r:id="rId71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Level six</a:t>
            </a:r>
          </a:p>
          <a:p>
            <a:pPr lvl="6"/>
            <a:r>
              <a:rPr lang="en-US"/>
              <a:t>Level seven</a:t>
            </a:r>
          </a:p>
          <a:p>
            <a:pPr lvl="7"/>
            <a:r>
              <a:rPr lang="en-US"/>
              <a:t>Level eight</a:t>
            </a:r>
          </a:p>
          <a:p>
            <a:pPr lvl="8"/>
            <a:r>
              <a:rPr lang="en-US"/>
              <a:t>Level nine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" y="6313715"/>
            <a:ext cx="3924440" cy="544286"/>
            <a:chOff x="1" y="6555483"/>
            <a:chExt cx="2181224" cy="302517"/>
          </a:xfrm>
        </p:grpSpPr>
        <p:sp>
          <p:nvSpPr>
            <p:cNvPr id="10" name="Freeform 9"/>
            <p:cNvSpPr/>
            <p:nvPr/>
          </p:nvSpPr>
          <p:spPr>
            <a:xfrm flipH="1">
              <a:off x="1" y="6555483"/>
              <a:ext cx="1819593" cy="302517"/>
            </a:xfrm>
            <a:custGeom>
              <a:avLst/>
              <a:gdLst>
                <a:gd name="connsiteX0" fmla="*/ 1819593 w 1819593"/>
                <a:gd name="connsiteY0" fmla="*/ 0 h 302517"/>
                <a:gd name="connsiteX1" fmla="*/ 75629 w 1819593"/>
                <a:gd name="connsiteY1" fmla="*/ 0 h 302517"/>
                <a:gd name="connsiteX2" fmla="*/ 0 w 1819593"/>
                <a:gd name="connsiteY2" fmla="*/ 302517 h 302517"/>
                <a:gd name="connsiteX3" fmla="*/ 1819593 w 1819593"/>
                <a:gd name="connsiteY3" fmla="*/ 302517 h 30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593" h="302517">
                  <a:moveTo>
                    <a:pt x="1819593" y="0"/>
                  </a:moveTo>
                  <a:lnTo>
                    <a:pt x="75629" y="0"/>
                  </a:lnTo>
                  <a:lnTo>
                    <a:pt x="0" y="302517"/>
                  </a:lnTo>
                  <a:lnTo>
                    <a:pt x="1819593" y="302517"/>
                  </a:lnTo>
                  <a:close/>
                </a:path>
              </a:pathLst>
            </a:custGeom>
            <a:solidFill>
              <a:srgbClr val="016648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3" name="Parallelogram 12"/>
            <p:cNvSpPr/>
            <p:nvPr/>
          </p:nvSpPr>
          <p:spPr>
            <a:xfrm flipH="1">
              <a:off x="1788204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FEC72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4" name="Parallelogram 13"/>
            <p:cNvSpPr/>
            <p:nvPr/>
          </p:nvSpPr>
          <p:spPr>
            <a:xfrm flipH="1">
              <a:off x="1908747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66A847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5" name="Parallelogram 14"/>
            <p:cNvSpPr/>
            <p:nvPr/>
          </p:nvSpPr>
          <p:spPr>
            <a:xfrm flipH="1">
              <a:off x="2029292" y="6555483"/>
              <a:ext cx="151933" cy="302517"/>
            </a:xfrm>
            <a:prstGeom prst="parallelogram">
              <a:avLst>
                <a:gd name="adj" fmla="val 46886"/>
              </a:avLst>
            </a:prstGeom>
            <a:solidFill>
              <a:srgbClr val="A3A834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</p:grpSp>
      <p:pic>
        <p:nvPicPr>
          <p:cNvPr id="17" name="Picture 2" descr="AGRA - Sustainably Growing Africa's Food Systems">
            <a:extLst>
              <a:ext uri="{FF2B5EF4-FFF2-40B4-BE49-F238E27FC236}">
                <a16:creationId xmlns:a16="http://schemas.microsoft.com/office/drawing/2014/main" id="{0D92F14F-EE14-47FC-8315-EECB50B0E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06" y="6240638"/>
            <a:ext cx="1212770" cy="45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33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5" r:id="rId1"/>
    <p:sldLayoutId id="2147485086" r:id="rId2"/>
    <p:sldLayoutId id="2147485183" r:id="rId3"/>
    <p:sldLayoutId id="2147485158" r:id="rId4"/>
    <p:sldLayoutId id="2147485113" r:id="rId5"/>
    <p:sldLayoutId id="2147485114" r:id="rId6"/>
    <p:sldLayoutId id="2147485154" r:id="rId7"/>
    <p:sldLayoutId id="2147485162" r:id="rId8"/>
    <p:sldLayoutId id="2147485149" r:id="rId9"/>
    <p:sldLayoutId id="2147485087" r:id="rId10"/>
    <p:sldLayoutId id="2147485112" r:id="rId11"/>
    <p:sldLayoutId id="2147485155" r:id="rId12"/>
    <p:sldLayoutId id="2147485164" r:id="rId13"/>
    <p:sldLayoutId id="2147485109" r:id="rId14"/>
    <p:sldLayoutId id="2147485165" r:id="rId15"/>
    <p:sldLayoutId id="2147485110" r:id="rId16"/>
    <p:sldLayoutId id="2147485166" r:id="rId17"/>
    <p:sldLayoutId id="2147485156" r:id="rId18"/>
    <p:sldLayoutId id="2147485167" r:id="rId19"/>
    <p:sldLayoutId id="2147485108" r:id="rId20"/>
    <p:sldLayoutId id="2147485107" r:id="rId21"/>
    <p:sldLayoutId id="2147485106" r:id="rId22"/>
    <p:sldLayoutId id="2147485090" r:id="rId23"/>
    <p:sldLayoutId id="2147485091" r:id="rId24"/>
    <p:sldLayoutId id="2147485092" r:id="rId25"/>
    <p:sldLayoutId id="2147485093" r:id="rId26"/>
    <p:sldLayoutId id="2147485116" r:id="rId27"/>
    <p:sldLayoutId id="2147485161" r:id="rId28"/>
    <p:sldLayoutId id="2147485159" r:id="rId29"/>
    <p:sldLayoutId id="2147485119" r:id="rId30"/>
    <p:sldLayoutId id="2147485184" r:id="rId31"/>
    <p:sldLayoutId id="2147485137" r:id="rId32"/>
    <p:sldLayoutId id="2147485120" r:id="rId33"/>
    <p:sldLayoutId id="2147485121" r:id="rId34"/>
    <p:sldLayoutId id="2147485141" r:id="rId35"/>
    <p:sldLayoutId id="2147485163" r:id="rId36"/>
    <p:sldLayoutId id="2147485139" r:id="rId37"/>
    <p:sldLayoutId id="2147485140" r:id="rId38"/>
    <p:sldLayoutId id="2147485122" r:id="rId39"/>
    <p:sldLayoutId id="2147485123" r:id="rId40"/>
    <p:sldLayoutId id="2147485151" r:id="rId41"/>
    <p:sldLayoutId id="2147485168" r:id="rId42"/>
    <p:sldLayoutId id="2147485127" r:id="rId43"/>
    <p:sldLayoutId id="2147485169" r:id="rId44"/>
    <p:sldLayoutId id="2147485126" r:id="rId45"/>
    <p:sldLayoutId id="2147485170" r:id="rId46"/>
    <p:sldLayoutId id="2147485153" r:id="rId47"/>
    <p:sldLayoutId id="2147485171" r:id="rId48"/>
    <p:sldLayoutId id="2147485128" r:id="rId49"/>
    <p:sldLayoutId id="2147485129" r:id="rId50"/>
    <p:sldLayoutId id="2147485130" r:id="rId51"/>
    <p:sldLayoutId id="2147485131" r:id="rId52"/>
    <p:sldLayoutId id="2147485145" r:id="rId53"/>
    <p:sldLayoutId id="2147485133" r:id="rId54"/>
    <p:sldLayoutId id="2147485144" r:id="rId55"/>
    <p:sldLayoutId id="2147485134" r:id="rId56"/>
    <p:sldLayoutId id="2147485146" r:id="rId57"/>
    <p:sldLayoutId id="2147485160" r:id="rId58"/>
    <p:sldLayoutId id="2147485172" r:id="rId59"/>
    <p:sldLayoutId id="2147485173" r:id="rId60"/>
    <p:sldLayoutId id="2147485174" r:id="rId61"/>
    <p:sldLayoutId id="2147485175" r:id="rId62"/>
    <p:sldLayoutId id="2147485176" r:id="rId63"/>
    <p:sldLayoutId id="2147485177" r:id="rId64"/>
    <p:sldLayoutId id="2147485178" r:id="rId65"/>
    <p:sldLayoutId id="2147485179" r:id="rId66"/>
    <p:sldLayoutId id="2147485180" r:id="rId67"/>
    <p:sldLayoutId id="2147485185" r:id="rId6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016648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Clr>
          <a:srgbClr val="016648"/>
        </a:buClr>
        <a:buFont typeface="Arial" panose="020B0604020202020204" pitchFamily="34" charset="0"/>
        <a:buChar char="​"/>
        <a:defRPr lang="en-US" sz="1200" kern="1200">
          <a:solidFill>
            <a:srgbClr val="000000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016648"/>
        </a:buClr>
        <a:buFont typeface="Arial" panose="020B0604020202020204" pitchFamily="34" charset="0"/>
        <a:buChar char="•"/>
        <a:defRPr lang="en-US" sz="1200" kern="1200">
          <a:solidFill>
            <a:srgbClr val="000000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016648"/>
        </a:buClr>
        <a:buFont typeface="Trebuchet MS" panose="020B0603020202020204" pitchFamily="34" charset="0"/>
        <a:buChar char="–"/>
        <a:defRPr lang="en-US" sz="1200" kern="1200">
          <a:solidFill>
            <a:srgbClr val="000000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rgbClr val="016648"/>
        </a:buClr>
        <a:buFont typeface="Arial" panose="020B0604020202020204" pitchFamily="34" charset="0"/>
        <a:buChar char="​"/>
        <a:defRPr lang="en-US" sz="1600" kern="1200">
          <a:solidFill>
            <a:srgbClr val="016648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16648"/>
        </a:buClr>
        <a:buFont typeface="Arial" panose="020B0604020202020204" pitchFamily="34" charset="0"/>
        <a:buChar char="​"/>
        <a:defRPr lang="en-US" sz="1600" b="1" kern="1200" smtClean="0">
          <a:solidFill>
            <a:srgbClr val="000000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16648"/>
        </a:buClr>
        <a:buFont typeface="Arial" panose="020B0604020202020204" pitchFamily="34" charset="0"/>
        <a:buChar char="•"/>
        <a:defRPr lang="en-US" sz="1600" kern="1200" smtClean="0">
          <a:solidFill>
            <a:srgbClr val="000000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Clr>
          <a:srgbClr val="016648"/>
        </a:buClr>
        <a:buFont typeface="Arial" panose="020B0604020202020204" pitchFamily="34" charset="0"/>
        <a:buChar char="​"/>
        <a:defRPr lang="en-US" sz="4400" kern="1200" baseline="0" smtClean="0">
          <a:solidFill>
            <a:srgbClr val="000000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Clr>
          <a:srgbClr val="016648"/>
        </a:buClr>
        <a:buFont typeface="Arial" panose="020B0604020202020204" pitchFamily="34" charset="0"/>
        <a:buChar char="​"/>
        <a:defRPr lang="en-US" sz="5400" kern="1200" baseline="0" smtClean="0">
          <a:solidFill>
            <a:srgbClr val="016648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016648"/>
        </a:buClr>
        <a:buFont typeface="Arial" panose="020B0604020202020204" pitchFamily="34" charset="0"/>
        <a:buChar char="​"/>
        <a:defRPr lang="en-US" sz="2400" kern="1200" baseline="0" dirty="0">
          <a:solidFill>
            <a:srgbClr val="016648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 userDrawn="1">
          <p15:clr>
            <a:srgbClr val="F26B43"/>
          </p15:clr>
        </p15:guide>
        <p15:guide id="2" pos="396" userDrawn="1">
          <p15:clr>
            <a:srgbClr val="F26B43"/>
          </p15:clr>
        </p15:guide>
        <p15:guide id="3" pos="7284" userDrawn="1">
          <p15:clr>
            <a:srgbClr val="F26B43"/>
          </p15:clr>
        </p15:guide>
        <p15:guide id="4" orient="horz" pos="38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0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18.png"/><Relationship Id="rId3" Type="http://schemas.openxmlformats.org/officeDocument/2006/relationships/tags" Target="../tags/tag49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17.jpe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16.jpeg"/><Relationship Id="rId5" Type="http://schemas.openxmlformats.org/officeDocument/2006/relationships/tags" Target="../tags/tag51.xml"/><Relationship Id="rId10" Type="http://schemas.openxmlformats.org/officeDocument/2006/relationships/image" Target="../media/image15.jpeg"/><Relationship Id="rId4" Type="http://schemas.openxmlformats.org/officeDocument/2006/relationships/tags" Target="../tags/tag50.xml"/><Relationship Id="rId9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tags" Target="../tags/tag54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Layout" Target="../slideLayouts/slideLayout30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9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tags" Target="../tags/tag59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Layout" Target="../slideLayouts/slideLayout30.xml"/><Relationship Id="rId5" Type="http://schemas.openxmlformats.org/officeDocument/2006/relationships/tags" Target="../tags/tag61.xml"/><Relationship Id="rId10" Type="http://schemas.openxmlformats.org/officeDocument/2006/relationships/image" Target="../media/image19.gif"/><Relationship Id="rId4" Type="http://schemas.openxmlformats.org/officeDocument/2006/relationships/tags" Target="../tags/tag60.xml"/><Relationship Id="rId9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6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932357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Jonathan Said – Vice President Center of Technical Expertise – AGRA</a:t>
            </a:r>
          </a:p>
          <a:p>
            <a:r>
              <a:rPr lang="en-US" b="1" dirty="0"/>
              <a:t>April 2026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7415" y="3543301"/>
            <a:ext cx="7102660" cy="805416"/>
          </a:xfrm>
        </p:spPr>
        <p:txBody>
          <a:bodyPr vert="horz" anchor="t">
            <a:normAutofit fontScale="90000"/>
          </a:bodyPr>
          <a:lstStyle/>
          <a:p>
            <a:r>
              <a:rPr lang="en-US" sz="2700" dirty="0"/>
              <a:t>Creating an enabling environment for private sector investment in Malawi</a:t>
            </a:r>
            <a:br>
              <a:rPr lang="en-US" sz="2700" dirty="0"/>
            </a:br>
            <a:br>
              <a:rPr lang="en-US" sz="1800" i="1" dirty="0"/>
            </a:br>
            <a:endParaRPr lang="en-US" sz="1800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16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Ndizotheka</a:t>
            </a:r>
            <a:r>
              <a:rPr lang="en-US" dirty="0"/>
              <a:t> Eminent Speaker Series</a:t>
            </a:r>
          </a:p>
        </p:txBody>
      </p:sp>
    </p:spTree>
    <p:extLst>
      <p:ext uri="{BB962C8B-B14F-4D97-AF65-F5344CB8AC3E}">
        <p14:creationId xmlns:p14="http://schemas.microsoft.com/office/powerpoint/2010/main" val="313206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286" imgH="286" progId="TCLayout.ActiveDocument.1">
                  <p:embed/>
                </p:oleObj>
              </mc:Choice>
              <mc:Fallback>
                <p:oleObj name="think-cell Slide" r:id="rId8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36A07F8F-7DD5-4D3A-8DB0-531BF98D0F9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16648"/>
          </a:solidFill>
          <a:ln w="9525" cap="rnd" cmpd="sng" algn="ctr">
            <a:solidFill>
              <a:srgbClr val="01664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342" name="Rectangle 34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16648"/>
          </a:solidFill>
          <a:ln w="9525" cap="rnd" cmpd="sng" algn="ctr">
            <a:solidFill>
              <a:srgbClr val="01664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30000" y="243840"/>
            <a:ext cx="11562000" cy="332399"/>
          </a:xfrm>
        </p:spPr>
        <p:txBody>
          <a:bodyPr vert="horz"/>
          <a:lstStyle/>
          <a:p>
            <a:r>
              <a:rPr lang="en-US" b="1" dirty="0"/>
              <a:t>Bottom line driver of why coordination &amp; co-learning stalls is political economy</a:t>
            </a:r>
            <a:endParaRPr lang="en-US" dirty="0"/>
          </a:p>
        </p:txBody>
      </p:sp>
      <p:sp>
        <p:nvSpPr>
          <p:cNvPr id="327" name="Rectangle 326" hidden="1"/>
          <p:cNvSpPr/>
          <p:nvPr>
            <p:custDataLst>
              <p:tags r:id="rId4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34" name="Rectangle 333" hidden="1"/>
          <p:cNvSpPr/>
          <p:nvPr>
            <p:custDataLst>
              <p:tags r:id="rId5"/>
            </p:custDataLst>
          </p:nvPr>
        </p:nvSpPr>
        <p:spPr bwMode="gray">
          <a:xfrm>
            <a:off x="152400" y="15240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4299F0F-1691-FF65-27AF-F06EBA06E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49" y="2023025"/>
            <a:ext cx="2263802" cy="34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6D6BC2E-CA0A-3BEB-6C41-3C4A5DFA3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681" y="2023026"/>
            <a:ext cx="2263802" cy="351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5C2EA18E-67F6-5C01-15D5-5483F0FE6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230" y="2000991"/>
            <a:ext cx="2276647" cy="34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ight Brace 32">
            <a:extLst>
              <a:ext uri="{FF2B5EF4-FFF2-40B4-BE49-F238E27FC236}">
                <a16:creationId xmlns:a16="http://schemas.microsoft.com/office/drawing/2014/main" id="{DB832B22-0A24-4DC4-DF1C-03158193189F}"/>
              </a:ext>
            </a:extLst>
          </p:cNvPr>
          <p:cNvSpPr/>
          <p:nvPr/>
        </p:nvSpPr>
        <p:spPr>
          <a:xfrm rot="16200000">
            <a:off x="5574806" y="-4081381"/>
            <a:ext cx="888976" cy="11785783"/>
          </a:xfrm>
          <a:prstGeom prst="rightBrace">
            <a:avLst/>
          </a:prstGeom>
          <a:ln w="25400" cap="rnd" cmpd="sng" algn="ctr">
            <a:solidFill>
              <a:srgbClr val="2E355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B621F47-B194-3445-2A55-6DE07A83EE8D}"/>
              </a:ext>
            </a:extLst>
          </p:cNvPr>
          <p:cNvSpPr/>
          <p:nvPr/>
        </p:nvSpPr>
        <p:spPr>
          <a:xfrm>
            <a:off x="172223" y="826141"/>
            <a:ext cx="11706225" cy="7225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Latest top global research captures the evidence: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75ABAB-262D-413F-FFA5-B89904504AEF}"/>
              </a:ext>
            </a:extLst>
          </p:cNvPr>
          <p:cNvSpPr/>
          <p:nvPr/>
        </p:nvSpPr>
        <p:spPr>
          <a:xfrm>
            <a:off x="492849" y="4743342"/>
            <a:ext cx="2263802" cy="1413618"/>
          </a:xfrm>
          <a:prstGeom prst="rect">
            <a:avLst/>
          </a:prstGeom>
          <a:solidFill>
            <a:schemeClr val="bg1"/>
          </a:solidFill>
          <a:ln w="9525" cap="rnd" cmpd="sng" algn="ctr">
            <a:solidFill>
              <a:srgbClr val="01664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Pritchett, Sen and </a:t>
            </a:r>
            <a:r>
              <a:rPr lang="en-US" sz="1200" b="1" dirty="0" err="1">
                <a:solidFill>
                  <a:schemeClr val="tx1"/>
                </a:solidFill>
              </a:rPr>
              <a:t>Werker</a:t>
            </a:r>
            <a:r>
              <a:rPr lang="en-US" sz="1200" b="1" dirty="0">
                <a:solidFill>
                  <a:schemeClr val="tx1"/>
                </a:solidFill>
              </a:rPr>
              <a:t>: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Long-term inclusive growth happens when political &amp; business elites align for sustained time to develop key sectors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132062-F9AA-CF62-7BFD-968AD1D61CAC}"/>
              </a:ext>
            </a:extLst>
          </p:cNvPr>
          <p:cNvSpPr/>
          <p:nvPr/>
        </p:nvSpPr>
        <p:spPr>
          <a:xfrm>
            <a:off x="3494681" y="4743342"/>
            <a:ext cx="2263802" cy="1413618"/>
          </a:xfrm>
          <a:prstGeom prst="rect">
            <a:avLst/>
          </a:prstGeom>
          <a:solidFill>
            <a:schemeClr val="bg1"/>
          </a:solidFill>
          <a:ln w="9525" cap="rnd" cmpd="sng" algn="ctr">
            <a:solidFill>
              <a:srgbClr val="01664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Stefan Dercon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Countries like Malawi and Nigeria have not achieved impact for political economy reasons, especially in agriculture &amp; food.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6F2A16-2A6F-C7C1-F3CF-AC663C14F94C}"/>
              </a:ext>
            </a:extLst>
          </p:cNvPr>
          <p:cNvSpPr/>
          <p:nvPr/>
        </p:nvSpPr>
        <p:spPr>
          <a:xfrm>
            <a:off x="9433230" y="4702354"/>
            <a:ext cx="2263802" cy="1413618"/>
          </a:xfrm>
          <a:prstGeom prst="rect">
            <a:avLst/>
          </a:prstGeom>
          <a:solidFill>
            <a:schemeClr val="bg1"/>
          </a:solidFill>
          <a:ln w="9525" cap="rnd" cmpd="sng" algn="ctr">
            <a:solidFill>
              <a:srgbClr val="01664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Yuen </a:t>
            </a:r>
            <a:r>
              <a:rPr lang="en-US" sz="1200" b="1" dirty="0" err="1">
                <a:solidFill>
                  <a:schemeClr val="tx1"/>
                </a:solidFill>
              </a:rPr>
              <a:t>Yuen</a:t>
            </a:r>
            <a:r>
              <a:rPr lang="en-US" sz="1200" b="1" dirty="0">
                <a:solidFill>
                  <a:schemeClr val="tx1"/>
                </a:solidFill>
              </a:rPr>
              <a:t> Ang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The elite bargain was key for China to transform and pull hundreds of millions out of poverty, starting with an agri-food revolution.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2FDADF-B9E4-6665-05FD-6CA94A00F98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48077" y="2023025"/>
            <a:ext cx="2212237" cy="29112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E37E06-EF8A-145E-30A8-987BD443A6B5}"/>
              </a:ext>
            </a:extLst>
          </p:cNvPr>
          <p:cNvSpPr/>
          <p:nvPr/>
        </p:nvSpPr>
        <p:spPr>
          <a:xfrm>
            <a:off x="6548077" y="4692598"/>
            <a:ext cx="2212238" cy="1413618"/>
          </a:xfrm>
          <a:prstGeom prst="rect">
            <a:avLst/>
          </a:prstGeom>
          <a:solidFill>
            <a:schemeClr val="bg1"/>
          </a:solidFill>
          <a:ln w="9525" cap="rnd" cmpd="sng" algn="ctr">
            <a:solidFill>
              <a:srgbClr val="01664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Studwell: </a:t>
            </a:r>
            <a:r>
              <a:rPr lang="en-US" sz="1200" dirty="0">
                <a:solidFill>
                  <a:schemeClr val="tx1"/>
                </a:solidFill>
              </a:rPr>
              <a:t>Asia transformed through collective action on land, market coordination, and financing, through modern industrial policy</a:t>
            </a:r>
          </a:p>
        </p:txBody>
      </p:sp>
    </p:spTree>
    <p:extLst>
      <p:ext uri="{BB962C8B-B14F-4D97-AF65-F5344CB8AC3E}">
        <p14:creationId xmlns:p14="http://schemas.microsoft.com/office/powerpoint/2010/main" val="175164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286" imgH="286" progId="TCLayout.ActiveDocument.1">
                  <p:embed/>
                </p:oleObj>
              </mc:Choice>
              <mc:Fallback>
                <p:oleObj name="think-cell Slide" r:id="rId8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36A07F8F-7DD5-4D3A-8DB0-531BF98D0F9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16648"/>
          </a:solidFill>
          <a:ln w="9525" cap="rnd" cmpd="sng" algn="ctr">
            <a:solidFill>
              <a:srgbClr val="01664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342" name="Rectangle 34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16648"/>
          </a:solidFill>
          <a:ln w="9525" cap="rnd" cmpd="sng" algn="ctr">
            <a:solidFill>
              <a:srgbClr val="01664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30000" y="243840"/>
            <a:ext cx="11274453" cy="664797"/>
          </a:xfrm>
        </p:spPr>
        <p:txBody>
          <a:bodyPr vert="horz"/>
          <a:lstStyle/>
          <a:p>
            <a:r>
              <a:rPr lang="en-US" b="1" dirty="0"/>
              <a:t>For value chains to meet potential firms (</a:t>
            </a:r>
            <a:r>
              <a:rPr lang="en-US" b="1" dirty="0" err="1"/>
              <a:t>inc</a:t>
            </a:r>
            <a:r>
              <a:rPr lang="en-US" b="1" dirty="0"/>
              <a:t> smallholder farmers) must make money: this in </a:t>
            </a:r>
            <a:r>
              <a:rPr lang="en-US" b="1" u="sng" dirty="0"/>
              <a:t>linearity in VCs &amp; supportive ecosystem</a:t>
            </a:r>
            <a:endParaRPr lang="en-US" i="1" u="sng" dirty="0"/>
          </a:p>
        </p:txBody>
      </p:sp>
      <p:sp>
        <p:nvSpPr>
          <p:cNvPr id="327" name="Rectangle 326" hidden="1"/>
          <p:cNvSpPr/>
          <p:nvPr>
            <p:custDataLst>
              <p:tags r:id="rId4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34" name="Rectangle 333" hidden="1"/>
          <p:cNvSpPr/>
          <p:nvPr>
            <p:custDataLst>
              <p:tags r:id="rId5"/>
            </p:custDataLst>
          </p:nvPr>
        </p:nvSpPr>
        <p:spPr bwMode="gray">
          <a:xfrm>
            <a:off x="152400" y="15240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6661E21-E5A6-7D66-1531-DFC3A9357EA8}"/>
              </a:ext>
            </a:extLst>
          </p:cNvPr>
          <p:cNvSpPr/>
          <p:nvPr/>
        </p:nvSpPr>
        <p:spPr>
          <a:xfrm>
            <a:off x="3567780" y="1873060"/>
            <a:ext cx="2310063" cy="34651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Export products &amp; markets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2990B03-F8D9-1334-4151-C45F8B3EFDB4}"/>
              </a:ext>
            </a:extLst>
          </p:cNvPr>
          <p:cNvSpPr/>
          <p:nvPr/>
        </p:nvSpPr>
        <p:spPr>
          <a:xfrm>
            <a:off x="6203498" y="1873060"/>
            <a:ext cx="2310063" cy="34651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Domestic products &amp; markets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3FD7FFE-DFE7-9C1B-A5A5-A4521CCA18B7}"/>
              </a:ext>
            </a:extLst>
          </p:cNvPr>
          <p:cNvSpPr/>
          <p:nvPr/>
        </p:nvSpPr>
        <p:spPr>
          <a:xfrm>
            <a:off x="4817459" y="2476638"/>
            <a:ext cx="2310063" cy="34651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err="1">
                <a:solidFill>
                  <a:schemeClr val="tx2"/>
                </a:solidFill>
              </a:rPr>
              <a:t>Agro</a:t>
            </a:r>
            <a:r>
              <a:rPr lang="en-US" sz="1200" dirty="0">
                <a:solidFill>
                  <a:schemeClr val="tx2"/>
                </a:solidFill>
              </a:rPr>
              <a:t>-processors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1C961D6-B437-3BE2-9F82-26DD1E3765F0}"/>
              </a:ext>
            </a:extLst>
          </p:cNvPr>
          <p:cNvSpPr/>
          <p:nvPr/>
        </p:nvSpPr>
        <p:spPr>
          <a:xfrm>
            <a:off x="4817459" y="3012910"/>
            <a:ext cx="2310063" cy="34651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Market linkages &amp; post-harvest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7B8B645-E5DE-B16E-698D-AD82FD286A18}"/>
              </a:ext>
            </a:extLst>
          </p:cNvPr>
          <p:cNvSpPr/>
          <p:nvPr/>
        </p:nvSpPr>
        <p:spPr>
          <a:xfrm>
            <a:off x="4803382" y="3571227"/>
            <a:ext cx="2310063" cy="86149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Smallholder Farmer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35F4AAD-3C33-9F72-9178-F687E46D77B3}"/>
              </a:ext>
            </a:extLst>
          </p:cNvPr>
          <p:cNvSpPr/>
          <p:nvPr/>
        </p:nvSpPr>
        <p:spPr>
          <a:xfrm>
            <a:off x="4817458" y="4779231"/>
            <a:ext cx="2310063" cy="34651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Inputs</a:t>
            </a:r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E591873A-563B-AF2C-5597-2DF7BF65DEDB}"/>
              </a:ext>
            </a:extLst>
          </p:cNvPr>
          <p:cNvCxnSpPr>
            <a:cxnSpLocks/>
            <a:stCxn id="14" idx="2"/>
          </p:cNvCxnSpPr>
          <p:nvPr/>
        </p:nvCxnSpPr>
        <p:spPr>
          <a:xfrm rot="16200000" flipH="1">
            <a:off x="5247389" y="1694992"/>
            <a:ext cx="200525" cy="1249679"/>
          </a:xfrm>
          <a:prstGeom prst="bentConnector3">
            <a:avLst/>
          </a:prstGeom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ACD92584-6CC1-FD97-F3B9-94CDDA82BF6A}"/>
              </a:ext>
            </a:extLst>
          </p:cNvPr>
          <p:cNvCxnSpPr>
            <a:cxnSpLocks/>
            <a:stCxn id="18" idx="2"/>
          </p:cNvCxnSpPr>
          <p:nvPr/>
        </p:nvCxnSpPr>
        <p:spPr>
          <a:xfrm rot="5400000">
            <a:off x="6565249" y="1626813"/>
            <a:ext cx="200525" cy="1386039"/>
          </a:xfrm>
          <a:prstGeom prst="bentConnector3">
            <a:avLst>
              <a:gd name="adj1" fmla="val 50000"/>
            </a:avLst>
          </a:prstGeom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32A9633-607A-31FC-E839-0903B3D56C30}"/>
              </a:ext>
            </a:extLst>
          </p:cNvPr>
          <p:cNvCxnSpPr>
            <a:cxnSpLocks/>
            <a:stCxn id="21" idx="2"/>
            <a:endCxn id="23" idx="0"/>
          </p:cNvCxnSpPr>
          <p:nvPr/>
        </p:nvCxnSpPr>
        <p:spPr>
          <a:xfrm>
            <a:off x="5972491" y="2823148"/>
            <a:ext cx="0" cy="189762"/>
          </a:xfrm>
          <a:prstGeom prst="straightConnector1">
            <a:avLst/>
          </a:prstGeom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A71DBDD-24F1-D5DB-1372-3D9F1C5103F4}"/>
              </a:ext>
            </a:extLst>
          </p:cNvPr>
          <p:cNvCxnSpPr>
            <a:cxnSpLocks/>
            <a:stCxn id="28" idx="2"/>
            <a:endCxn id="29" idx="0"/>
          </p:cNvCxnSpPr>
          <p:nvPr/>
        </p:nvCxnSpPr>
        <p:spPr>
          <a:xfrm>
            <a:off x="5958414" y="4432721"/>
            <a:ext cx="14076" cy="346510"/>
          </a:xfrm>
          <a:prstGeom prst="straightConnector1">
            <a:avLst/>
          </a:prstGeom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82E097CA-A0F7-8945-F0F9-22E44C6A9123}"/>
              </a:ext>
            </a:extLst>
          </p:cNvPr>
          <p:cNvSpPr/>
          <p:nvPr/>
        </p:nvSpPr>
        <p:spPr>
          <a:xfrm>
            <a:off x="3416988" y="1603553"/>
            <a:ext cx="5284269" cy="3696101"/>
          </a:xfrm>
          <a:prstGeom prst="roundRect">
            <a:avLst/>
          </a:prstGeom>
          <a:noFill/>
          <a:ln w="9525" cap="rnd" cmpd="sng" algn="ctr">
            <a:solidFill>
              <a:srgbClr val="01664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A947691-670B-BB9F-04A3-527C96BECB6C}"/>
              </a:ext>
            </a:extLst>
          </p:cNvPr>
          <p:cNvSpPr/>
          <p:nvPr/>
        </p:nvSpPr>
        <p:spPr>
          <a:xfrm>
            <a:off x="3878999" y="1603553"/>
            <a:ext cx="1751799" cy="26950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i="1" dirty="0">
                <a:solidFill>
                  <a:schemeClr val="tx2"/>
                </a:solidFill>
              </a:rPr>
              <a:t>Typical Value Chain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0303A9F5-68FE-1220-C4B2-57FA6ED0F05D}"/>
              </a:ext>
            </a:extLst>
          </p:cNvPr>
          <p:cNvSpPr/>
          <p:nvPr/>
        </p:nvSpPr>
        <p:spPr>
          <a:xfrm>
            <a:off x="813331" y="2338620"/>
            <a:ext cx="2310063" cy="3465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Access to skills &amp; education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55148854-0792-3603-B1F7-F0F1FA236230}"/>
              </a:ext>
            </a:extLst>
          </p:cNvPr>
          <p:cNvSpPr/>
          <p:nvPr/>
        </p:nvSpPr>
        <p:spPr>
          <a:xfrm>
            <a:off x="813331" y="4605976"/>
            <a:ext cx="2310063" cy="6238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Access to infrastructure (roads, energy, irrigation, wholesale markets)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0F78F7B6-AC25-33E4-B6E8-80F676F25E9D}"/>
              </a:ext>
            </a:extLst>
          </p:cNvPr>
          <p:cNvSpPr/>
          <p:nvPr/>
        </p:nvSpPr>
        <p:spPr>
          <a:xfrm>
            <a:off x="3037588" y="1200275"/>
            <a:ext cx="2310063" cy="3465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Trade policy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29F47AE0-AD53-780F-2D8D-245F0F48D0D1}"/>
              </a:ext>
            </a:extLst>
          </p:cNvPr>
          <p:cNvSpPr/>
          <p:nvPr/>
        </p:nvSpPr>
        <p:spPr>
          <a:xfrm>
            <a:off x="9143989" y="2173385"/>
            <a:ext cx="2310063" cy="3465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Tax &amp; regulatory obligations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5A6BBFD3-2ABE-DAD4-5C3C-B6ECACFC5E57}"/>
              </a:ext>
            </a:extLst>
          </p:cNvPr>
          <p:cNvSpPr/>
          <p:nvPr/>
        </p:nvSpPr>
        <p:spPr>
          <a:xfrm>
            <a:off x="9144085" y="3057874"/>
            <a:ext cx="2310063" cy="3465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Finance &amp; business dev services </a:t>
            </a:r>
            <a:r>
              <a:rPr lang="en-US" sz="1200" dirty="0" err="1">
                <a:solidFill>
                  <a:schemeClr val="tx2"/>
                </a:solidFill>
              </a:rPr>
              <a:t>inc</a:t>
            </a:r>
            <a:r>
              <a:rPr lang="en-US" sz="1200" dirty="0">
                <a:solidFill>
                  <a:schemeClr val="tx2"/>
                </a:solidFill>
              </a:rPr>
              <a:t> for climate, women &amp; youth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8730B706-A872-0957-7268-3B02F4C80A00}"/>
              </a:ext>
            </a:extLst>
          </p:cNvPr>
          <p:cNvSpPr/>
          <p:nvPr/>
        </p:nvSpPr>
        <p:spPr>
          <a:xfrm>
            <a:off x="818197" y="3832513"/>
            <a:ext cx="2310063" cy="3465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Last mile extension &amp; sustainable farming solutions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C54D969A-1CC3-6F57-9D74-10835A175FB4}"/>
              </a:ext>
            </a:extLst>
          </p:cNvPr>
          <p:cNvSpPr/>
          <p:nvPr/>
        </p:nvSpPr>
        <p:spPr>
          <a:xfrm>
            <a:off x="3680058" y="5532836"/>
            <a:ext cx="2310063" cy="3465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Seed system</a:t>
            </a:r>
          </a:p>
        </p:txBody>
      </p:sp>
      <p:sp>
        <p:nvSpPr>
          <p:cNvPr id="320" name="Rectangle: Rounded Corners 319">
            <a:extLst>
              <a:ext uri="{FF2B5EF4-FFF2-40B4-BE49-F238E27FC236}">
                <a16:creationId xmlns:a16="http://schemas.microsoft.com/office/drawing/2014/main" id="{0D5F66F8-E244-A1F6-F35C-99AB65BBEDE3}"/>
              </a:ext>
            </a:extLst>
          </p:cNvPr>
          <p:cNvSpPr/>
          <p:nvPr/>
        </p:nvSpPr>
        <p:spPr>
          <a:xfrm>
            <a:off x="1013855" y="5518791"/>
            <a:ext cx="2310063" cy="3465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Access to land</a:t>
            </a:r>
          </a:p>
        </p:txBody>
      </p:sp>
      <p:sp>
        <p:nvSpPr>
          <p:cNvPr id="321" name="Rectangle: Rounded Corners 320">
            <a:extLst>
              <a:ext uri="{FF2B5EF4-FFF2-40B4-BE49-F238E27FC236}">
                <a16:creationId xmlns:a16="http://schemas.microsoft.com/office/drawing/2014/main" id="{1E315CD7-6636-5F25-E19C-CF0FB56A2FD5}"/>
              </a:ext>
            </a:extLst>
          </p:cNvPr>
          <p:cNvSpPr/>
          <p:nvPr/>
        </p:nvSpPr>
        <p:spPr>
          <a:xfrm>
            <a:off x="9201751" y="4561825"/>
            <a:ext cx="2310063" cy="3465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Access to other inputs (water, fertilizer, inoculants, lime </a:t>
            </a:r>
            <a:r>
              <a:rPr lang="en-US" sz="1200" dirty="0" err="1">
                <a:solidFill>
                  <a:schemeClr val="tx2"/>
                </a:solidFill>
              </a:rPr>
              <a:t>etc</a:t>
            </a:r>
            <a:r>
              <a:rPr lang="en-US" sz="1200" dirty="0">
                <a:solidFill>
                  <a:schemeClr val="tx2"/>
                </a:solidFill>
              </a:rPr>
              <a:t>) </a:t>
            </a:r>
          </a:p>
        </p:txBody>
      </p:sp>
      <p:sp>
        <p:nvSpPr>
          <p:cNvPr id="322" name="Rectangle: Rounded Corners 321">
            <a:extLst>
              <a:ext uri="{FF2B5EF4-FFF2-40B4-BE49-F238E27FC236}">
                <a16:creationId xmlns:a16="http://schemas.microsoft.com/office/drawing/2014/main" id="{74B7F1FA-8B1E-E0CE-064A-D719466ED42A}"/>
              </a:ext>
            </a:extLst>
          </p:cNvPr>
          <p:cNvSpPr/>
          <p:nvPr/>
        </p:nvSpPr>
        <p:spPr>
          <a:xfrm>
            <a:off x="813330" y="3085566"/>
            <a:ext cx="2310063" cy="3465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Access to information &amp; digital solutions</a:t>
            </a:r>
          </a:p>
        </p:txBody>
      </p:sp>
      <p:sp>
        <p:nvSpPr>
          <p:cNvPr id="323" name="Rectangle: Rounded Corners 322">
            <a:extLst>
              <a:ext uri="{FF2B5EF4-FFF2-40B4-BE49-F238E27FC236}">
                <a16:creationId xmlns:a16="http://schemas.microsoft.com/office/drawing/2014/main" id="{D472E6B3-7CE8-C69D-29BC-5CFC063CEE6A}"/>
              </a:ext>
            </a:extLst>
          </p:cNvPr>
          <p:cNvSpPr/>
          <p:nvPr/>
        </p:nvSpPr>
        <p:spPr>
          <a:xfrm>
            <a:off x="7380579" y="1205008"/>
            <a:ext cx="2310063" cy="3465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Trade facilitation</a:t>
            </a:r>
          </a:p>
        </p:txBody>
      </p:sp>
      <p:sp>
        <p:nvSpPr>
          <p:cNvPr id="324" name="Rectangle: Rounded Corners 323">
            <a:extLst>
              <a:ext uri="{FF2B5EF4-FFF2-40B4-BE49-F238E27FC236}">
                <a16:creationId xmlns:a16="http://schemas.microsoft.com/office/drawing/2014/main" id="{C57CBC92-773F-D35A-5E4F-D330CE4E60E6}"/>
              </a:ext>
            </a:extLst>
          </p:cNvPr>
          <p:cNvSpPr/>
          <p:nvPr/>
        </p:nvSpPr>
        <p:spPr>
          <a:xfrm>
            <a:off x="9201750" y="3842138"/>
            <a:ext cx="2310063" cy="3465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Access to mechanized solutions</a:t>
            </a:r>
          </a:p>
        </p:txBody>
      </p:sp>
      <p:sp>
        <p:nvSpPr>
          <p:cNvPr id="325" name="Rectangle: Rounded Corners 324">
            <a:extLst>
              <a:ext uri="{FF2B5EF4-FFF2-40B4-BE49-F238E27FC236}">
                <a16:creationId xmlns:a16="http://schemas.microsoft.com/office/drawing/2014/main" id="{3584E862-B015-B72A-D048-47828DF4BADB}"/>
              </a:ext>
            </a:extLst>
          </p:cNvPr>
          <p:cNvSpPr/>
          <p:nvPr/>
        </p:nvSpPr>
        <p:spPr>
          <a:xfrm>
            <a:off x="539015" y="924025"/>
            <a:ext cx="11184555" cy="5120640"/>
          </a:xfrm>
          <a:prstGeom prst="roundRect">
            <a:avLst/>
          </a:prstGeom>
          <a:noFill/>
          <a:ln w="9525" cap="rnd" cmpd="sng" algn="ctr">
            <a:solidFill>
              <a:srgbClr val="016648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EB3F0D9F-E9AF-87E7-FB87-2176A703005B}"/>
              </a:ext>
            </a:extLst>
          </p:cNvPr>
          <p:cNvSpPr/>
          <p:nvPr/>
        </p:nvSpPr>
        <p:spPr>
          <a:xfrm>
            <a:off x="980191" y="988344"/>
            <a:ext cx="1751799" cy="26950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i="1" dirty="0">
                <a:solidFill>
                  <a:schemeClr val="tx2"/>
                </a:solidFill>
              </a:rPr>
              <a:t>Supporting ecosystem</a:t>
            </a:r>
          </a:p>
        </p:txBody>
      </p:sp>
      <p:sp>
        <p:nvSpPr>
          <p:cNvPr id="329" name="Rectangle: Rounded Corners 328">
            <a:extLst>
              <a:ext uri="{FF2B5EF4-FFF2-40B4-BE49-F238E27FC236}">
                <a16:creationId xmlns:a16="http://schemas.microsoft.com/office/drawing/2014/main" id="{AE6F9457-A7C4-D7D8-9CF0-8E65A182C228}"/>
              </a:ext>
            </a:extLst>
          </p:cNvPr>
          <p:cNvSpPr/>
          <p:nvPr/>
        </p:nvSpPr>
        <p:spPr>
          <a:xfrm>
            <a:off x="6322082" y="5537741"/>
            <a:ext cx="2310063" cy="3465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Research &amp; Development</a:t>
            </a:r>
          </a:p>
        </p:txBody>
      </p:sp>
      <p:sp>
        <p:nvSpPr>
          <p:cNvPr id="330" name="Rectangle: Rounded Corners 329">
            <a:extLst>
              <a:ext uri="{FF2B5EF4-FFF2-40B4-BE49-F238E27FC236}">
                <a16:creationId xmlns:a16="http://schemas.microsoft.com/office/drawing/2014/main" id="{93051792-BE86-D3CA-0CCE-76B7054007EE}"/>
              </a:ext>
            </a:extLst>
          </p:cNvPr>
          <p:cNvSpPr/>
          <p:nvPr/>
        </p:nvSpPr>
        <p:spPr>
          <a:xfrm rot="16200000">
            <a:off x="7064810" y="3581684"/>
            <a:ext cx="1901479" cy="473772"/>
          </a:xfrm>
          <a:prstGeom prst="round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Anchored to geo-spatial factors</a:t>
            </a:r>
          </a:p>
        </p:txBody>
      </p:sp>
      <p:sp>
        <p:nvSpPr>
          <p:cNvPr id="331" name="Right Brace 330">
            <a:extLst>
              <a:ext uri="{FF2B5EF4-FFF2-40B4-BE49-F238E27FC236}">
                <a16:creationId xmlns:a16="http://schemas.microsoft.com/office/drawing/2014/main" id="{8D06E4DD-504D-9772-C35F-56E3D171A0DC}"/>
              </a:ext>
            </a:extLst>
          </p:cNvPr>
          <p:cNvSpPr/>
          <p:nvPr/>
        </p:nvSpPr>
        <p:spPr>
          <a:xfrm>
            <a:off x="7246761" y="2420094"/>
            <a:ext cx="400495" cy="2705647"/>
          </a:xfrm>
          <a:prstGeom prst="rightBrace">
            <a:avLst/>
          </a:prstGeom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Right Brace 331">
            <a:extLst>
              <a:ext uri="{FF2B5EF4-FFF2-40B4-BE49-F238E27FC236}">
                <a16:creationId xmlns:a16="http://schemas.microsoft.com/office/drawing/2014/main" id="{B4FBCA0D-0F28-4B3C-EAD7-1849F2569FFE}"/>
              </a:ext>
            </a:extLst>
          </p:cNvPr>
          <p:cNvSpPr/>
          <p:nvPr/>
        </p:nvSpPr>
        <p:spPr>
          <a:xfrm rot="10800000">
            <a:off x="4310807" y="2406788"/>
            <a:ext cx="400495" cy="2705647"/>
          </a:xfrm>
          <a:prstGeom prst="rightBrace">
            <a:avLst/>
          </a:prstGeom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ectangle: Rounded Corners 332">
            <a:extLst>
              <a:ext uri="{FF2B5EF4-FFF2-40B4-BE49-F238E27FC236}">
                <a16:creationId xmlns:a16="http://schemas.microsoft.com/office/drawing/2014/main" id="{71F26BC2-C032-99DC-994C-A6A4524082C6}"/>
              </a:ext>
            </a:extLst>
          </p:cNvPr>
          <p:cNvSpPr/>
          <p:nvPr/>
        </p:nvSpPr>
        <p:spPr>
          <a:xfrm rot="16200000">
            <a:off x="2719962" y="3497540"/>
            <a:ext cx="2445102" cy="473772"/>
          </a:xfrm>
          <a:prstGeom prst="round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Private actors create jobs, &amp; they think vertically, by value chain</a:t>
            </a:r>
          </a:p>
        </p:txBody>
      </p:sp>
      <p:sp>
        <p:nvSpPr>
          <p:cNvPr id="335" name="Rectangle: Rounded Corners 334">
            <a:extLst>
              <a:ext uri="{FF2B5EF4-FFF2-40B4-BE49-F238E27FC236}">
                <a16:creationId xmlns:a16="http://schemas.microsoft.com/office/drawing/2014/main" id="{2643A23F-5645-2257-3D1B-7BCE4E1088FD}"/>
              </a:ext>
            </a:extLst>
          </p:cNvPr>
          <p:cNvSpPr/>
          <p:nvPr/>
        </p:nvSpPr>
        <p:spPr>
          <a:xfrm>
            <a:off x="9027182" y="5509166"/>
            <a:ext cx="2310063" cy="3465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Local community engagement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901DDC7-B0D9-84F9-71F3-FE2A658D6A4D}"/>
              </a:ext>
            </a:extLst>
          </p:cNvPr>
          <p:cNvCxnSpPr>
            <a:cxnSpLocks/>
          </p:cNvCxnSpPr>
          <p:nvPr/>
        </p:nvCxnSpPr>
        <p:spPr>
          <a:xfrm>
            <a:off x="5944337" y="3231527"/>
            <a:ext cx="14076" cy="346510"/>
          </a:xfrm>
          <a:prstGeom prst="straightConnector1">
            <a:avLst/>
          </a:prstGeom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39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1" grpId="0" animBg="1"/>
      <p:bldP spid="23" grpId="0" animBg="1"/>
      <p:bldP spid="29" grpId="0" animBg="1"/>
      <p:bldP spid="55" grpId="0" animBg="1"/>
      <p:bldP spid="56" grpId="0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/>
      <p:bldP spid="329" grpId="0" animBg="1"/>
      <p:bldP spid="330" grpId="0"/>
      <p:bldP spid="331" grpId="0" animBg="1"/>
      <p:bldP spid="332" grpId="0" animBg="1"/>
      <p:bldP spid="333" grpId="0"/>
      <p:bldP spid="3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286" imgH="286" progId="TCLayout.ActiveDocument.1">
                  <p:embed/>
                </p:oleObj>
              </mc:Choice>
              <mc:Fallback>
                <p:oleObj name="think-cell Slide" r:id="rId8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36A07F8F-7DD5-4D3A-8DB0-531BF98D0F9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16648"/>
          </a:solidFill>
          <a:ln w="9525" cap="rnd" cmpd="sng" algn="ctr">
            <a:solidFill>
              <a:srgbClr val="01664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342" name="Rectangle 34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16648"/>
          </a:solidFill>
          <a:ln w="9525" cap="rnd" cmpd="sng" algn="ctr">
            <a:solidFill>
              <a:srgbClr val="01664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30000" y="243840"/>
            <a:ext cx="11274453" cy="332399"/>
          </a:xfrm>
        </p:spPr>
        <p:txBody>
          <a:bodyPr vert="horz"/>
          <a:lstStyle/>
          <a:p>
            <a:r>
              <a:rPr lang="en-US" b="1" dirty="0"/>
              <a:t>..&amp; government needs to use modern agro-industrial policy to play its role</a:t>
            </a:r>
            <a:endParaRPr lang="en-US" i="1" dirty="0"/>
          </a:p>
        </p:txBody>
      </p:sp>
      <p:sp>
        <p:nvSpPr>
          <p:cNvPr id="327" name="Rectangle 326" hidden="1"/>
          <p:cNvSpPr/>
          <p:nvPr>
            <p:custDataLst>
              <p:tags r:id="rId4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34" name="Rectangle 333" hidden="1"/>
          <p:cNvSpPr/>
          <p:nvPr>
            <p:custDataLst>
              <p:tags r:id="rId5"/>
            </p:custDataLst>
          </p:nvPr>
        </p:nvSpPr>
        <p:spPr bwMode="gray">
          <a:xfrm>
            <a:off x="152400" y="15240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A0EAA91-3EF9-CDEC-9E7A-D36474B5C2BE}"/>
              </a:ext>
            </a:extLst>
          </p:cNvPr>
          <p:cNvSpPr/>
          <p:nvPr/>
        </p:nvSpPr>
        <p:spPr>
          <a:xfrm>
            <a:off x="4467916" y="1138068"/>
            <a:ext cx="2310063" cy="34651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President’s Office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D872F8C-DD02-BF1D-30D1-6B24E86A4127}"/>
              </a:ext>
            </a:extLst>
          </p:cNvPr>
          <p:cNvSpPr/>
          <p:nvPr/>
        </p:nvSpPr>
        <p:spPr>
          <a:xfrm>
            <a:off x="9283440" y="1301176"/>
            <a:ext cx="1716852" cy="38560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Ministry of Finance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D1585B2-3FFA-9AD5-E0F1-B1EB5F45291A}"/>
              </a:ext>
            </a:extLst>
          </p:cNvPr>
          <p:cNvSpPr/>
          <p:nvPr/>
        </p:nvSpPr>
        <p:spPr>
          <a:xfrm>
            <a:off x="1384009" y="1237844"/>
            <a:ext cx="2310063" cy="34651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Ministry of Agriculture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6D44D4F-E6B7-1D76-D5E0-944E2477EA7D}"/>
              </a:ext>
            </a:extLst>
          </p:cNvPr>
          <p:cNvSpPr/>
          <p:nvPr/>
        </p:nvSpPr>
        <p:spPr>
          <a:xfrm>
            <a:off x="363733" y="2398359"/>
            <a:ext cx="1823158" cy="34651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Ministry of Industry &amp; Trade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7380EA6-087B-FE59-B22B-86F782F9F81B}"/>
              </a:ext>
            </a:extLst>
          </p:cNvPr>
          <p:cNvSpPr/>
          <p:nvPr/>
        </p:nvSpPr>
        <p:spPr>
          <a:xfrm>
            <a:off x="10074019" y="1899174"/>
            <a:ext cx="1830434" cy="34651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Investment Agency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4B50E5B-D54B-6438-0AFC-295CC1CD43C2}"/>
              </a:ext>
            </a:extLst>
          </p:cNvPr>
          <p:cNvSpPr/>
          <p:nvPr/>
        </p:nvSpPr>
        <p:spPr>
          <a:xfrm>
            <a:off x="472430" y="3835683"/>
            <a:ext cx="1823158" cy="3465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Ministry of Rural Development &amp; Land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32DD9E6-4859-1848-4E51-EA70C1F42E06}"/>
              </a:ext>
            </a:extLst>
          </p:cNvPr>
          <p:cNvSpPr/>
          <p:nvPr/>
        </p:nvSpPr>
        <p:spPr>
          <a:xfrm>
            <a:off x="10103318" y="3888638"/>
            <a:ext cx="1823158" cy="3465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Ministry of Environment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AB96A9-8A33-D613-2EF7-E162F11387AF}"/>
              </a:ext>
            </a:extLst>
          </p:cNvPr>
          <p:cNvSpPr/>
          <p:nvPr/>
        </p:nvSpPr>
        <p:spPr>
          <a:xfrm>
            <a:off x="8725301" y="5671637"/>
            <a:ext cx="1823158" cy="3465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Ministry of Energy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448C997-7A22-A10A-2346-BE2BEFC4DB61}"/>
              </a:ext>
            </a:extLst>
          </p:cNvPr>
          <p:cNvSpPr/>
          <p:nvPr/>
        </p:nvSpPr>
        <p:spPr>
          <a:xfrm>
            <a:off x="1627461" y="5622513"/>
            <a:ext cx="1823158" cy="3465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Ministry of Health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2B9AB80-6536-B366-9659-1E8734FAAD76}"/>
              </a:ext>
            </a:extLst>
          </p:cNvPr>
          <p:cNvSpPr/>
          <p:nvPr/>
        </p:nvSpPr>
        <p:spPr>
          <a:xfrm>
            <a:off x="5439878" y="5671637"/>
            <a:ext cx="1823158" cy="3465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Ministry of Education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CF78B24-9D26-FD8B-8685-DBB45FA2D813}"/>
              </a:ext>
            </a:extLst>
          </p:cNvPr>
          <p:cNvSpPr/>
          <p:nvPr/>
        </p:nvSpPr>
        <p:spPr>
          <a:xfrm>
            <a:off x="265524" y="1001028"/>
            <a:ext cx="11814181" cy="5245768"/>
          </a:xfrm>
          <a:prstGeom prst="roundRect">
            <a:avLst/>
          </a:prstGeom>
          <a:noFill/>
          <a:ln w="9525" cap="rnd" cmpd="sng" algn="ctr">
            <a:solidFill>
              <a:srgbClr val="016648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37E190-6A76-C63D-9B96-583FEAD2BA4C}"/>
              </a:ext>
            </a:extLst>
          </p:cNvPr>
          <p:cNvSpPr/>
          <p:nvPr/>
        </p:nvSpPr>
        <p:spPr>
          <a:xfrm>
            <a:off x="980191" y="988344"/>
            <a:ext cx="1751799" cy="26950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i="1" dirty="0">
                <a:solidFill>
                  <a:schemeClr val="tx2"/>
                </a:solidFill>
              </a:rPr>
              <a:t>Government System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10578B4-323A-04B7-3FFF-F349830606B7}"/>
              </a:ext>
            </a:extLst>
          </p:cNvPr>
          <p:cNvSpPr/>
          <p:nvPr/>
        </p:nvSpPr>
        <p:spPr>
          <a:xfrm>
            <a:off x="10045392" y="2904998"/>
            <a:ext cx="1830434" cy="34651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Ministry of Gender &amp; Youth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AFC076E-1489-9259-6336-19A69361048D}"/>
              </a:ext>
            </a:extLst>
          </p:cNvPr>
          <p:cNvSpPr/>
          <p:nvPr/>
        </p:nvSpPr>
        <p:spPr>
          <a:xfrm>
            <a:off x="4081112" y="6483194"/>
            <a:ext cx="211755" cy="2076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rnd" cmpd="sng" algn="ctr">
            <a:solidFill>
              <a:srgbClr val="01664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C461953-CA2E-8F20-4EA8-6A0F2B6C01C1}"/>
              </a:ext>
            </a:extLst>
          </p:cNvPr>
          <p:cNvSpPr/>
          <p:nvPr/>
        </p:nvSpPr>
        <p:spPr>
          <a:xfrm>
            <a:off x="4292867" y="6483193"/>
            <a:ext cx="2531444" cy="20764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Most critical for policy coherence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91F0746-FC7D-C52A-1E3A-4499866B3EE9}"/>
              </a:ext>
            </a:extLst>
          </p:cNvPr>
          <p:cNvSpPr/>
          <p:nvPr/>
        </p:nvSpPr>
        <p:spPr>
          <a:xfrm>
            <a:off x="6990760" y="6476348"/>
            <a:ext cx="211755" cy="2076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rnd" cmpd="sng" algn="ctr">
            <a:solidFill>
              <a:srgbClr val="01664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8CB28A3-2458-2E83-2F11-0C9D783A4774}"/>
              </a:ext>
            </a:extLst>
          </p:cNvPr>
          <p:cNvSpPr/>
          <p:nvPr/>
        </p:nvSpPr>
        <p:spPr>
          <a:xfrm>
            <a:off x="7241015" y="6476347"/>
            <a:ext cx="2531444" cy="20764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Will typically follow if top 5 aligned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DDD8233-696B-5A48-ED1C-83057E7B30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2650" y="2021983"/>
            <a:ext cx="7087317" cy="32511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96769D-9D06-2F58-37AA-88B531FAB4AA}"/>
              </a:ext>
            </a:extLst>
          </p:cNvPr>
          <p:cNvSpPr/>
          <p:nvPr/>
        </p:nvSpPr>
        <p:spPr>
          <a:xfrm>
            <a:off x="7202515" y="1180479"/>
            <a:ext cx="1716852" cy="38560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National Planning</a:t>
            </a:r>
          </a:p>
        </p:txBody>
      </p:sp>
    </p:spTree>
    <p:extLst>
      <p:ext uri="{BB962C8B-B14F-4D97-AF65-F5344CB8AC3E}">
        <p14:creationId xmlns:p14="http://schemas.microsoft.com/office/powerpoint/2010/main" val="260517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8004C-D707-3AAE-0BA3-55470B8C3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1E662-58C5-23E9-2609-27FCCFD0F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848" y="226192"/>
            <a:ext cx="10933350" cy="332399"/>
          </a:xfrm>
        </p:spPr>
        <p:txBody>
          <a:bodyPr wrap="square" anchor="ctr">
            <a:noAutofit/>
          </a:bodyPr>
          <a:lstStyle/>
          <a:p>
            <a:r>
              <a:rPr lang="en-US" sz="2600" b="1" dirty="0"/>
              <a:t>A political economy framing to understand why coordination stalls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0069357C-E5C8-6B48-A5B2-1B1F94833E9D}"/>
              </a:ext>
            </a:extLst>
          </p:cNvPr>
          <p:cNvSpPr/>
          <p:nvPr/>
        </p:nvSpPr>
        <p:spPr>
          <a:xfrm>
            <a:off x="530848" y="3084723"/>
            <a:ext cx="2247442" cy="870333"/>
          </a:xfrm>
          <a:prstGeom prst="rect">
            <a:avLst/>
          </a:prstGeom>
          <a:solidFill>
            <a:srgbClr val="016648"/>
          </a:solidFill>
          <a:ln w="9525" cap="rnd" cmpd="sng" algn="ctr">
            <a:solidFill>
              <a:srgbClr val="01664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National endowments (assets)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343BF1CF-E52C-E6A0-0A95-6B0E22E4CDD1}"/>
              </a:ext>
            </a:extLst>
          </p:cNvPr>
          <p:cNvSpPr/>
          <p:nvPr/>
        </p:nvSpPr>
        <p:spPr>
          <a:xfrm>
            <a:off x="9107276" y="3084723"/>
            <a:ext cx="2247442" cy="870333"/>
          </a:xfrm>
          <a:prstGeom prst="rect">
            <a:avLst/>
          </a:prstGeom>
          <a:solidFill>
            <a:srgbClr val="016648"/>
          </a:solidFill>
          <a:ln w="9525" cap="rnd" cmpd="sng" algn="ctr">
            <a:solidFill>
              <a:srgbClr val="01664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Global and regional factors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D0EB32D1-71AA-39BD-6926-FE32AF20A9EB}"/>
              </a:ext>
            </a:extLst>
          </p:cNvPr>
          <p:cNvSpPr/>
          <p:nvPr/>
        </p:nvSpPr>
        <p:spPr>
          <a:xfrm>
            <a:off x="947451" y="1134738"/>
            <a:ext cx="2434727" cy="1079653"/>
          </a:xfrm>
          <a:prstGeom prst="ellipse">
            <a:avLst/>
          </a:prstGeom>
          <a:solidFill>
            <a:srgbClr val="92D050"/>
          </a:solidFill>
          <a:ln w="9525" cap="rnd" cmpd="sng" algn="ctr">
            <a:solidFill>
              <a:srgbClr val="01664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Political Settlement</a:t>
            </a:r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E2182D83-E54F-507F-A0C7-CBF0B19921CF}"/>
              </a:ext>
            </a:extLst>
          </p:cNvPr>
          <p:cNvSpPr/>
          <p:nvPr/>
        </p:nvSpPr>
        <p:spPr>
          <a:xfrm>
            <a:off x="4780159" y="1134736"/>
            <a:ext cx="2434727" cy="1079653"/>
          </a:xfrm>
          <a:prstGeom prst="ellipse">
            <a:avLst/>
          </a:prstGeom>
          <a:solidFill>
            <a:srgbClr val="92D050"/>
          </a:solidFill>
          <a:ln w="9525" cap="rnd" cmpd="sng" algn="ctr">
            <a:solidFill>
              <a:srgbClr val="01664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Rent Space</a:t>
            </a:r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FEED2125-AD1E-21C3-C8A3-75EC92DFA16D}"/>
              </a:ext>
            </a:extLst>
          </p:cNvPr>
          <p:cNvSpPr/>
          <p:nvPr/>
        </p:nvSpPr>
        <p:spPr>
          <a:xfrm>
            <a:off x="8919991" y="1134736"/>
            <a:ext cx="2434727" cy="1079653"/>
          </a:xfrm>
          <a:prstGeom prst="ellipse">
            <a:avLst/>
          </a:prstGeom>
          <a:solidFill>
            <a:srgbClr val="92D050"/>
          </a:solidFill>
          <a:ln w="9525" cap="rnd" cmpd="sng" algn="ctr">
            <a:solidFill>
              <a:srgbClr val="01664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Private Sector Composition</a:t>
            </a:r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2C284EDA-981E-A832-B270-6BE124287B49}"/>
              </a:ext>
            </a:extLst>
          </p:cNvPr>
          <p:cNvSpPr/>
          <p:nvPr/>
        </p:nvSpPr>
        <p:spPr>
          <a:xfrm>
            <a:off x="4790500" y="3084723"/>
            <a:ext cx="2434727" cy="107965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 cap="rnd" cmpd="sng" algn="ctr">
            <a:solidFill>
              <a:srgbClr val="01664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Deals Space</a:t>
            </a:r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49F25E6F-C060-F328-D692-05D39281761C}"/>
              </a:ext>
            </a:extLst>
          </p:cNvPr>
          <p:cNvSpPr/>
          <p:nvPr/>
        </p:nvSpPr>
        <p:spPr>
          <a:xfrm>
            <a:off x="4780159" y="5034709"/>
            <a:ext cx="2434727" cy="1597099"/>
          </a:xfrm>
          <a:prstGeom prst="ellipse">
            <a:avLst/>
          </a:prstGeom>
          <a:solidFill>
            <a:srgbClr val="0070C0"/>
          </a:solidFill>
          <a:ln w="9525" cap="rnd" cmpd="sng" algn="ctr">
            <a:solidFill>
              <a:srgbClr val="01664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= does Growth and Structural Transformation happen over long term?</a:t>
            </a:r>
          </a:p>
        </p:txBody>
      </p:sp>
      <p:cxnSp>
        <p:nvCxnSpPr>
          <p:cNvPr id="325" name="Straight Arrow Connector 324">
            <a:extLst>
              <a:ext uri="{FF2B5EF4-FFF2-40B4-BE49-F238E27FC236}">
                <a16:creationId xmlns:a16="http://schemas.microsoft.com/office/drawing/2014/main" id="{A57D597C-2AED-78F4-73B3-FFED5B607F58}"/>
              </a:ext>
            </a:extLst>
          </p:cNvPr>
          <p:cNvCxnSpPr>
            <a:cxnSpLocks/>
            <a:stCxn id="191" idx="6"/>
            <a:endCxn id="320" idx="2"/>
          </p:cNvCxnSpPr>
          <p:nvPr/>
        </p:nvCxnSpPr>
        <p:spPr>
          <a:xfrm flipV="1">
            <a:off x="3382178" y="1674563"/>
            <a:ext cx="1397981" cy="2"/>
          </a:xfrm>
          <a:prstGeom prst="straightConnector1">
            <a:avLst/>
          </a:prstGeom>
          <a:ln w="34925" cap="rnd" cmpd="sng" algn="ctr">
            <a:solidFill>
              <a:srgbClr val="9A9A9A"/>
            </a:solidFill>
            <a:prstDash val="solid"/>
            <a:round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Arrow Connector 326">
            <a:extLst>
              <a:ext uri="{FF2B5EF4-FFF2-40B4-BE49-F238E27FC236}">
                <a16:creationId xmlns:a16="http://schemas.microsoft.com/office/drawing/2014/main" id="{89DF4C28-F8B6-3394-1C23-243DF20BECEA}"/>
              </a:ext>
            </a:extLst>
          </p:cNvPr>
          <p:cNvCxnSpPr>
            <a:cxnSpLocks/>
            <a:stCxn id="321" idx="2"/>
          </p:cNvCxnSpPr>
          <p:nvPr/>
        </p:nvCxnSpPr>
        <p:spPr>
          <a:xfrm flipH="1" flipV="1">
            <a:off x="7252283" y="1674562"/>
            <a:ext cx="1667708" cy="1"/>
          </a:xfrm>
          <a:prstGeom prst="straightConnector1">
            <a:avLst/>
          </a:prstGeom>
          <a:ln w="34925" cap="rnd" cmpd="sng" algn="ctr">
            <a:solidFill>
              <a:srgbClr val="9A9A9A"/>
            </a:solidFill>
            <a:prstDash val="solid"/>
            <a:round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>
            <a:extLst>
              <a:ext uri="{FF2B5EF4-FFF2-40B4-BE49-F238E27FC236}">
                <a16:creationId xmlns:a16="http://schemas.microsoft.com/office/drawing/2014/main" id="{90D85A22-A8B9-D1B2-60E8-869DA6951A02}"/>
              </a:ext>
            </a:extLst>
          </p:cNvPr>
          <p:cNvCxnSpPr>
            <a:cxnSpLocks/>
            <a:stCxn id="320" idx="4"/>
            <a:endCxn id="322" idx="0"/>
          </p:cNvCxnSpPr>
          <p:nvPr/>
        </p:nvCxnSpPr>
        <p:spPr>
          <a:xfrm>
            <a:off x="5997523" y="2214389"/>
            <a:ext cx="10341" cy="870334"/>
          </a:xfrm>
          <a:prstGeom prst="straightConnector1">
            <a:avLst/>
          </a:prstGeom>
          <a:ln w="34925" cap="rnd" cmpd="sng" algn="ctr">
            <a:solidFill>
              <a:srgbClr val="9A9A9A"/>
            </a:solidFill>
            <a:prstDash val="solid"/>
            <a:round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Arrow Connector 332">
            <a:extLst>
              <a:ext uri="{FF2B5EF4-FFF2-40B4-BE49-F238E27FC236}">
                <a16:creationId xmlns:a16="http://schemas.microsoft.com/office/drawing/2014/main" id="{657E4B13-BC5F-A5AD-B7AE-FAC32C8C7A75}"/>
              </a:ext>
            </a:extLst>
          </p:cNvPr>
          <p:cNvCxnSpPr>
            <a:cxnSpLocks/>
          </p:cNvCxnSpPr>
          <p:nvPr/>
        </p:nvCxnSpPr>
        <p:spPr>
          <a:xfrm>
            <a:off x="6007863" y="4169884"/>
            <a:ext cx="10341" cy="870334"/>
          </a:xfrm>
          <a:prstGeom prst="straightConnector1">
            <a:avLst/>
          </a:prstGeom>
          <a:ln w="34925" cap="rnd" cmpd="sng" algn="ctr">
            <a:solidFill>
              <a:srgbClr val="9A9A9A"/>
            </a:solidFill>
            <a:prstDash val="solid"/>
            <a:round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Arrow Connector 333">
            <a:extLst>
              <a:ext uri="{FF2B5EF4-FFF2-40B4-BE49-F238E27FC236}">
                <a16:creationId xmlns:a16="http://schemas.microsoft.com/office/drawing/2014/main" id="{33FFC956-9583-3785-038E-2AF95D8862E0}"/>
              </a:ext>
            </a:extLst>
          </p:cNvPr>
          <p:cNvCxnSpPr>
            <a:cxnSpLocks/>
            <a:stCxn id="189" idx="2"/>
            <a:endCxn id="323" idx="2"/>
          </p:cNvCxnSpPr>
          <p:nvPr/>
        </p:nvCxnSpPr>
        <p:spPr>
          <a:xfrm>
            <a:off x="1654569" y="3955056"/>
            <a:ext cx="3125590" cy="1878203"/>
          </a:xfrm>
          <a:prstGeom prst="straightConnector1">
            <a:avLst/>
          </a:prstGeom>
          <a:ln w="34925" cap="rnd" cmpd="sng" algn="ctr">
            <a:solidFill>
              <a:srgbClr val="9A9A9A"/>
            </a:solidFill>
            <a:prstDash val="solid"/>
            <a:round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Arrow Connector 336">
            <a:extLst>
              <a:ext uri="{FF2B5EF4-FFF2-40B4-BE49-F238E27FC236}">
                <a16:creationId xmlns:a16="http://schemas.microsoft.com/office/drawing/2014/main" id="{94FC46B5-35D4-B82A-EF29-3B275F39D523}"/>
              </a:ext>
            </a:extLst>
          </p:cNvPr>
          <p:cNvCxnSpPr>
            <a:cxnSpLocks/>
            <a:stCxn id="190" idx="2"/>
            <a:endCxn id="323" idx="6"/>
          </p:cNvCxnSpPr>
          <p:nvPr/>
        </p:nvCxnSpPr>
        <p:spPr>
          <a:xfrm flipH="1">
            <a:off x="7214886" y="3955056"/>
            <a:ext cx="3016111" cy="1878203"/>
          </a:xfrm>
          <a:prstGeom prst="straightConnector1">
            <a:avLst/>
          </a:prstGeom>
          <a:ln w="34925" cap="rnd" cmpd="sng" algn="ctr">
            <a:solidFill>
              <a:srgbClr val="9A9A9A"/>
            </a:solidFill>
            <a:prstDash val="solid"/>
            <a:round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25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 animBg="1"/>
      <p:bldP spid="190" grpId="0" animBg="1"/>
      <p:bldP spid="191" grpId="0" animBg="1"/>
      <p:bldP spid="320" grpId="0" animBg="1"/>
      <p:bldP spid="321" grpId="0" animBg="1"/>
      <p:bldP spid="3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C7315-074C-3A17-245D-FFAA1E00A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13D7D-A361-8C26-4BDC-4FD14EC2D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848" y="226192"/>
            <a:ext cx="10933350" cy="332399"/>
          </a:xfrm>
        </p:spPr>
        <p:txBody>
          <a:bodyPr wrap="square" anchor="ctr">
            <a:noAutofit/>
          </a:bodyPr>
          <a:lstStyle/>
          <a:p>
            <a:r>
              <a:rPr lang="en-US" sz="2600" b="1" dirty="0"/>
              <a:t>A political economy framing to understand why coordination stalls</a:t>
            </a:r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5FE12CCC-BFBD-1C07-38CB-A6EE794FF864}"/>
              </a:ext>
            </a:extLst>
          </p:cNvPr>
          <p:cNvSpPr/>
          <p:nvPr/>
        </p:nvSpPr>
        <p:spPr>
          <a:xfrm>
            <a:off x="4780159" y="1134736"/>
            <a:ext cx="2434727" cy="1079653"/>
          </a:xfrm>
          <a:prstGeom prst="ellipse">
            <a:avLst/>
          </a:prstGeom>
          <a:solidFill>
            <a:srgbClr val="92D050"/>
          </a:solidFill>
          <a:ln w="9525" cap="rnd" cmpd="sng" algn="ctr">
            <a:solidFill>
              <a:srgbClr val="01664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Rent Space</a:t>
            </a:r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D45A5788-4DE0-B243-F3D6-1F5237762808}"/>
              </a:ext>
            </a:extLst>
          </p:cNvPr>
          <p:cNvSpPr/>
          <p:nvPr/>
        </p:nvSpPr>
        <p:spPr>
          <a:xfrm>
            <a:off x="8919991" y="1134736"/>
            <a:ext cx="2434727" cy="1079653"/>
          </a:xfrm>
          <a:prstGeom prst="ellipse">
            <a:avLst/>
          </a:prstGeom>
          <a:solidFill>
            <a:srgbClr val="92D050"/>
          </a:solidFill>
          <a:ln w="9525" cap="rnd" cmpd="sng" algn="ctr">
            <a:solidFill>
              <a:srgbClr val="01664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Private Sector Composition</a:t>
            </a:r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569CDC70-4F4F-EF8B-6C4A-9448E942A769}"/>
              </a:ext>
            </a:extLst>
          </p:cNvPr>
          <p:cNvSpPr/>
          <p:nvPr/>
        </p:nvSpPr>
        <p:spPr>
          <a:xfrm>
            <a:off x="4790500" y="3084723"/>
            <a:ext cx="2434727" cy="107965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 cap="rnd" cmpd="sng" algn="ctr">
            <a:solidFill>
              <a:srgbClr val="01664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Deals Space</a:t>
            </a:r>
          </a:p>
        </p:txBody>
      </p:sp>
      <p:cxnSp>
        <p:nvCxnSpPr>
          <p:cNvPr id="327" name="Straight Arrow Connector 326">
            <a:extLst>
              <a:ext uri="{FF2B5EF4-FFF2-40B4-BE49-F238E27FC236}">
                <a16:creationId xmlns:a16="http://schemas.microsoft.com/office/drawing/2014/main" id="{66B8F780-729C-7F68-A0E1-30BDD4B5B0EC}"/>
              </a:ext>
            </a:extLst>
          </p:cNvPr>
          <p:cNvCxnSpPr>
            <a:cxnSpLocks/>
            <a:stCxn id="321" idx="2"/>
          </p:cNvCxnSpPr>
          <p:nvPr/>
        </p:nvCxnSpPr>
        <p:spPr>
          <a:xfrm flipH="1" flipV="1">
            <a:off x="7252283" y="1674562"/>
            <a:ext cx="1667708" cy="1"/>
          </a:xfrm>
          <a:prstGeom prst="straightConnector1">
            <a:avLst/>
          </a:prstGeom>
          <a:ln w="34925" cap="rnd" cmpd="sng" algn="ctr">
            <a:solidFill>
              <a:srgbClr val="9A9A9A"/>
            </a:solidFill>
            <a:prstDash val="solid"/>
            <a:round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>
            <a:extLst>
              <a:ext uri="{FF2B5EF4-FFF2-40B4-BE49-F238E27FC236}">
                <a16:creationId xmlns:a16="http://schemas.microsoft.com/office/drawing/2014/main" id="{37175E60-BA5F-9B1D-F2EB-618F99DE5A6E}"/>
              </a:ext>
            </a:extLst>
          </p:cNvPr>
          <p:cNvCxnSpPr>
            <a:cxnSpLocks/>
            <a:stCxn id="320" idx="4"/>
            <a:endCxn id="322" idx="0"/>
          </p:cNvCxnSpPr>
          <p:nvPr/>
        </p:nvCxnSpPr>
        <p:spPr>
          <a:xfrm>
            <a:off x="5997523" y="2214389"/>
            <a:ext cx="10341" cy="870334"/>
          </a:xfrm>
          <a:prstGeom prst="straightConnector1">
            <a:avLst/>
          </a:prstGeom>
          <a:ln w="34925" cap="rnd" cmpd="sng" algn="ctr">
            <a:solidFill>
              <a:srgbClr val="9A9A9A"/>
            </a:solidFill>
            <a:prstDash val="solid"/>
            <a:round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BCDD268-A92E-DF62-70DC-7B29C73882FD}"/>
              </a:ext>
            </a:extLst>
          </p:cNvPr>
          <p:cNvCxnSpPr>
            <a:cxnSpLocks/>
            <a:stCxn id="321" idx="4"/>
          </p:cNvCxnSpPr>
          <p:nvPr/>
        </p:nvCxnSpPr>
        <p:spPr>
          <a:xfrm>
            <a:off x="10137355" y="2214389"/>
            <a:ext cx="0" cy="1079654"/>
          </a:xfrm>
          <a:prstGeom prst="straightConnector1">
            <a:avLst/>
          </a:prstGeom>
          <a:ln w="31750" cap="rnd" cmpd="sng" algn="ctr">
            <a:solidFill>
              <a:srgbClr val="9A9A9A"/>
            </a:solidFill>
            <a:prstDash val="dash"/>
            <a:round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97799C6-ACBE-DA9A-E4EA-84210FCAC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89" y="845724"/>
            <a:ext cx="4101682" cy="292752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A60251B-DD0F-3DF6-1202-5716DC464EC0}"/>
              </a:ext>
            </a:extLst>
          </p:cNvPr>
          <p:cNvCxnSpPr>
            <a:cxnSpLocks/>
            <a:stCxn id="320" idx="2"/>
          </p:cNvCxnSpPr>
          <p:nvPr/>
        </p:nvCxnSpPr>
        <p:spPr>
          <a:xfrm flipH="1">
            <a:off x="4252511" y="1674563"/>
            <a:ext cx="527648" cy="0"/>
          </a:xfrm>
          <a:prstGeom prst="straightConnector1">
            <a:avLst/>
          </a:prstGeom>
          <a:ln w="31750" cap="rnd" cmpd="sng" algn="ctr">
            <a:solidFill>
              <a:srgbClr val="9A9A9A"/>
            </a:solidFill>
            <a:prstDash val="dash"/>
            <a:round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EAB2F55-745E-1407-3365-6FD4FD256287}"/>
              </a:ext>
            </a:extLst>
          </p:cNvPr>
          <p:cNvGrpSpPr/>
          <p:nvPr/>
        </p:nvGrpSpPr>
        <p:grpSpPr>
          <a:xfrm>
            <a:off x="7987229" y="3330360"/>
            <a:ext cx="4111111" cy="3194870"/>
            <a:chOff x="7987229" y="3330360"/>
            <a:chExt cx="4111111" cy="319487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DB170A0-9B31-852F-549D-903F81AFCFF4}"/>
                </a:ext>
              </a:extLst>
            </p:cNvPr>
            <p:cNvSpPr/>
            <p:nvPr/>
          </p:nvSpPr>
          <p:spPr>
            <a:xfrm>
              <a:off x="8196550" y="3859152"/>
              <a:ext cx="1008042" cy="528794"/>
            </a:xfrm>
            <a:prstGeom prst="rect">
              <a:avLst/>
            </a:prstGeom>
            <a:solidFill>
              <a:srgbClr val="016648"/>
            </a:solidFill>
            <a:ln w="9525" cap="rnd" cmpd="sng" algn="ctr">
              <a:solidFill>
                <a:srgbClr val="01664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</a:rPr>
                <a:t>Powerbrokers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76756D0-D8E8-B19F-50CB-EB42F496D38F}"/>
                </a:ext>
              </a:extLst>
            </p:cNvPr>
            <p:cNvSpPr/>
            <p:nvPr/>
          </p:nvSpPr>
          <p:spPr>
            <a:xfrm>
              <a:off x="8196549" y="4487120"/>
              <a:ext cx="1008042" cy="528794"/>
            </a:xfrm>
            <a:prstGeom prst="rect">
              <a:avLst/>
            </a:prstGeom>
            <a:solidFill>
              <a:srgbClr val="016648"/>
            </a:solidFill>
            <a:ln w="9525" cap="rnd" cmpd="sng" algn="ctr">
              <a:solidFill>
                <a:srgbClr val="01664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</a:rPr>
                <a:t>Rentiers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A003B5C-ABC5-A610-E813-A59982DB1E58}"/>
                </a:ext>
              </a:extLst>
            </p:cNvPr>
            <p:cNvSpPr/>
            <p:nvPr/>
          </p:nvSpPr>
          <p:spPr>
            <a:xfrm>
              <a:off x="8185531" y="5727502"/>
              <a:ext cx="1008042" cy="528794"/>
            </a:xfrm>
            <a:prstGeom prst="rect">
              <a:avLst/>
            </a:prstGeom>
            <a:solidFill>
              <a:srgbClr val="016648"/>
            </a:solidFill>
            <a:ln w="9525" cap="rnd" cmpd="sng" algn="ctr">
              <a:solidFill>
                <a:srgbClr val="01664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</a:rPr>
                <a:t>Workhorses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120B8DF-9AF6-BE0E-8D14-1793E28BD7B7}"/>
                </a:ext>
              </a:extLst>
            </p:cNvPr>
            <p:cNvSpPr/>
            <p:nvPr/>
          </p:nvSpPr>
          <p:spPr>
            <a:xfrm>
              <a:off x="8196548" y="5107311"/>
              <a:ext cx="1008042" cy="528794"/>
            </a:xfrm>
            <a:prstGeom prst="rect">
              <a:avLst/>
            </a:prstGeom>
            <a:solidFill>
              <a:srgbClr val="016648"/>
            </a:solidFill>
            <a:ln w="9525" cap="rnd" cmpd="sng" algn="ctr">
              <a:solidFill>
                <a:srgbClr val="01664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</a:rPr>
                <a:t>Magicians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DD08B20-5987-1823-A7EE-D6248F887D65}"/>
                </a:ext>
              </a:extLst>
            </p:cNvPr>
            <p:cNvSpPr/>
            <p:nvPr/>
          </p:nvSpPr>
          <p:spPr>
            <a:xfrm>
              <a:off x="9303261" y="3844914"/>
              <a:ext cx="2616746" cy="528782"/>
            </a:xfrm>
            <a:prstGeom prst="rect">
              <a:avLst/>
            </a:prstGeom>
            <a:solidFill>
              <a:srgbClr val="30C1D7"/>
            </a:solidFill>
            <a:ln w="9525" cap="rnd" cmpd="sng" algn="ctr">
              <a:solidFill>
                <a:srgbClr val="01664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</a:rPr>
                <a:t>Export bans, preferential licenses, happy with red tape, collusion, fight over small pie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3DA5E39-97CA-DCDC-3E46-868FB68BCB62}"/>
                </a:ext>
              </a:extLst>
            </p:cNvPr>
            <p:cNvSpPr/>
            <p:nvPr/>
          </p:nvSpPr>
          <p:spPr>
            <a:xfrm>
              <a:off x="9303260" y="4472894"/>
              <a:ext cx="2616746" cy="528782"/>
            </a:xfrm>
            <a:prstGeom prst="rect">
              <a:avLst/>
            </a:prstGeom>
            <a:solidFill>
              <a:srgbClr val="30C1D7"/>
            </a:solidFill>
            <a:ln w="9525" cap="rnd" cmpd="sng" algn="ctr">
              <a:solidFill>
                <a:srgbClr val="01664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</a:rPr>
                <a:t>Extraction infrastructure, enclave economies, subsidies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2584849-2390-4DDC-BF6A-29AF33498792}"/>
                </a:ext>
              </a:extLst>
            </p:cNvPr>
            <p:cNvSpPr/>
            <p:nvPr/>
          </p:nvSpPr>
          <p:spPr>
            <a:xfrm>
              <a:off x="9314033" y="5087576"/>
              <a:ext cx="2616746" cy="528782"/>
            </a:xfrm>
            <a:prstGeom prst="rect">
              <a:avLst/>
            </a:prstGeom>
            <a:solidFill>
              <a:srgbClr val="30C1D7"/>
            </a:solidFill>
            <a:ln w="9525" cap="rnd" cmpd="sng" algn="ctr">
              <a:solidFill>
                <a:srgbClr val="01664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</a:rPr>
                <a:t>Less red tape, collaborate with SMEs, state &amp; ecosystem capacity &amp; coordination strengthened, good infra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22E587E-BC62-FE0A-ED35-39FF2AC6D7AD}"/>
                </a:ext>
              </a:extLst>
            </p:cNvPr>
            <p:cNvSpPr/>
            <p:nvPr/>
          </p:nvSpPr>
          <p:spPr>
            <a:xfrm>
              <a:off x="9314033" y="5713276"/>
              <a:ext cx="2616746" cy="528782"/>
            </a:xfrm>
            <a:prstGeom prst="rect">
              <a:avLst/>
            </a:prstGeom>
            <a:solidFill>
              <a:srgbClr val="30C1D7"/>
            </a:solidFill>
            <a:ln w="9525" cap="rnd" cmpd="sng" algn="ctr">
              <a:solidFill>
                <a:srgbClr val="01664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</a:rPr>
                <a:t>Less red tape, gov’t subsidies , state capacity strengthened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57E224B-581F-350F-5C91-23D39E094B66}"/>
                </a:ext>
              </a:extLst>
            </p:cNvPr>
            <p:cNvSpPr/>
            <p:nvPr/>
          </p:nvSpPr>
          <p:spPr>
            <a:xfrm>
              <a:off x="7987229" y="3330360"/>
              <a:ext cx="4111111" cy="3194870"/>
            </a:xfrm>
            <a:prstGeom prst="roundRect">
              <a:avLst/>
            </a:prstGeom>
            <a:noFill/>
            <a:ln w="9525" cap="rnd" cmpd="sng" algn="ctr">
              <a:solidFill>
                <a:srgbClr val="016648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5617AA-336D-0809-31BB-5FB683C2BF3F}"/>
                </a:ext>
              </a:extLst>
            </p:cNvPr>
            <p:cNvSpPr/>
            <p:nvPr/>
          </p:nvSpPr>
          <p:spPr>
            <a:xfrm>
              <a:off x="9545387" y="3440511"/>
              <a:ext cx="2374619" cy="332741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</a:rPr>
                <a:t>Typical asks of political elites</a:t>
              </a:r>
            </a:p>
          </p:txBody>
        </p: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E3605EA-E53A-33C3-4206-BDB6630C081E}"/>
              </a:ext>
            </a:extLst>
          </p:cNvPr>
          <p:cNvCxnSpPr>
            <a:cxnSpLocks/>
            <a:stCxn id="322" idx="4"/>
          </p:cNvCxnSpPr>
          <p:nvPr/>
        </p:nvCxnSpPr>
        <p:spPr>
          <a:xfrm flipH="1">
            <a:off x="5210978" y="4164376"/>
            <a:ext cx="796886" cy="479236"/>
          </a:xfrm>
          <a:prstGeom prst="straightConnector1">
            <a:avLst/>
          </a:prstGeom>
          <a:ln w="31750" cap="rnd" cmpd="sng" algn="ctr">
            <a:solidFill>
              <a:srgbClr val="9A9A9A"/>
            </a:solidFill>
            <a:prstDash val="dash"/>
            <a:round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177F62E4-C028-07DA-37CE-B37BBC16FEAC}"/>
              </a:ext>
            </a:extLst>
          </p:cNvPr>
          <p:cNvSpPr/>
          <p:nvPr/>
        </p:nvSpPr>
        <p:spPr>
          <a:xfrm>
            <a:off x="804231" y="4663403"/>
            <a:ext cx="5597621" cy="1348867"/>
          </a:xfrm>
          <a:prstGeom prst="rect">
            <a:avLst/>
          </a:prstGeom>
          <a:solidFill>
            <a:srgbClr val="DEDAD4"/>
          </a:solidFill>
          <a:ln w="9525" cap="rnd" cmpd="sng" algn="ctr">
            <a:solidFill>
              <a:srgbClr val="01664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Powerbrokers – followed by rentiers - dominate , strengthening competitive clientelism of Malawi’s political settlement, so coordination for structural transformation fails long term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0D6277-A689-E849-66F9-2D6451143AD4}"/>
              </a:ext>
            </a:extLst>
          </p:cNvPr>
          <p:cNvSpPr/>
          <p:nvPr/>
        </p:nvSpPr>
        <p:spPr>
          <a:xfrm>
            <a:off x="258618" y="1006764"/>
            <a:ext cx="1293091" cy="323272"/>
          </a:xfrm>
          <a:prstGeom prst="rect">
            <a:avLst/>
          </a:prstGeom>
          <a:solidFill>
            <a:srgbClr val="016648"/>
          </a:solidFill>
          <a:ln w="9525" cap="rnd" cmpd="sng" algn="ctr">
            <a:solidFill>
              <a:srgbClr val="01664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</a:rPr>
              <a:t>Malawi, 2013</a:t>
            </a:r>
          </a:p>
        </p:txBody>
      </p:sp>
    </p:spTree>
    <p:extLst>
      <p:ext uri="{BB962C8B-B14F-4D97-AF65-F5344CB8AC3E}">
        <p14:creationId xmlns:p14="http://schemas.microsoft.com/office/powerpoint/2010/main" val="377044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EDD5A-F579-12F6-EB03-3C30086F4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07A33D3-C9C8-12A0-DDEE-4A9275FC9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25" y="3262800"/>
            <a:ext cx="10933350" cy="332399"/>
          </a:xfrm>
        </p:spPr>
        <p:txBody>
          <a:bodyPr wrap="square" anchor="ctr">
            <a:noAutofit/>
          </a:bodyPr>
          <a:lstStyle/>
          <a:p>
            <a:pPr algn="ctr"/>
            <a:r>
              <a:rPr lang="en-US" sz="2600" b="1" dirty="0"/>
              <a:t>What can champions of change do</a:t>
            </a:r>
          </a:p>
        </p:txBody>
      </p:sp>
    </p:spTree>
    <p:extLst>
      <p:ext uri="{BB962C8B-B14F-4D97-AF65-F5344CB8AC3E}">
        <p14:creationId xmlns:p14="http://schemas.microsoft.com/office/powerpoint/2010/main" val="110369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0F9F5-D9A0-30EE-1E5A-BD034AD60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 forward: unlocking collective action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283F86-022A-6B2A-B413-AC4A88F2E2B5}"/>
              </a:ext>
            </a:extLst>
          </p:cNvPr>
          <p:cNvSpPr txBox="1"/>
          <p:nvPr/>
        </p:nvSpPr>
        <p:spPr>
          <a:xfrm>
            <a:off x="0" y="4432784"/>
            <a:ext cx="4059936" cy="176227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</a:rPr>
              <a:t>“If the problem is misaligned </a:t>
            </a:r>
          </a:p>
          <a:p>
            <a:pPr algn="ctr"/>
            <a:r>
              <a:rPr lang="en-US" sz="1600" i="1" dirty="0">
                <a:solidFill>
                  <a:schemeClr val="bg1"/>
                </a:solidFill>
              </a:rPr>
              <a:t>incentives and fragmented actors, </a:t>
            </a:r>
          </a:p>
          <a:p>
            <a:pPr algn="ctr"/>
            <a:r>
              <a:rPr lang="en-US" sz="1600" i="1" dirty="0">
                <a:solidFill>
                  <a:schemeClr val="bg1"/>
                </a:solidFill>
              </a:rPr>
              <a:t>then the solution is not </a:t>
            </a:r>
          </a:p>
          <a:p>
            <a:pPr algn="ctr"/>
            <a:r>
              <a:rPr lang="en-US" sz="1600" i="1" dirty="0">
                <a:solidFill>
                  <a:schemeClr val="bg1"/>
                </a:solidFill>
              </a:rPr>
              <a:t>more traditional projects, it is structured </a:t>
            </a:r>
          </a:p>
          <a:p>
            <a:pPr algn="ctr"/>
            <a:r>
              <a:rPr lang="en-US" sz="1600" i="1" dirty="0">
                <a:solidFill>
                  <a:schemeClr val="bg1"/>
                </a:solidFill>
              </a:rPr>
              <a:t>collective action.”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F856EBF-4392-0E73-2725-2AAFECD2A17F}"/>
              </a:ext>
            </a:extLst>
          </p:cNvPr>
          <p:cNvSpPr/>
          <p:nvPr/>
        </p:nvSpPr>
        <p:spPr>
          <a:xfrm>
            <a:off x="4208443" y="176270"/>
            <a:ext cx="1542362" cy="826265"/>
          </a:xfrm>
          <a:prstGeom prst="roundRect">
            <a:avLst/>
          </a:prstGeom>
          <a:solidFill>
            <a:srgbClr val="016648"/>
          </a:solidFill>
          <a:ln w="9525" cap="rnd" cmpd="sng" algn="ctr">
            <a:solidFill>
              <a:srgbClr val="01664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dirty="0">
                <a:solidFill>
                  <a:srgbClr val="FFFFFF"/>
                </a:solidFill>
              </a:rPr>
              <a:t>The Reality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EDBC1E1-A2E0-17C5-2438-48A0D7A711FD}"/>
              </a:ext>
            </a:extLst>
          </p:cNvPr>
          <p:cNvSpPr/>
          <p:nvPr/>
        </p:nvSpPr>
        <p:spPr>
          <a:xfrm>
            <a:off x="5903205" y="176270"/>
            <a:ext cx="6149248" cy="82626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rnd" cmpd="sng" algn="ctr">
            <a:solidFill>
              <a:srgbClr val="01664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Gov’t, private sector nor partners can drive transformation alone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Markets do not self-coordinate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Fragmented actors → weak value chains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0A8A45-D51E-EE25-EED0-04BF854A3444}"/>
              </a:ext>
            </a:extLst>
          </p:cNvPr>
          <p:cNvSpPr/>
          <p:nvPr/>
        </p:nvSpPr>
        <p:spPr>
          <a:xfrm>
            <a:off x="4208443" y="1178005"/>
            <a:ext cx="1542362" cy="1976675"/>
          </a:xfrm>
          <a:prstGeom prst="roundRect">
            <a:avLst/>
          </a:prstGeom>
          <a:solidFill>
            <a:srgbClr val="016648"/>
          </a:solidFill>
          <a:ln w="9525" cap="rnd" cmpd="sng" algn="ctr">
            <a:solidFill>
              <a:srgbClr val="01664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dirty="0">
                <a:solidFill>
                  <a:srgbClr val="FFFFFF"/>
                </a:solidFill>
              </a:rPr>
              <a:t>Drivers of transformation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6C86A97-B74B-5F0F-17E4-345BC0BC6F82}"/>
              </a:ext>
            </a:extLst>
          </p:cNvPr>
          <p:cNvSpPr/>
          <p:nvPr/>
        </p:nvSpPr>
        <p:spPr>
          <a:xfrm>
            <a:off x="5903205" y="1178005"/>
            <a:ext cx="6149248" cy="19766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rnd" cmpd="sng" algn="ctr">
            <a:solidFill>
              <a:srgbClr val="01664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500" kern="100" dirty="0">
                <a:solidFill>
                  <a:schemeClr val="tx1"/>
                </a:solidFill>
              </a:rPr>
              <a:t>Collective action for end-to-end value chain development among key actors with vested interest in their success:</a:t>
            </a:r>
          </a:p>
          <a:p>
            <a:pPr marL="285750" marR="0" lvl="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dirty="0">
                <a:solidFill>
                  <a:schemeClr val="tx1"/>
                </a:solidFill>
              </a:rPr>
              <a:t>Private sector </a:t>
            </a:r>
            <a:r>
              <a:rPr lang="en-US" sz="1500" i="1" dirty="0">
                <a:solidFill>
                  <a:schemeClr val="tx1"/>
                </a:solidFill>
              </a:rPr>
              <a:t>(anchor firms, value chain private associations, processing, powerbrokers to magicians)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</a:p>
          <a:p>
            <a:pPr marL="285750" marR="0" lvl="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dirty="0">
                <a:solidFill>
                  <a:schemeClr val="tx1"/>
                </a:solidFill>
              </a:rPr>
              <a:t>Government </a:t>
            </a:r>
            <a:r>
              <a:rPr lang="en-US" sz="1500" i="1" dirty="0">
                <a:solidFill>
                  <a:schemeClr val="tx1"/>
                </a:solidFill>
              </a:rPr>
              <a:t>(policy, regulation, public goods)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</a:p>
          <a:p>
            <a:pPr marL="285750" marR="0" lvl="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dirty="0">
                <a:solidFill>
                  <a:schemeClr val="tx1"/>
                </a:solidFill>
              </a:rPr>
              <a:t>Banks &amp; local pension/savings: invest in high potential VCs chains</a:t>
            </a:r>
          </a:p>
          <a:p>
            <a:pPr marL="285750" marR="0" lvl="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dirty="0">
                <a:solidFill>
                  <a:schemeClr val="tx1"/>
                </a:solidFill>
              </a:rPr>
              <a:t>Development partners – support champions &amp; capabilities through long term systems (</a:t>
            </a:r>
            <a:r>
              <a:rPr lang="en-US" sz="1500" dirty="0" err="1">
                <a:solidFill>
                  <a:schemeClr val="tx1"/>
                </a:solidFill>
              </a:rPr>
              <a:t>e.g</a:t>
            </a:r>
            <a:r>
              <a:rPr lang="en-US" sz="1500" dirty="0">
                <a:solidFill>
                  <a:schemeClr val="tx1"/>
                </a:solidFill>
              </a:rPr>
              <a:t> Soybean &amp; Peanut Innovation Labs)</a:t>
            </a:r>
            <a:endParaRPr lang="en-US" sz="1500" kern="100" dirty="0">
              <a:solidFill>
                <a:schemeClr val="tx1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72BC3D6-AEDD-6582-677A-964EF0901548}"/>
              </a:ext>
            </a:extLst>
          </p:cNvPr>
          <p:cNvSpPr/>
          <p:nvPr/>
        </p:nvSpPr>
        <p:spPr>
          <a:xfrm>
            <a:off x="4208443" y="3299850"/>
            <a:ext cx="1542362" cy="1495794"/>
          </a:xfrm>
          <a:prstGeom prst="roundRect">
            <a:avLst/>
          </a:prstGeom>
          <a:solidFill>
            <a:srgbClr val="016648"/>
          </a:solidFill>
          <a:ln w="9525" cap="rnd" cmpd="sng" algn="ctr">
            <a:solidFill>
              <a:srgbClr val="01664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500" kern="100" dirty="0"/>
              <a:t>Missing Ingredient: Collective Action by the champions</a:t>
            </a:r>
            <a:endParaRPr lang="en-US" sz="15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1159606-4302-8A35-F4B4-6E5F440F78F1}"/>
              </a:ext>
            </a:extLst>
          </p:cNvPr>
          <p:cNvSpPr/>
          <p:nvPr/>
        </p:nvSpPr>
        <p:spPr>
          <a:xfrm>
            <a:off x="5903205" y="3299850"/>
            <a:ext cx="6149248" cy="149579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rnd" cmpd="sng" algn="ctr">
            <a:solidFill>
              <a:srgbClr val="01664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dirty="0">
                <a:solidFill>
                  <a:schemeClr val="tx1"/>
                </a:solidFill>
              </a:rPr>
              <a:t>Transformation driven by </a:t>
            </a:r>
            <a:r>
              <a:rPr lang="en-US" sz="1500" b="1" dirty="0">
                <a:solidFill>
                  <a:schemeClr val="tx1"/>
                </a:solidFill>
              </a:rPr>
              <a:t>credible, invested actors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</a:p>
          <a:p>
            <a:pPr marL="285750" marR="0" lvl="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dirty="0">
                <a:solidFill>
                  <a:schemeClr val="tx1"/>
                </a:solidFill>
              </a:rPr>
              <a:t>“Champions” to expand the pie, not “powerbrokers” competing over a small pie: Triple the pie, then triple it again!</a:t>
            </a:r>
          </a:p>
          <a:p>
            <a:pPr marL="285750" marR="0" lvl="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dirty="0">
                <a:solidFill>
                  <a:schemeClr val="tx1"/>
                </a:solidFill>
              </a:rPr>
              <a:t>Set shared vision: 1m MT soybean, 1m MT groundnuts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</a:p>
          <a:p>
            <a:pPr marL="285750" marR="0" lvl="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dirty="0">
                <a:solidFill>
                  <a:schemeClr val="tx1"/>
                </a:solidFill>
              </a:rPr>
              <a:t>Challenge: enabling champions to </a:t>
            </a:r>
            <a:r>
              <a:rPr lang="en-US" sz="1500" b="1" dirty="0">
                <a:solidFill>
                  <a:schemeClr val="tx1"/>
                </a:solidFill>
              </a:rPr>
              <a:t>focus on binding constraints to big pie shared vision</a:t>
            </a:r>
            <a:endParaRPr lang="en-US" sz="1500" kern="100" dirty="0">
              <a:solidFill>
                <a:schemeClr val="tx1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E5BD7F7-BD57-35C0-AA37-3B91178C9155}"/>
              </a:ext>
            </a:extLst>
          </p:cNvPr>
          <p:cNvSpPr/>
          <p:nvPr/>
        </p:nvSpPr>
        <p:spPr>
          <a:xfrm>
            <a:off x="4208443" y="4940814"/>
            <a:ext cx="1542362" cy="1571491"/>
          </a:xfrm>
          <a:prstGeom prst="roundRect">
            <a:avLst/>
          </a:prstGeom>
          <a:solidFill>
            <a:srgbClr val="016648"/>
          </a:solidFill>
          <a:ln w="9525" cap="rnd" cmpd="sng" algn="ctr">
            <a:solidFill>
              <a:srgbClr val="01664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500" kern="100" dirty="0"/>
              <a:t>Role of the state</a:t>
            </a:r>
            <a:endParaRPr lang="en-US" sz="15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F90BB62-9F4D-6155-9584-D9E0B0185C73}"/>
              </a:ext>
            </a:extLst>
          </p:cNvPr>
          <p:cNvSpPr/>
          <p:nvPr/>
        </p:nvSpPr>
        <p:spPr>
          <a:xfrm>
            <a:off x="5903205" y="4940814"/>
            <a:ext cx="6149248" cy="157149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rnd" cmpd="sng" algn="ctr">
            <a:solidFill>
              <a:srgbClr val="01664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500" kern="100" dirty="0">
                <a:solidFill>
                  <a:schemeClr val="tx1"/>
                </a:solidFill>
              </a:rPr>
              <a:t>The state enables — not controls — transformation by: 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dirty="0">
                <a:solidFill>
                  <a:schemeClr val="tx1"/>
                </a:solidFill>
              </a:rPr>
              <a:t>Coordinating across actors and supporting alignment platforms, especially public-private dialogue and coordination</a:t>
            </a:r>
          </a:p>
          <a:p>
            <a:pPr marL="285750" marR="0" lvl="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kern="100" dirty="0">
                <a:solidFill>
                  <a:schemeClr val="tx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Aligning political and economic goals: long term tax revenue, forex &amp; jobs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kern="100" dirty="0">
                <a:solidFill>
                  <a:schemeClr val="tx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Support smart deals around anchor firms tied to shared vision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dirty="0">
                <a:solidFill>
                  <a:schemeClr val="tx1"/>
                </a:solidFill>
              </a:rPr>
              <a:t>Predictable policy signals, reduce uncertainty &amp; transaction costs </a:t>
            </a:r>
          </a:p>
        </p:txBody>
      </p:sp>
    </p:spTree>
    <p:extLst>
      <p:ext uri="{BB962C8B-B14F-4D97-AF65-F5344CB8AC3E}">
        <p14:creationId xmlns:p14="http://schemas.microsoft.com/office/powerpoint/2010/main" val="38690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E81FF-6979-E9C1-6296-5AAE4E823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/>
              <a:t>Commodity Cluster Compact </a:t>
            </a:r>
            <a:r>
              <a:rPr lang="en-US" sz="2600" i="1" dirty="0"/>
              <a:t>- from fragmentation to positive deals that benefit the industry as a whole, </a:t>
            </a:r>
            <a:r>
              <a:rPr lang="en-US" sz="2600" i="1" dirty="0" err="1"/>
              <a:t>inc</a:t>
            </a:r>
            <a:r>
              <a:rPr lang="en-US" sz="2600" i="1" dirty="0"/>
              <a:t> smallholders</a:t>
            </a:r>
            <a:br>
              <a:rPr lang="en-US" sz="3000" dirty="0"/>
            </a:br>
            <a:endParaRPr lang="en-US" sz="3000" dirty="0"/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56335CBC-E0D0-1FD4-02FC-A8BFA8AB2F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3593675"/>
              </p:ext>
            </p:extLst>
          </p:nvPr>
        </p:nvGraphicFramePr>
        <p:xfrm>
          <a:off x="4120896" y="0"/>
          <a:ext cx="8071104" cy="6483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510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84350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8C23E-64AA-76FA-34FF-C41FC0EE0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bottom 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4E725E-58E9-9370-9B04-D2B2E2A143E8}"/>
              </a:ext>
            </a:extLst>
          </p:cNvPr>
          <p:cNvSpPr txBox="1"/>
          <p:nvPr/>
        </p:nvSpPr>
        <p:spPr>
          <a:xfrm>
            <a:off x="4233672" y="359407"/>
            <a:ext cx="7827264" cy="450892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</a:rPr>
              <a:t>Malawi doesn’t lack potential &amp; fundamentals in place </a:t>
            </a:r>
            <a:r>
              <a:rPr lang="en-US" sz="1600" i="1" dirty="0">
                <a:solidFill>
                  <a:schemeClr val="accent2"/>
                </a:solidFill>
              </a:rPr>
              <a:t>—land, demand, private sector interest, dynamic youth &amp; SMEs, policy ambition &amp; plans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</a:rPr>
              <a:t>But transformation elusive</a:t>
            </a:r>
            <a:r>
              <a:rPr lang="en-US" sz="1600" dirty="0">
                <a:solidFill>
                  <a:schemeClr val="accent2"/>
                </a:solidFill>
              </a:rPr>
              <a:t>: </a:t>
            </a:r>
            <a:r>
              <a:rPr lang="en-US" sz="1600" i="1" dirty="0">
                <a:solidFill>
                  <a:schemeClr val="accent2"/>
                </a:solidFill>
              </a:rPr>
              <a:t>forex, tax base, underinvestment, low productivity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</a:rPr>
              <a:t>Gap not knowledge, it’s organization: </a:t>
            </a:r>
            <a:r>
              <a:rPr lang="en-US" sz="1600" i="1" dirty="0">
                <a:solidFill>
                  <a:schemeClr val="accent2"/>
                </a:solidFill>
              </a:rPr>
              <a:t>since 1980s we don’t act collectively &amp; consistently at national scale. Implementation &amp; coordination struggle. </a:t>
            </a:r>
          </a:p>
          <a:p>
            <a:endParaRPr lang="en-US" sz="1600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</a:rPr>
              <a:t>Malawi’s political economy prevents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Question not whether Malawi can transform but </a:t>
            </a:r>
            <a:r>
              <a:rPr lang="en-US" sz="1600" b="1" dirty="0">
                <a:solidFill>
                  <a:schemeClr val="accent2"/>
                </a:solidFill>
              </a:rPr>
              <a:t>how may it shift</a:t>
            </a:r>
            <a:r>
              <a:rPr lang="en-US" sz="1600" dirty="0">
                <a:solidFill>
                  <a:schemeClr val="accent2"/>
                </a:solidFill>
              </a:rPr>
              <a:t> from fragmented, short-term efforts to sustained collective 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</a:rPr>
              <a:t>Approaches like Commodity Cluster Compacts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b="1" dirty="0">
                <a:solidFill>
                  <a:schemeClr val="accent2"/>
                </a:solidFill>
              </a:rPr>
              <a:t>provide a pathway:</a:t>
            </a:r>
            <a:br>
              <a:rPr lang="en-US" sz="1600" dirty="0">
                <a:solidFill>
                  <a:schemeClr val="accent2"/>
                </a:solidFill>
              </a:rPr>
            </a:br>
            <a:r>
              <a:rPr lang="en-US" sz="1600" dirty="0">
                <a:solidFill>
                  <a:schemeClr val="accent2"/>
                </a:solidFill>
              </a:rPr>
              <a:t>align actors, structure deals, and expand opportunity.</a:t>
            </a:r>
            <a:br>
              <a:rPr lang="en-US" sz="1600" dirty="0">
                <a:solidFill>
                  <a:schemeClr val="accent2"/>
                </a:solidFill>
              </a:rPr>
            </a:br>
            <a:r>
              <a:rPr lang="en-US" sz="1600" i="1" dirty="0">
                <a:solidFill>
                  <a:schemeClr val="accent2"/>
                </a:solidFill>
              </a:rPr>
              <a:t>(Proven in Tanzania, Kenya, Ghana, Ethiopia, Asia, Latin America)</a:t>
            </a:r>
          </a:p>
        </p:txBody>
      </p:sp>
    </p:spTree>
    <p:extLst>
      <p:ext uri="{BB962C8B-B14F-4D97-AF65-F5344CB8AC3E}">
        <p14:creationId xmlns:p14="http://schemas.microsoft.com/office/powerpoint/2010/main" val="148617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2DC38-A5C0-049F-CD7A-6BAA14C71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6ACA820-DC96-BB7C-1353-F1AFCEE74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25" y="3262800"/>
            <a:ext cx="10933350" cy="332399"/>
          </a:xfrm>
        </p:spPr>
        <p:txBody>
          <a:bodyPr wrap="square" anchor="ctr">
            <a:noAutofit/>
          </a:bodyPr>
          <a:lstStyle/>
          <a:p>
            <a:pPr algn="ctr"/>
            <a:r>
              <a:rPr lang="en-US" sz="2600" b="1" dirty="0"/>
              <a:t>Let’s start by looking into 2 high potential sectors in Malawi</a:t>
            </a:r>
          </a:p>
        </p:txBody>
      </p:sp>
    </p:spTree>
    <p:extLst>
      <p:ext uri="{BB962C8B-B14F-4D97-AF65-F5344CB8AC3E}">
        <p14:creationId xmlns:p14="http://schemas.microsoft.com/office/powerpoint/2010/main" val="339793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9B573-9491-768E-721E-FD77B4F38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AF7AB71-1C05-F664-739E-0F6BD80BEEBE}"/>
              </a:ext>
            </a:extLst>
          </p:cNvPr>
          <p:cNvSpPr txBox="1"/>
          <p:nvPr/>
        </p:nvSpPr>
        <p:spPr>
          <a:xfrm>
            <a:off x="4125867" y="3638321"/>
            <a:ext cx="7963350" cy="28007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sz="1600" b="1" dirty="0"/>
              <a:t>Supply Constraint &amp; Risk</a:t>
            </a:r>
            <a:endParaRPr lang="en-US" sz="1600" b="1" dirty="0"/>
          </a:p>
          <a:p>
            <a:r>
              <a:rPr sz="1600" dirty="0"/>
              <a:t>But </a:t>
            </a:r>
            <a:r>
              <a:rPr lang="en-US" sz="1600" dirty="0"/>
              <a:t>farming </a:t>
            </a:r>
            <a:r>
              <a:rPr sz="1600" dirty="0"/>
              <a:t>system not supplying</a:t>
            </a:r>
            <a:r>
              <a:rPr lang="en-US" sz="1600" dirty="0"/>
              <a:t> enough: </a:t>
            </a:r>
            <a:r>
              <a:rPr sz="1600" dirty="0"/>
              <a:t>~190,000 MT</a:t>
            </a:r>
            <a:r>
              <a:rPr lang="en-US" sz="1600" dirty="0"/>
              <a:t> produced in 2025 &amp; national yield average only 0.8 tons/ha vs global standard of 3.0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Early generation seed of high oil varieties limited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Weak agronomy &amp; farm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2023 rust went unmanaged, cut production by over 50%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Limited use of fungicides &amp; inoculant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Limited mechanization, especially for threshing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Side-selling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Export ban lobbying when concerned on supply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Processors fighting over a small pie, squeezing farmers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B292E0-1202-E4EE-5D97-F0F66102A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Soybean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65E437-DDF3-92B8-8872-165C73317935}"/>
              </a:ext>
            </a:extLst>
          </p:cNvPr>
          <p:cNvSpPr txBox="1"/>
          <p:nvPr/>
        </p:nvSpPr>
        <p:spPr>
          <a:xfrm>
            <a:off x="4125867" y="87237"/>
            <a:ext cx="7963351" cy="2800767"/>
          </a:xfrm>
          <a:prstGeom prst="rect">
            <a:avLst/>
          </a:prstGeom>
          <a:solidFill>
            <a:srgbClr val="D9E7FF"/>
          </a:solidFill>
        </p:spPr>
        <p:txBody>
          <a:bodyPr wrap="square">
            <a:spAutoFit/>
          </a:bodyPr>
          <a:lstStyle/>
          <a:p>
            <a:r>
              <a:rPr sz="1600" b="1" dirty="0"/>
              <a:t>Demand &amp; Opportunity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Cooking oil, animal feed, lecithin, soymilk, TSP/soy chunks, emulsifiers, bio-polymers, adhesives </a:t>
            </a:r>
            <a:r>
              <a:rPr lang="en-US" sz="1600" dirty="0" err="1"/>
              <a:t>etc</a:t>
            </a:r>
            <a:r>
              <a:rPr lang="en-US" sz="1600" dirty="0"/>
              <a:t>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Large d</a:t>
            </a:r>
            <a:r>
              <a:rPr sz="1600" dirty="0"/>
              <a:t>emand </a:t>
            </a:r>
            <a:r>
              <a:rPr lang="en-US" sz="1600" dirty="0"/>
              <a:t>in Malawi &amp; region &amp; </a:t>
            </a:r>
            <a:r>
              <a:rPr sz="1600" dirty="0"/>
              <a:t>growing</a:t>
            </a:r>
            <a:r>
              <a:rPr lang="en-US" sz="1600" dirty="0"/>
              <a:t> from oil processors, feed manufacturers and food industries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From </a:t>
            </a:r>
            <a:r>
              <a:rPr lang="en-US" sz="1600" dirty="0" err="1"/>
              <a:t>sorrybean</a:t>
            </a:r>
            <a:r>
              <a:rPr lang="en-US" sz="1600" dirty="0"/>
              <a:t> to soybean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Current Malawi installed processing capacity: ~850,000 MT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Imported cooking oil rising; $600m in forex import </a:t>
            </a:r>
            <a:r>
              <a:rPr lang="en-US" sz="1600" dirty="0" err="1"/>
              <a:t>subst</a:t>
            </a:r>
            <a:r>
              <a:rPr lang="en-US" sz="1600" dirty="0"/>
              <a:t> potential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Export opportunity: Tanzania &amp; Kenya each only produce 20,000 MT per year!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Key for soil health restoration as it’s a legume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Scope for national production of at least 1 million MT per year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67984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EE980-19F9-1E57-11E1-B3F281FE7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7EEC8-C26D-A463-4711-C4090AC64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Groundnut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079CCA-C9D4-F6D1-C1B8-A117AD73B6DD}"/>
              </a:ext>
            </a:extLst>
          </p:cNvPr>
          <p:cNvSpPr txBox="1"/>
          <p:nvPr/>
        </p:nvSpPr>
        <p:spPr>
          <a:xfrm>
            <a:off x="4125867" y="85785"/>
            <a:ext cx="7963351" cy="2308324"/>
          </a:xfrm>
          <a:prstGeom prst="rect">
            <a:avLst/>
          </a:prstGeom>
          <a:solidFill>
            <a:srgbClr val="D9E7FF"/>
          </a:solidFill>
        </p:spPr>
        <p:txBody>
          <a:bodyPr wrap="square">
            <a:spAutoFit/>
          </a:bodyPr>
          <a:lstStyle/>
          <a:p>
            <a:r>
              <a:rPr sz="1600" b="1" dirty="0"/>
              <a:t>Demand &amp; Opportunity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Peanut butter, snacks, peanut oil, baby food.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600" dirty="0"/>
              <a:t>Demand is clear </a:t>
            </a:r>
            <a:r>
              <a:rPr lang="en-US" sz="1600" dirty="0"/>
              <a:t>in region &amp; globally &amp;</a:t>
            </a:r>
            <a:r>
              <a:rPr sz="1600" dirty="0"/>
              <a:t> growing</a:t>
            </a:r>
            <a:r>
              <a:rPr lang="en-US" sz="1600" dirty="0"/>
              <a:t> from foreign importers (</a:t>
            </a:r>
            <a:r>
              <a:rPr lang="en-US" sz="1600" dirty="0" err="1"/>
              <a:t>e.g</a:t>
            </a:r>
            <a:r>
              <a:rPr lang="en-US" sz="1600" dirty="0"/>
              <a:t> Zim)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</a:t>
            </a:r>
            <a:r>
              <a:rPr sz="1600" dirty="0"/>
              <a:t>rivate investment in processing</a:t>
            </a:r>
            <a:r>
              <a:rPr lang="en-US" sz="1600" dirty="0"/>
              <a:t> increasing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Current Malawi i</a:t>
            </a:r>
            <a:r>
              <a:rPr sz="1600" dirty="0"/>
              <a:t>nstalled </a:t>
            </a:r>
            <a:r>
              <a:rPr lang="en-US" sz="1600" dirty="0"/>
              <a:t>processing </a:t>
            </a:r>
            <a:r>
              <a:rPr sz="1600" dirty="0"/>
              <a:t>capacity: ~</a:t>
            </a:r>
            <a:r>
              <a:rPr lang="en-US" sz="1600" dirty="0"/>
              <a:t>8,000 MT per year but scope for over 100,000 MT today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Scope to triple groundnut exports from $185m to $529m per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Key for soil health restoration, legume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Scope for national production of at least 1 million MT per year</a:t>
            </a:r>
            <a:endParaRPr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1074C0-EAC6-2413-35CA-104F9C3DB804}"/>
              </a:ext>
            </a:extLst>
          </p:cNvPr>
          <p:cNvSpPr txBox="1"/>
          <p:nvPr/>
        </p:nvSpPr>
        <p:spPr>
          <a:xfrm>
            <a:off x="4125867" y="3638321"/>
            <a:ext cx="7963350" cy="25545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sz="1600" b="1" dirty="0"/>
              <a:t>Supply Constraint &amp; Risk</a:t>
            </a:r>
            <a:endParaRPr lang="en-US" sz="1600" b="1" dirty="0"/>
          </a:p>
          <a:p>
            <a:r>
              <a:rPr sz="1600" dirty="0"/>
              <a:t>But </a:t>
            </a:r>
            <a:r>
              <a:rPr lang="en-US" sz="1600" dirty="0"/>
              <a:t>farming </a:t>
            </a:r>
            <a:r>
              <a:rPr sz="1600" dirty="0"/>
              <a:t>system not supplying</a:t>
            </a:r>
            <a:r>
              <a:rPr lang="en-US" sz="1600" dirty="0"/>
              <a:t> enough: </a:t>
            </a:r>
            <a:r>
              <a:rPr sz="1600" dirty="0"/>
              <a:t>~</a:t>
            </a:r>
            <a:r>
              <a:rPr lang="en-US" sz="1600" dirty="0"/>
              <a:t>35</a:t>
            </a:r>
            <a:r>
              <a:rPr sz="1600" dirty="0"/>
              <a:t>0,000 MT</a:t>
            </a:r>
            <a:r>
              <a:rPr lang="en-US" sz="1600" dirty="0"/>
              <a:t> produced in 2025 &amp; national yield average only 0.9 tons/ha vs global standard of 2.0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Early generation seed of market-demanded, certified varieties limited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Weak agronomy &amp; farm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Aflatoxin issue unaddressed since 1980s (</a:t>
            </a:r>
            <a:r>
              <a:rPr lang="en-US" sz="1600" dirty="0" err="1"/>
              <a:t>Pyxus</a:t>
            </a:r>
            <a:r>
              <a:rPr lang="en-US" sz="1600" dirty="0"/>
              <a:t>/</a:t>
            </a:r>
            <a:r>
              <a:rPr lang="en-US" sz="1600" dirty="0" err="1"/>
              <a:t>Nasfam</a:t>
            </a:r>
            <a:r>
              <a:rPr lang="en-US" sz="1600" dirty="0"/>
              <a:t> moving on 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Weak post harvest handling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Side-selling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Lack of irrigation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Very limited processing, relative to potential</a:t>
            </a:r>
          </a:p>
        </p:txBody>
      </p:sp>
    </p:spTree>
    <p:extLst>
      <p:ext uri="{BB962C8B-B14F-4D97-AF65-F5344CB8AC3E}">
        <p14:creationId xmlns:p14="http://schemas.microsoft.com/office/powerpoint/2010/main" val="241900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EEFC9-0BCC-2FE4-01A5-77187D005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2681103"/>
            <a:ext cx="3447288" cy="1495794"/>
          </a:xfrm>
        </p:spPr>
        <p:txBody>
          <a:bodyPr/>
          <a:lstStyle/>
          <a:p>
            <a:r>
              <a:rPr lang="en-US" dirty="0"/>
              <a:t>Why Do Good Efforts Fail in Malawi? </a:t>
            </a:r>
            <a:br>
              <a:rPr lang="en-US" dirty="0"/>
            </a:br>
            <a:r>
              <a:rPr lang="en-US" sz="2600" i="1" dirty="0"/>
              <a:t>An Honest Conversation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595BDFA-5C31-D628-D239-83FBA6FDF5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9533721"/>
              </p:ext>
            </p:extLst>
          </p:nvPr>
        </p:nvGraphicFramePr>
        <p:xfrm>
          <a:off x="4169664" y="340418"/>
          <a:ext cx="7839456" cy="5648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839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343E0-F4CA-7021-B9C0-458C5984E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2681103"/>
            <a:ext cx="3338496" cy="1495794"/>
          </a:xfrm>
        </p:spPr>
        <p:txBody>
          <a:bodyPr/>
          <a:lstStyle/>
          <a:p>
            <a:r>
              <a:rPr lang="en-US" dirty="0"/>
              <a:t>Malawi not alone, Africa faces similar reality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8C85C5-CE30-08A5-B7A6-F503ABF36B7F}"/>
              </a:ext>
            </a:extLst>
          </p:cNvPr>
          <p:cNvSpPr txBox="1"/>
          <p:nvPr/>
        </p:nvSpPr>
        <p:spPr>
          <a:xfrm>
            <a:off x="4204367" y="219214"/>
            <a:ext cx="7808976" cy="550920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</a:rPr>
              <a:t>Africa has fundamentals for agricultural transformation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Abundant land (expansion + intensification)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Large, growing </a:t>
            </a:r>
            <a:r>
              <a:rPr lang="en-US" sz="1600" dirty="0" err="1">
                <a:solidFill>
                  <a:schemeClr val="accent2"/>
                </a:solidFill>
              </a:rPr>
              <a:t>labour</a:t>
            </a:r>
            <a:r>
              <a:rPr lang="en-US" sz="1600" dirty="0">
                <a:solidFill>
                  <a:schemeClr val="accent2"/>
                </a:solidFill>
              </a:rPr>
              <a:t> force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Rising domestic &amp; regional demand </a:t>
            </a:r>
            <a:br>
              <a:rPr lang="en-US" sz="1600" dirty="0">
                <a:solidFill>
                  <a:schemeClr val="accent2"/>
                </a:solidFill>
              </a:rPr>
            </a:br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600" b="1" dirty="0">
                <a:solidFill>
                  <a:schemeClr val="accent2"/>
                </a:solidFill>
              </a:rPr>
              <a:t>But systems struggle to convert potential to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Weak end-to-end value chain coordination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Limited structured markets connecting production to markets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Policy/regulatory unpredictability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Political economy major challenge in most African countries</a:t>
            </a:r>
          </a:p>
          <a:p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600" b="1" dirty="0">
                <a:solidFill>
                  <a:schemeClr val="accent2"/>
                </a:solidFill>
              </a:rPr>
              <a:t>Missing Middle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Weak aggregation, logistics &amp; high transport costs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Limited links to processors/off-takers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High cost of finance +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Weak seed-processor linkage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Limited investment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Limited coordination to problem solve</a:t>
            </a:r>
          </a:p>
          <a:p>
            <a:br>
              <a:rPr lang="en-US" sz="1600" dirty="0">
                <a:solidFill>
                  <a:schemeClr val="accent2"/>
                </a:solidFill>
              </a:rPr>
            </a:br>
            <a:r>
              <a:rPr lang="en-US" sz="1600" b="1" dirty="0">
                <a:solidFill>
                  <a:schemeClr val="accent2"/>
                </a:solidFill>
              </a:rPr>
              <a:t>Result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Suboptimal yields, production and investment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Low value capture &amp; industrialization </a:t>
            </a:r>
          </a:p>
        </p:txBody>
      </p:sp>
    </p:spTree>
    <p:extLst>
      <p:ext uri="{BB962C8B-B14F-4D97-AF65-F5344CB8AC3E}">
        <p14:creationId xmlns:p14="http://schemas.microsoft.com/office/powerpoint/2010/main" val="117657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2CA13-983F-44F6-DD37-22CA31BFF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97DB292-EB76-6DF3-3B7E-79A71A3A6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25" y="3262800"/>
            <a:ext cx="10933350" cy="332399"/>
          </a:xfrm>
        </p:spPr>
        <p:txBody>
          <a:bodyPr wrap="square" anchor="ctr">
            <a:noAutofit/>
          </a:bodyPr>
          <a:lstStyle/>
          <a:p>
            <a:pPr algn="ctr"/>
            <a:r>
              <a:rPr lang="en-US" sz="2600" b="1" dirty="0"/>
              <a:t>A bit of evidence &amp; theory to help break camel’s back</a:t>
            </a:r>
          </a:p>
        </p:txBody>
      </p:sp>
    </p:spTree>
    <p:extLst>
      <p:ext uri="{BB962C8B-B14F-4D97-AF65-F5344CB8AC3E}">
        <p14:creationId xmlns:p14="http://schemas.microsoft.com/office/powerpoint/2010/main" val="352654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104B0C0-7339-8DE0-3239-03D1660B1106}"/>
              </a:ext>
            </a:extLst>
          </p:cNvPr>
          <p:cNvGrpSpPr/>
          <p:nvPr/>
        </p:nvGrpSpPr>
        <p:grpSpPr>
          <a:xfrm>
            <a:off x="1169269" y="0"/>
            <a:ext cx="9359666" cy="5883002"/>
            <a:chOff x="1871978" y="1551803"/>
            <a:chExt cx="9359666" cy="5010597"/>
          </a:xfrm>
          <a:noFill/>
        </p:grpSpPr>
        <p:sp>
          <p:nvSpPr>
            <p:cNvPr id="5" name="Freeform 207">
              <a:extLst>
                <a:ext uri="{FF2B5EF4-FFF2-40B4-BE49-F238E27FC236}">
                  <a16:creationId xmlns:a16="http://schemas.microsoft.com/office/drawing/2014/main" id="{8C3149FC-E535-F2CE-08ED-C2147EC5538F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3982" y="3865090"/>
              <a:ext cx="784098" cy="680271"/>
            </a:xfrm>
            <a:custGeom>
              <a:avLst/>
              <a:gdLst>
                <a:gd name="T0" fmla="*/ 262 w 378"/>
                <a:gd name="T1" fmla="*/ 126 h 372"/>
                <a:gd name="T2" fmla="*/ 264 w 378"/>
                <a:gd name="T3" fmla="*/ 110 h 372"/>
                <a:gd name="T4" fmla="*/ 256 w 378"/>
                <a:gd name="T5" fmla="*/ 114 h 372"/>
                <a:gd name="T6" fmla="*/ 254 w 378"/>
                <a:gd name="T7" fmla="*/ 130 h 372"/>
                <a:gd name="T8" fmla="*/ 192 w 378"/>
                <a:gd name="T9" fmla="*/ 116 h 372"/>
                <a:gd name="T10" fmla="*/ 168 w 378"/>
                <a:gd name="T11" fmla="*/ 98 h 372"/>
                <a:gd name="T12" fmla="*/ 162 w 378"/>
                <a:gd name="T13" fmla="*/ 82 h 372"/>
                <a:gd name="T14" fmla="*/ 160 w 378"/>
                <a:gd name="T15" fmla="*/ 58 h 372"/>
                <a:gd name="T16" fmla="*/ 174 w 378"/>
                <a:gd name="T17" fmla="*/ 40 h 372"/>
                <a:gd name="T18" fmla="*/ 170 w 378"/>
                <a:gd name="T19" fmla="*/ 6 h 372"/>
                <a:gd name="T20" fmla="*/ 152 w 378"/>
                <a:gd name="T21" fmla="*/ 0 h 372"/>
                <a:gd name="T22" fmla="*/ 140 w 378"/>
                <a:gd name="T23" fmla="*/ 8 h 372"/>
                <a:gd name="T24" fmla="*/ 110 w 378"/>
                <a:gd name="T25" fmla="*/ 18 h 372"/>
                <a:gd name="T26" fmla="*/ 112 w 378"/>
                <a:gd name="T27" fmla="*/ 28 h 372"/>
                <a:gd name="T28" fmla="*/ 124 w 378"/>
                <a:gd name="T29" fmla="*/ 34 h 372"/>
                <a:gd name="T30" fmla="*/ 108 w 378"/>
                <a:gd name="T31" fmla="*/ 36 h 372"/>
                <a:gd name="T32" fmla="*/ 96 w 378"/>
                <a:gd name="T33" fmla="*/ 48 h 372"/>
                <a:gd name="T34" fmla="*/ 88 w 378"/>
                <a:gd name="T35" fmla="*/ 60 h 372"/>
                <a:gd name="T36" fmla="*/ 58 w 378"/>
                <a:gd name="T37" fmla="*/ 84 h 372"/>
                <a:gd name="T38" fmla="*/ 48 w 378"/>
                <a:gd name="T39" fmla="*/ 126 h 372"/>
                <a:gd name="T40" fmla="*/ 18 w 378"/>
                <a:gd name="T41" fmla="*/ 148 h 372"/>
                <a:gd name="T42" fmla="*/ 12 w 378"/>
                <a:gd name="T43" fmla="*/ 170 h 372"/>
                <a:gd name="T44" fmla="*/ 32 w 378"/>
                <a:gd name="T45" fmla="*/ 166 h 372"/>
                <a:gd name="T46" fmla="*/ 32 w 378"/>
                <a:gd name="T47" fmla="*/ 176 h 372"/>
                <a:gd name="T48" fmla="*/ 16 w 378"/>
                <a:gd name="T49" fmla="*/ 192 h 372"/>
                <a:gd name="T50" fmla="*/ 38 w 378"/>
                <a:gd name="T51" fmla="*/ 214 h 372"/>
                <a:gd name="T52" fmla="*/ 50 w 378"/>
                <a:gd name="T53" fmla="*/ 206 h 372"/>
                <a:gd name="T54" fmla="*/ 58 w 378"/>
                <a:gd name="T55" fmla="*/ 194 h 372"/>
                <a:gd name="T56" fmla="*/ 56 w 378"/>
                <a:gd name="T57" fmla="*/ 210 h 372"/>
                <a:gd name="T58" fmla="*/ 76 w 378"/>
                <a:gd name="T59" fmla="*/ 308 h 372"/>
                <a:gd name="T60" fmla="*/ 102 w 378"/>
                <a:gd name="T61" fmla="*/ 352 h 372"/>
                <a:gd name="T62" fmla="*/ 114 w 378"/>
                <a:gd name="T63" fmla="*/ 370 h 372"/>
                <a:gd name="T64" fmla="*/ 132 w 378"/>
                <a:gd name="T65" fmla="*/ 370 h 372"/>
                <a:gd name="T66" fmla="*/ 134 w 378"/>
                <a:gd name="T67" fmla="*/ 362 h 372"/>
                <a:gd name="T68" fmla="*/ 146 w 378"/>
                <a:gd name="T69" fmla="*/ 348 h 372"/>
                <a:gd name="T70" fmla="*/ 160 w 378"/>
                <a:gd name="T71" fmla="*/ 318 h 372"/>
                <a:gd name="T72" fmla="*/ 162 w 378"/>
                <a:gd name="T73" fmla="*/ 280 h 372"/>
                <a:gd name="T74" fmla="*/ 182 w 378"/>
                <a:gd name="T75" fmla="*/ 268 h 372"/>
                <a:gd name="T76" fmla="*/ 224 w 378"/>
                <a:gd name="T77" fmla="*/ 232 h 372"/>
                <a:gd name="T78" fmla="*/ 248 w 378"/>
                <a:gd name="T79" fmla="*/ 202 h 372"/>
                <a:gd name="T80" fmla="*/ 262 w 378"/>
                <a:gd name="T81" fmla="*/ 194 h 372"/>
                <a:gd name="T82" fmla="*/ 266 w 378"/>
                <a:gd name="T83" fmla="*/ 176 h 372"/>
                <a:gd name="T84" fmla="*/ 266 w 378"/>
                <a:gd name="T85" fmla="*/ 160 h 372"/>
                <a:gd name="T86" fmla="*/ 282 w 378"/>
                <a:gd name="T87" fmla="*/ 150 h 372"/>
                <a:gd name="T88" fmla="*/ 294 w 378"/>
                <a:gd name="T89" fmla="*/ 156 h 372"/>
                <a:gd name="T90" fmla="*/ 304 w 378"/>
                <a:gd name="T91" fmla="*/ 170 h 372"/>
                <a:gd name="T92" fmla="*/ 312 w 378"/>
                <a:gd name="T93" fmla="*/ 164 h 372"/>
                <a:gd name="T94" fmla="*/ 318 w 378"/>
                <a:gd name="T95" fmla="*/ 182 h 372"/>
                <a:gd name="T96" fmla="*/ 324 w 378"/>
                <a:gd name="T97" fmla="*/ 184 h 372"/>
                <a:gd name="T98" fmla="*/ 322 w 378"/>
                <a:gd name="T99" fmla="*/ 168 h 372"/>
                <a:gd name="T100" fmla="*/ 336 w 378"/>
                <a:gd name="T101" fmla="*/ 168 h 372"/>
                <a:gd name="T102" fmla="*/ 346 w 378"/>
                <a:gd name="T103" fmla="*/ 152 h 372"/>
                <a:gd name="T104" fmla="*/ 370 w 378"/>
                <a:gd name="T105" fmla="*/ 130 h 372"/>
                <a:gd name="T106" fmla="*/ 378 w 378"/>
                <a:gd name="T107" fmla="*/ 114 h 372"/>
                <a:gd name="T108" fmla="*/ 344 w 378"/>
                <a:gd name="T109" fmla="*/ 114 h 372"/>
                <a:gd name="T110" fmla="*/ 322 w 378"/>
                <a:gd name="T111" fmla="*/ 130 h 372"/>
                <a:gd name="T112" fmla="*/ 306 w 378"/>
                <a:gd name="T113" fmla="*/ 136 h 372"/>
                <a:gd name="T114" fmla="*/ 282 w 378"/>
                <a:gd name="T115" fmla="*/ 13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8" h="372">
                  <a:moveTo>
                    <a:pt x="264" y="138"/>
                  </a:moveTo>
                  <a:lnTo>
                    <a:pt x="262" y="136"/>
                  </a:lnTo>
                  <a:lnTo>
                    <a:pt x="260" y="134"/>
                  </a:lnTo>
                  <a:lnTo>
                    <a:pt x="260" y="130"/>
                  </a:lnTo>
                  <a:lnTo>
                    <a:pt x="262" y="128"/>
                  </a:lnTo>
                  <a:lnTo>
                    <a:pt x="262" y="126"/>
                  </a:lnTo>
                  <a:lnTo>
                    <a:pt x="262" y="126"/>
                  </a:lnTo>
                  <a:lnTo>
                    <a:pt x="262" y="122"/>
                  </a:lnTo>
                  <a:lnTo>
                    <a:pt x="264" y="118"/>
                  </a:lnTo>
                  <a:lnTo>
                    <a:pt x="264" y="114"/>
                  </a:lnTo>
                  <a:lnTo>
                    <a:pt x="264" y="114"/>
                  </a:lnTo>
                  <a:lnTo>
                    <a:pt x="264" y="110"/>
                  </a:lnTo>
                  <a:lnTo>
                    <a:pt x="262" y="110"/>
                  </a:lnTo>
                  <a:lnTo>
                    <a:pt x="260" y="110"/>
                  </a:lnTo>
                  <a:lnTo>
                    <a:pt x="258" y="110"/>
                  </a:lnTo>
                  <a:lnTo>
                    <a:pt x="258" y="112"/>
                  </a:lnTo>
                  <a:lnTo>
                    <a:pt x="256" y="112"/>
                  </a:lnTo>
                  <a:lnTo>
                    <a:pt x="256" y="114"/>
                  </a:lnTo>
                  <a:lnTo>
                    <a:pt x="256" y="116"/>
                  </a:lnTo>
                  <a:lnTo>
                    <a:pt x="256" y="120"/>
                  </a:lnTo>
                  <a:lnTo>
                    <a:pt x="254" y="122"/>
                  </a:lnTo>
                  <a:lnTo>
                    <a:pt x="254" y="126"/>
                  </a:lnTo>
                  <a:lnTo>
                    <a:pt x="254" y="128"/>
                  </a:lnTo>
                  <a:lnTo>
                    <a:pt x="254" y="130"/>
                  </a:lnTo>
                  <a:lnTo>
                    <a:pt x="254" y="130"/>
                  </a:lnTo>
                  <a:lnTo>
                    <a:pt x="226" y="126"/>
                  </a:lnTo>
                  <a:lnTo>
                    <a:pt x="218" y="122"/>
                  </a:lnTo>
                  <a:lnTo>
                    <a:pt x="206" y="120"/>
                  </a:lnTo>
                  <a:lnTo>
                    <a:pt x="196" y="118"/>
                  </a:lnTo>
                  <a:lnTo>
                    <a:pt x="192" y="116"/>
                  </a:lnTo>
                  <a:lnTo>
                    <a:pt x="186" y="114"/>
                  </a:lnTo>
                  <a:lnTo>
                    <a:pt x="180" y="112"/>
                  </a:lnTo>
                  <a:lnTo>
                    <a:pt x="176" y="108"/>
                  </a:lnTo>
                  <a:lnTo>
                    <a:pt x="172" y="104"/>
                  </a:lnTo>
                  <a:lnTo>
                    <a:pt x="168" y="102"/>
                  </a:lnTo>
                  <a:lnTo>
                    <a:pt x="168" y="98"/>
                  </a:lnTo>
                  <a:lnTo>
                    <a:pt x="166" y="98"/>
                  </a:lnTo>
                  <a:lnTo>
                    <a:pt x="162" y="94"/>
                  </a:lnTo>
                  <a:lnTo>
                    <a:pt x="160" y="90"/>
                  </a:lnTo>
                  <a:lnTo>
                    <a:pt x="158" y="88"/>
                  </a:lnTo>
                  <a:lnTo>
                    <a:pt x="160" y="84"/>
                  </a:lnTo>
                  <a:lnTo>
                    <a:pt x="162" y="82"/>
                  </a:lnTo>
                  <a:lnTo>
                    <a:pt x="164" y="80"/>
                  </a:lnTo>
                  <a:lnTo>
                    <a:pt x="166" y="78"/>
                  </a:lnTo>
                  <a:lnTo>
                    <a:pt x="166" y="78"/>
                  </a:lnTo>
                  <a:lnTo>
                    <a:pt x="162" y="72"/>
                  </a:lnTo>
                  <a:lnTo>
                    <a:pt x="160" y="64"/>
                  </a:lnTo>
                  <a:lnTo>
                    <a:pt x="160" y="58"/>
                  </a:lnTo>
                  <a:lnTo>
                    <a:pt x="162" y="52"/>
                  </a:lnTo>
                  <a:lnTo>
                    <a:pt x="164" y="48"/>
                  </a:lnTo>
                  <a:lnTo>
                    <a:pt x="166" y="44"/>
                  </a:lnTo>
                  <a:lnTo>
                    <a:pt x="170" y="42"/>
                  </a:lnTo>
                  <a:lnTo>
                    <a:pt x="172" y="40"/>
                  </a:lnTo>
                  <a:lnTo>
                    <a:pt x="174" y="40"/>
                  </a:lnTo>
                  <a:lnTo>
                    <a:pt x="168" y="28"/>
                  </a:lnTo>
                  <a:lnTo>
                    <a:pt x="174" y="22"/>
                  </a:lnTo>
                  <a:lnTo>
                    <a:pt x="172" y="20"/>
                  </a:lnTo>
                  <a:lnTo>
                    <a:pt x="170" y="14"/>
                  </a:lnTo>
                  <a:lnTo>
                    <a:pt x="170" y="10"/>
                  </a:lnTo>
                  <a:lnTo>
                    <a:pt x="170" y="6"/>
                  </a:lnTo>
                  <a:lnTo>
                    <a:pt x="168" y="6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4" y="2"/>
                  </a:lnTo>
                  <a:lnTo>
                    <a:pt x="140" y="6"/>
                  </a:lnTo>
                  <a:lnTo>
                    <a:pt x="140" y="8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6" y="14"/>
                  </a:lnTo>
                  <a:lnTo>
                    <a:pt x="120" y="14"/>
                  </a:lnTo>
                  <a:lnTo>
                    <a:pt x="114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8" y="26"/>
                  </a:lnTo>
                  <a:lnTo>
                    <a:pt x="112" y="28"/>
                  </a:lnTo>
                  <a:lnTo>
                    <a:pt x="114" y="28"/>
                  </a:lnTo>
                  <a:lnTo>
                    <a:pt x="116" y="28"/>
                  </a:lnTo>
                  <a:lnTo>
                    <a:pt x="118" y="28"/>
                  </a:lnTo>
                  <a:lnTo>
                    <a:pt x="120" y="30"/>
                  </a:lnTo>
                  <a:lnTo>
                    <a:pt x="124" y="32"/>
                  </a:lnTo>
                  <a:lnTo>
                    <a:pt x="124" y="34"/>
                  </a:lnTo>
                  <a:lnTo>
                    <a:pt x="124" y="36"/>
                  </a:lnTo>
                  <a:lnTo>
                    <a:pt x="124" y="38"/>
                  </a:lnTo>
                  <a:lnTo>
                    <a:pt x="122" y="36"/>
                  </a:lnTo>
                  <a:lnTo>
                    <a:pt x="118" y="36"/>
                  </a:lnTo>
                  <a:lnTo>
                    <a:pt x="114" y="36"/>
                  </a:lnTo>
                  <a:lnTo>
                    <a:pt x="108" y="36"/>
                  </a:lnTo>
                  <a:lnTo>
                    <a:pt x="106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40"/>
                  </a:lnTo>
                  <a:lnTo>
                    <a:pt x="96" y="44"/>
                  </a:lnTo>
                  <a:lnTo>
                    <a:pt x="96" y="48"/>
                  </a:lnTo>
                  <a:lnTo>
                    <a:pt x="96" y="50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90" y="58"/>
                  </a:lnTo>
                  <a:lnTo>
                    <a:pt x="88" y="60"/>
                  </a:lnTo>
                  <a:lnTo>
                    <a:pt x="84" y="64"/>
                  </a:lnTo>
                  <a:lnTo>
                    <a:pt x="82" y="68"/>
                  </a:lnTo>
                  <a:lnTo>
                    <a:pt x="78" y="70"/>
                  </a:lnTo>
                  <a:lnTo>
                    <a:pt x="76" y="72"/>
                  </a:lnTo>
                  <a:lnTo>
                    <a:pt x="76" y="74"/>
                  </a:lnTo>
                  <a:lnTo>
                    <a:pt x="58" y="84"/>
                  </a:lnTo>
                  <a:lnTo>
                    <a:pt x="46" y="94"/>
                  </a:lnTo>
                  <a:lnTo>
                    <a:pt x="40" y="104"/>
                  </a:lnTo>
                  <a:lnTo>
                    <a:pt x="38" y="112"/>
                  </a:lnTo>
                  <a:lnTo>
                    <a:pt x="38" y="118"/>
                  </a:lnTo>
                  <a:lnTo>
                    <a:pt x="40" y="122"/>
                  </a:lnTo>
                  <a:lnTo>
                    <a:pt x="48" y="126"/>
                  </a:lnTo>
                  <a:lnTo>
                    <a:pt x="44" y="146"/>
                  </a:lnTo>
                  <a:lnTo>
                    <a:pt x="38" y="146"/>
                  </a:lnTo>
                  <a:lnTo>
                    <a:pt x="24" y="146"/>
                  </a:lnTo>
                  <a:lnTo>
                    <a:pt x="22" y="146"/>
                  </a:lnTo>
                  <a:lnTo>
                    <a:pt x="20" y="146"/>
                  </a:lnTo>
                  <a:lnTo>
                    <a:pt x="18" y="148"/>
                  </a:lnTo>
                  <a:lnTo>
                    <a:pt x="16" y="148"/>
                  </a:lnTo>
                  <a:lnTo>
                    <a:pt x="0" y="166"/>
                  </a:lnTo>
                  <a:lnTo>
                    <a:pt x="2" y="168"/>
                  </a:lnTo>
                  <a:lnTo>
                    <a:pt x="2" y="168"/>
                  </a:lnTo>
                  <a:lnTo>
                    <a:pt x="6" y="170"/>
                  </a:lnTo>
                  <a:lnTo>
                    <a:pt x="12" y="170"/>
                  </a:lnTo>
                  <a:lnTo>
                    <a:pt x="18" y="170"/>
                  </a:lnTo>
                  <a:lnTo>
                    <a:pt x="24" y="168"/>
                  </a:lnTo>
                  <a:lnTo>
                    <a:pt x="26" y="168"/>
                  </a:lnTo>
                  <a:lnTo>
                    <a:pt x="28" y="166"/>
                  </a:lnTo>
                  <a:lnTo>
                    <a:pt x="30" y="166"/>
                  </a:lnTo>
                  <a:lnTo>
                    <a:pt x="32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8"/>
                  </a:lnTo>
                  <a:lnTo>
                    <a:pt x="34" y="170"/>
                  </a:lnTo>
                  <a:lnTo>
                    <a:pt x="32" y="176"/>
                  </a:lnTo>
                  <a:lnTo>
                    <a:pt x="28" y="180"/>
                  </a:lnTo>
                  <a:lnTo>
                    <a:pt x="24" y="184"/>
                  </a:lnTo>
                  <a:lnTo>
                    <a:pt x="20" y="188"/>
                  </a:lnTo>
                  <a:lnTo>
                    <a:pt x="16" y="190"/>
                  </a:lnTo>
                  <a:lnTo>
                    <a:pt x="16" y="190"/>
                  </a:lnTo>
                  <a:lnTo>
                    <a:pt x="16" y="192"/>
                  </a:lnTo>
                  <a:lnTo>
                    <a:pt x="16" y="194"/>
                  </a:lnTo>
                  <a:lnTo>
                    <a:pt x="18" y="198"/>
                  </a:lnTo>
                  <a:lnTo>
                    <a:pt x="20" y="202"/>
                  </a:lnTo>
                  <a:lnTo>
                    <a:pt x="24" y="206"/>
                  </a:lnTo>
                  <a:lnTo>
                    <a:pt x="30" y="210"/>
                  </a:lnTo>
                  <a:lnTo>
                    <a:pt x="38" y="214"/>
                  </a:lnTo>
                  <a:lnTo>
                    <a:pt x="40" y="214"/>
                  </a:lnTo>
                  <a:lnTo>
                    <a:pt x="42" y="214"/>
                  </a:lnTo>
                  <a:lnTo>
                    <a:pt x="44" y="214"/>
                  </a:lnTo>
                  <a:lnTo>
                    <a:pt x="46" y="210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50" y="204"/>
                  </a:lnTo>
                  <a:lnTo>
                    <a:pt x="50" y="200"/>
                  </a:lnTo>
                  <a:lnTo>
                    <a:pt x="52" y="196"/>
                  </a:lnTo>
                  <a:lnTo>
                    <a:pt x="54" y="194"/>
                  </a:lnTo>
                  <a:lnTo>
                    <a:pt x="58" y="192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6" y="204"/>
                  </a:lnTo>
                  <a:lnTo>
                    <a:pt x="58" y="206"/>
                  </a:lnTo>
                  <a:lnTo>
                    <a:pt x="58" y="208"/>
                  </a:lnTo>
                  <a:lnTo>
                    <a:pt x="56" y="210"/>
                  </a:lnTo>
                  <a:lnTo>
                    <a:pt x="56" y="212"/>
                  </a:lnTo>
                  <a:lnTo>
                    <a:pt x="56" y="216"/>
                  </a:lnTo>
                  <a:lnTo>
                    <a:pt x="56" y="220"/>
                  </a:lnTo>
                  <a:lnTo>
                    <a:pt x="56" y="228"/>
                  </a:lnTo>
                  <a:lnTo>
                    <a:pt x="60" y="258"/>
                  </a:lnTo>
                  <a:lnTo>
                    <a:pt x="76" y="308"/>
                  </a:lnTo>
                  <a:lnTo>
                    <a:pt x="92" y="336"/>
                  </a:lnTo>
                  <a:lnTo>
                    <a:pt x="94" y="336"/>
                  </a:lnTo>
                  <a:lnTo>
                    <a:pt x="96" y="340"/>
                  </a:lnTo>
                  <a:lnTo>
                    <a:pt x="98" y="344"/>
                  </a:lnTo>
                  <a:lnTo>
                    <a:pt x="102" y="352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108" y="358"/>
                  </a:lnTo>
                  <a:lnTo>
                    <a:pt x="110" y="362"/>
                  </a:lnTo>
                  <a:lnTo>
                    <a:pt x="112" y="366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16" y="372"/>
                  </a:lnTo>
                  <a:lnTo>
                    <a:pt x="120" y="372"/>
                  </a:lnTo>
                  <a:lnTo>
                    <a:pt x="126" y="372"/>
                  </a:lnTo>
                  <a:lnTo>
                    <a:pt x="130" y="372"/>
                  </a:lnTo>
                  <a:lnTo>
                    <a:pt x="132" y="372"/>
                  </a:lnTo>
                  <a:lnTo>
                    <a:pt x="132" y="370"/>
                  </a:lnTo>
                  <a:lnTo>
                    <a:pt x="132" y="370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4" y="364"/>
                  </a:lnTo>
                  <a:lnTo>
                    <a:pt x="134" y="362"/>
                  </a:lnTo>
                  <a:lnTo>
                    <a:pt x="138" y="358"/>
                  </a:lnTo>
                  <a:lnTo>
                    <a:pt x="140" y="356"/>
                  </a:lnTo>
                  <a:lnTo>
                    <a:pt x="144" y="354"/>
                  </a:lnTo>
                  <a:lnTo>
                    <a:pt x="144" y="354"/>
                  </a:lnTo>
                  <a:lnTo>
                    <a:pt x="146" y="352"/>
                  </a:lnTo>
                  <a:lnTo>
                    <a:pt x="146" y="348"/>
                  </a:lnTo>
                  <a:lnTo>
                    <a:pt x="150" y="346"/>
                  </a:lnTo>
                  <a:lnTo>
                    <a:pt x="152" y="344"/>
                  </a:lnTo>
                  <a:lnTo>
                    <a:pt x="154" y="342"/>
                  </a:lnTo>
                  <a:lnTo>
                    <a:pt x="156" y="338"/>
                  </a:lnTo>
                  <a:lnTo>
                    <a:pt x="158" y="330"/>
                  </a:lnTo>
                  <a:lnTo>
                    <a:pt x="160" y="318"/>
                  </a:lnTo>
                  <a:lnTo>
                    <a:pt x="158" y="308"/>
                  </a:lnTo>
                  <a:lnTo>
                    <a:pt x="156" y="302"/>
                  </a:lnTo>
                  <a:lnTo>
                    <a:pt x="156" y="296"/>
                  </a:lnTo>
                  <a:lnTo>
                    <a:pt x="156" y="290"/>
                  </a:lnTo>
                  <a:lnTo>
                    <a:pt x="158" y="284"/>
                  </a:lnTo>
                  <a:lnTo>
                    <a:pt x="162" y="280"/>
                  </a:lnTo>
                  <a:lnTo>
                    <a:pt x="166" y="278"/>
                  </a:lnTo>
                  <a:lnTo>
                    <a:pt x="168" y="276"/>
                  </a:lnTo>
                  <a:lnTo>
                    <a:pt x="170" y="276"/>
                  </a:lnTo>
                  <a:lnTo>
                    <a:pt x="174" y="274"/>
                  </a:lnTo>
                  <a:lnTo>
                    <a:pt x="178" y="270"/>
                  </a:lnTo>
                  <a:lnTo>
                    <a:pt x="182" y="268"/>
                  </a:lnTo>
                  <a:lnTo>
                    <a:pt x="184" y="266"/>
                  </a:lnTo>
                  <a:lnTo>
                    <a:pt x="190" y="260"/>
                  </a:lnTo>
                  <a:lnTo>
                    <a:pt x="198" y="252"/>
                  </a:lnTo>
                  <a:lnTo>
                    <a:pt x="208" y="244"/>
                  </a:lnTo>
                  <a:lnTo>
                    <a:pt x="218" y="236"/>
                  </a:lnTo>
                  <a:lnTo>
                    <a:pt x="224" y="232"/>
                  </a:lnTo>
                  <a:lnTo>
                    <a:pt x="226" y="230"/>
                  </a:lnTo>
                  <a:lnTo>
                    <a:pt x="232" y="228"/>
                  </a:lnTo>
                  <a:lnTo>
                    <a:pt x="236" y="222"/>
                  </a:lnTo>
                  <a:lnTo>
                    <a:pt x="242" y="216"/>
                  </a:lnTo>
                  <a:lnTo>
                    <a:pt x="246" y="210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50" y="200"/>
                  </a:lnTo>
                  <a:lnTo>
                    <a:pt x="250" y="198"/>
                  </a:lnTo>
                  <a:lnTo>
                    <a:pt x="254" y="196"/>
                  </a:lnTo>
                  <a:lnTo>
                    <a:pt x="258" y="194"/>
                  </a:lnTo>
                  <a:lnTo>
                    <a:pt x="262" y="194"/>
                  </a:lnTo>
                  <a:lnTo>
                    <a:pt x="270" y="196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70" y="180"/>
                  </a:lnTo>
                  <a:lnTo>
                    <a:pt x="268" y="176"/>
                  </a:lnTo>
                  <a:lnTo>
                    <a:pt x="266" y="176"/>
                  </a:lnTo>
                  <a:lnTo>
                    <a:pt x="266" y="174"/>
                  </a:lnTo>
                  <a:lnTo>
                    <a:pt x="264" y="172"/>
                  </a:lnTo>
                  <a:lnTo>
                    <a:pt x="264" y="168"/>
                  </a:lnTo>
                  <a:lnTo>
                    <a:pt x="264" y="164"/>
                  </a:lnTo>
                  <a:lnTo>
                    <a:pt x="266" y="162"/>
                  </a:lnTo>
                  <a:lnTo>
                    <a:pt x="266" y="160"/>
                  </a:lnTo>
                  <a:lnTo>
                    <a:pt x="266" y="158"/>
                  </a:lnTo>
                  <a:lnTo>
                    <a:pt x="268" y="154"/>
                  </a:lnTo>
                  <a:lnTo>
                    <a:pt x="268" y="152"/>
                  </a:lnTo>
                  <a:lnTo>
                    <a:pt x="270" y="150"/>
                  </a:lnTo>
                  <a:lnTo>
                    <a:pt x="274" y="150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288" y="150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2" y="152"/>
                  </a:lnTo>
                  <a:lnTo>
                    <a:pt x="294" y="156"/>
                  </a:lnTo>
                  <a:lnTo>
                    <a:pt x="294" y="164"/>
                  </a:lnTo>
                  <a:lnTo>
                    <a:pt x="298" y="178"/>
                  </a:lnTo>
                  <a:lnTo>
                    <a:pt x="300" y="176"/>
                  </a:lnTo>
                  <a:lnTo>
                    <a:pt x="300" y="176"/>
                  </a:lnTo>
                  <a:lnTo>
                    <a:pt x="302" y="174"/>
                  </a:lnTo>
                  <a:lnTo>
                    <a:pt x="304" y="170"/>
                  </a:lnTo>
                  <a:lnTo>
                    <a:pt x="304" y="168"/>
                  </a:lnTo>
                  <a:lnTo>
                    <a:pt x="306" y="164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10" y="162"/>
                  </a:lnTo>
                  <a:lnTo>
                    <a:pt x="312" y="164"/>
                  </a:lnTo>
                  <a:lnTo>
                    <a:pt x="312" y="168"/>
                  </a:lnTo>
                  <a:lnTo>
                    <a:pt x="314" y="176"/>
                  </a:lnTo>
                  <a:lnTo>
                    <a:pt x="316" y="184"/>
                  </a:lnTo>
                  <a:lnTo>
                    <a:pt x="316" y="184"/>
                  </a:lnTo>
                  <a:lnTo>
                    <a:pt x="316" y="182"/>
                  </a:lnTo>
                  <a:lnTo>
                    <a:pt x="318" y="182"/>
                  </a:lnTo>
                  <a:lnTo>
                    <a:pt x="320" y="182"/>
                  </a:lnTo>
                  <a:lnTo>
                    <a:pt x="320" y="184"/>
                  </a:lnTo>
                  <a:lnTo>
                    <a:pt x="320" y="184"/>
                  </a:lnTo>
                  <a:lnTo>
                    <a:pt x="322" y="184"/>
                  </a:lnTo>
                  <a:lnTo>
                    <a:pt x="324" y="184"/>
                  </a:lnTo>
                  <a:lnTo>
                    <a:pt x="324" y="184"/>
                  </a:lnTo>
                  <a:lnTo>
                    <a:pt x="324" y="182"/>
                  </a:lnTo>
                  <a:lnTo>
                    <a:pt x="324" y="178"/>
                  </a:lnTo>
                  <a:lnTo>
                    <a:pt x="322" y="174"/>
                  </a:lnTo>
                  <a:lnTo>
                    <a:pt x="322" y="170"/>
                  </a:lnTo>
                  <a:lnTo>
                    <a:pt x="322" y="168"/>
                  </a:lnTo>
                  <a:lnTo>
                    <a:pt x="322" y="168"/>
                  </a:lnTo>
                  <a:lnTo>
                    <a:pt x="324" y="168"/>
                  </a:lnTo>
                  <a:lnTo>
                    <a:pt x="328" y="170"/>
                  </a:lnTo>
                  <a:lnTo>
                    <a:pt x="330" y="172"/>
                  </a:lnTo>
                  <a:lnTo>
                    <a:pt x="332" y="172"/>
                  </a:lnTo>
                  <a:lnTo>
                    <a:pt x="334" y="170"/>
                  </a:lnTo>
                  <a:lnTo>
                    <a:pt x="336" y="168"/>
                  </a:lnTo>
                  <a:lnTo>
                    <a:pt x="338" y="166"/>
                  </a:lnTo>
                  <a:lnTo>
                    <a:pt x="340" y="164"/>
                  </a:lnTo>
                  <a:lnTo>
                    <a:pt x="342" y="164"/>
                  </a:lnTo>
                  <a:lnTo>
                    <a:pt x="344" y="160"/>
                  </a:lnTo>
                  <a:lnTo>
                    <a:pt x="344" y="156"/>
                  </a:lnTo>
                  <a:lnTo>
                    <a:pt x="346" y="152"/>
                  </a:lnTo>
                  <a:lnTo>
                    <a:pt x="348" y="146"/>
                  </a:lnTo>
                  <a:lnTo>
                    <a:pt x="350" y="142"/>
                  </a:lnTo>
                  <a:lnTo>
                    <a:pt x="354" y="140"/>
                  </a:lnTo>
                  <a:lnTo>
                    <a:pt x="358" y="138"/>
                  </a:lnTo>
                  <a:lnTo>
                    <a:pt x="368" y="134"/>
                  </a:lnTo>
                  <a:lnTo>
                    <a:pt x="370" y="130"/>
                  </a:lnTo>
                  <a:lnTo>
                    <a:pt x="370" y="128"/>
                  </a:lnTo>
                  <a:lnTo>
                    <a:pt x="372" y="126"/>
                  </a:lnTo>
                  <a:lnTo>
                    <a:pt x="374" y="124"/>
                  </a:lnTo>
                  <a:lnTo>
                    <a:pt x="374" y="120"/>
                  </a:lnTo>
                  <a:lnTo>
                    <a:pt x="376" y="116"/>
                  </a:lnTo>
                  <a:lnTo>
                    <a:pt x="378" y="114"/>
                  </a:lnTo>
                  <a:lnTo>
                    <a:pt x="378" y="110"/>
                  </a:lnTo>
                  <a:lnTo>
                    <a:pt x="378" y="108"/>
                  </a:lnTo>
                  <a:lnTo>
                    <a:pt x="376" y="108"/>
                  </a:lnTo>
                  <a:lnTo>
                    <a:pt x="366" y="110"/>
                  </a:lnTo>
                  <a:lnTo>
                    <a:pt x="354" y="112"/>
                  </a:lnTo>
                  <a:lnTo>
                    <a:pt x="344" y="114"/>
                  </a:lnTo>
                  <a:lnTo>
                    <a:pt x="330" y="112"/>
                  </a:lnTo>
                  <a:lnTo>
                    <a:pt x="330" y="112"/>
                  </a:lnTo>
                  <a:lnTo>
                    <a:pt x="328" y="116"/>
                  </a:lnTo>
                  <a:lnTo>
                    <a:pt x="326" y="120"/>
                  </a:lnTo>
                  <a:lnTo>
                    <a:pt x="324" y="124"/>
                  </a:lnTo>
                  <a:lnTo>
                    <a:pt x="322" y="130"/>
                  </a:lnTo>
                  <a:lnTo>
                    <a:pt x="320" y="134"/>
                  </a:lnTo>
                  <a:lnTo>
                    <a:pt x="318" y="136"/>
                  </a:lnTo>
                  <a:lnTo>
                    <a:pt x="316" y="138"/>
                  </a:lnTo>
                  <a:lnTo>
                    <a:pt x="314" y="138"/>
                  </a:lnTo>
                  <a:lnTo>
                    <a:pt x="310" y="138"/>
                  </a:lnTo>
                  <a:lnTo>
                    <a:pt x="306" y="136"/>
                  </a:lnTo>
                  <a:lnTo>
                    <a:pt x="302" y="136"/>
                  </a:lnTo>
                  <a:lnTo>
                    <a:pt x="298" y="136"/>
                  </a:lnTo>
                  <a:lnTo>
                    <a:pt x="294" y="138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2" y="136"/>
                  </a:lnTo>
                  <a:lnTo>
                    <a:pt x="280" y="136"/>
                  </a:lnTo>
                  <a:lnTo>
                    <a:pt x="264" y="138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reeform 197">
              <a:extLst>
                <a:ext uri="{FF2B5EF4-FFF2-40B4-BE49-F238E27FC236}">
                  <a16:creationId xmlns:a16="http://schemas.microsoft.com/office/drawing/2014/main" id="{7B495770-C472-ACDF-DEFE-964C62E75F55}"/>
                </a:ext>
              </a:extLst>
            </p:cNvPr>
            <p:cNvSpPr>
              <a:spLocks/>
            </p:cNvSpPr>
            <p:nvPr/>
          </p:nvSpPr>
          <p:spPr bwMode="gray">
            <a:xfrm>
              <a:off x="6809167" y="1740158"/>
              <a:ext cx="4422477" cy="2121275"/>
            </a:xfrm>
            <a:custGeom>
              <a:avLst/>
              <a:gdLst>
                <a:gd name="T0" fmla="*/ 1494 w 2132"/>
                <a:gd name="T1" fmla="*/ 916 h 1160"/>
                <a:gd name="T2" fmla="*/ 1558 w 2132"/>
                <a:gd name="T3" fmla="*/ 688 h 1160"/>
                <a:gd name="T4" fmla="*/ 1762 w 2132"/>
                <a:gd name="T5" fmla="*/ 626 h 1160"/>
                <a:gd name="T6" fmla="*/ 1698 w 2132"/>
                <a:gd name="T7" fmla="*/ 776 h 1160"/>
                <a:gd name="T8" fmla="*/ 1790 w 2132"/>
                <a:gd name="T9" fmla="*/ 726 h 1160"/>
                <a:gd name="T10" fmla="*/ 1876 w 2132"/>
                <a:gd name="T11" fmla="*/ 654 h 1160"/>
                <a:gd name="T12" fmla="*/ 1998 w 2132"/>
                <a:gd name="T13" fmla="*/ 586 h 1160"/>
                <a:gd name="T14" fmla="*/ 2084 w 2132"/>
                <a:gd name="T15" fmla="*/ 548 h 1160"/>
                <a:gd name="T16" fmla="*/ 2074 w 2132"/>
                <a:gd name="T17" fmla="*/ 480 h 1160"/>
                <a:gd name="T18" fmla="*/ 1880 w 2132"/>
                <a:gd name="T19" fmla="*/ 370 h 1160"/>
                <a:gd name="T20" fmla="*/ 1640 w 2132"/>
                <a:gd name="T21" fmla="*/ 308 h 1160"/>
                <a:gd name="T22" fmla="*/ 1578 w 2132"/>
                <a:gd name="T23" fmla="*/ 268 h 1160"/>
                <a:gd name="T24" fmla="*/ 1412 w 2132"/>
                <a:gd name="T25" fmla="*/ 308 h 1160"/>
                <a:gd name="T26" fmla="*/ 1338 w 2132"/>
                <a:gd name="T27" fmla="*/ 230 h 1160"/>
                <a:gd name="T28" fmla="*/ 1160 w 2132"/>
                <a:gd name="T29" fmla="*/ 170 h 1160"/>
                <a:gd name="T30" fmla="*/ 1134 w 2132"/>
                <a:gd name="T31" fmla="*/ 160 h 1160"/>
                <a:gd name="T32" fmla="*/ 1086 w 2132"/>
                <a:gd name="T33" fmla="*/ 8 h 1160"/>
                <a:gd name="T34" fmla="*/ 1020 w 2132"/>
                <a:gd name="T35" fmla="*/ 108 h 1160"/>
                <a:gd name="T36" fmla="*/ 906 w 2132"/>
                <a:gd name="T37" fmla="*/ 98 h 1160"/>
                <a:gd name="T38" fmla="*/ 764 w 2132"/>
                <a:gd name="T39" fmla="*/ 244 h 1160"/>
                <a:gd name="T40" fmla="*/ 812 w 2132"/>
                <a:gd name="T41" fmla="*/ 382 h 1160"/>
                <a:gd name="T42" fmla="*/ 778 w 2132"/>
                <a:gd name="T43" fmla="*/ 298 h 1160"/>
                <a:gd name="T44" fmla="*/ 706 w 2132"/>
                <a:gd name="T45" fmla="*/ 244 h 1160"/>
                <a:gd name="T46" fmla="*/ 670 w 2132"/>
                <a:gd name="T47" fmla="*/ 318 h 1160"/>
                <a:gd name="T48" fmla="*/ 726 w 2132"/>
                <a:gd name="T49" fmla="*/ 416 h 1160"/>
                <a:gd name="T50" fmla="*/ 756 w 2132"/>
                <a:gd name="T51" fmla="*/ 470 h 1160"/>
                <a:gd name="T52" fmla="*/ 712 w 2132"/>
                <a:gd name="T53" fmla="*/ 492 h 1160"/>
                <a:gd name="T54" fmla="*/ 676 w 2132"/>
                <a:gd name="T55" fmla="*/ 424 h 1160"/>
                <a:gd name="T56" fmla="*/ 648 w 2132"/>
                <a:gd name="T57" fmla="*/ 466 h 1160"/>
                <a:gd name="T58" fmla="*/ 656 w 2132"/>
                <a:gd name="T59" fmla="*/ 368 h 1160"/>
                <a:gd name="T60" fmla="*/ 610 w 2132"/>
                <a:gd name="T61" fmla="*/ 280 h 1160"/>
                <a:gd name="T62" fmla="*/ 552 w 2132"/>
                <a:gd name="T63" fmla="*/ 374 h 1160"/>
                <a:gd name="T64" fmla="*/ 390 w 2132"/>
                <a:gd name="T65" fmla="*/ 422 h 1160"/>
                <a:gd name="T66" fmla="*/ 328 w 2132"/>
                <a:gd name="T67" fmla="*/ 410 h 1160"/>
                <a:gd name="T68" fmla="*/ 302 w 2132"/>
                <a:gd name="T69" fmla="*/ 490 h 1160"/>
                <a:gd name="T70" fmla="*/ 208 w 2132"/>
                <a:gd name="T71" fmla="*/ 560 h 1160"/>
                <a:gd name="T72" fmla="*/ 258 w 2132"/>
                <a:gd name="T73" fmla="*/ 480 h 1160"/>
                <a:gd name="T74" fmla="*/ 162 w 2132"/>
                <a:gd name="T75" fmla="*/ 368 h 1160"/>
                <a:gd name="T76" fmla="*/ 134 w 2132"/>
                <a:gd name="T77" fmla="*/ 606 h 1160"/>
                <a:gd name="T78" fmla="*/ 54 w 2132"/>
                <a:gd name="T79" fmla="*/ 674 h 1160"/>
                <a:gd name="T80" fmla="*/ 28 w 2132"/>
                <a:gd name="T81" fmla="*/ 730 h 1160"/>
                <a:gd name="T82" fmla="*/ 42 w 2132"/>
                <a:gd name="T83" fmla="*/ 810 h 1160"/>
                <a:gd name="T84" fmla="*/ 38 w 2132"/>
                <a:gd name="T85" fmla="*/ 892 h 1160"/>
                <a:gd name="T86" fmla="*/ 60 w 2132"/>
                <a:gd name="T87" fmla="*/ 918 h 1160"/>
                <a:gd name="T88" fmla="*/ 114 w 2132"/>
                <a:gd name="T89" fmla="*/ 970 h 1160"/>
                <a:gd name="T90" fmla="*/ 174 w 2132"/>
                <a:gd name="T91" fmla="*/ 998 h 1160"/>
                <a:gd name="T92" fmla="*/ 212 w 2132"/>
                <a:gd name="T93" fmla="*/ 974 h 1160"/>
                <a:gd name="T94" fmla="*/ 236 w 2132"/>
                <a:gd name="T95" fmla="*/ 1020 h 1160"/>
                <a:gd name="T96" fmla="*/ 316 w 2132"/>
                <a:gd name="T97" fmla="*/ 1092 h 1160"/>
                <a:gd name="T98" fmla="*/ 348 w 2132"/>
                <a:gd name="T99" fmla="*/ 1034 h 1160"/>
                <a:gd name="T100" fmla="*/ 390 w 2132"/>
                <a:gd name="T101" fmla="*/ 992 h 1160"/>
                <a:gd name="T102" fmla="*/ 410 w 2132"/>
                <a:gd name="T103" fmla="*/ 1058 h 1160"/>
                <a:gd name="T104" fmla="*/ 452 w 2132"/>
                <a:gd name="T105" fmla="*/ 1122 h 1160"/>
                <a:gd name="T106" fmla="*/ 560 w 2132"/>
                <a:gd name="T107" fmla="*/ 1128 h 1160"/>
                <a:gd name="T108" fmla="*/ 660 w 2132"/>
                <a:gd name="T109" fmla="*/ 1104 h 1160"/>
                <a:gd name="T110" fmla="*/ 732 w 2132"/>
                <a:gd name="T111" fmla="*/ 1050 h 1160"/>
                <a:gd name="T112" fmla="*/ 752 w 2132"/>
                <a:gd name="T113" fmla="*/ 994 h 1160"/>
                <a:gd name="T114" fmla="*/ 834 w 2132"/>
                <a:gd name="T115" fmla="*/ 912 h 1160"/>
                <a:gd name="T116" fmla="*/ 964 w 2132"/>
                <a:gd name="T117" fmla="*/ 912 h 1160"/>
                <a:gd name="T118" fmla="*/ 1168 w 2132"/>
                <a:gd name="T119" fmla="*/ 880 h 1160"/>
                <a:gd name="T120" fmla="*/ 1354 w 2132"/>
                <a:gd name="T121" fmla="*/ 904 h 1160"/>
                <a:gd name="T122" fmla="*/ 1432 w 2132"/>
                <a:gd name="T123" fmla="*/ 908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1160">
                  <a:moveTo>
                    <a:pt x="1396" y="998"/>
                  </a:moveTo>
                  <a:lnTo>
                    <a:pt x="1398" y="994"/>
                  </a:lnTo>
                  <a:lnTo>
                    <a:pt x="1398" y="994"/>
                  </a:lnTo>
                  <a:lnTo>
                    <a:pt x="1398" y="994"/>
                  </a:lnTo>
                  <a:lnTo>
                    <a:pt x="1398" y="996"/>
                  </a:lnTo>
                  <a:lnTo>
                    <a:pt x="1396" y="1000"/>
                  </a:lnTo>
                  <a:lnTo>
                    <a:pt x="1396" y="1002"/>
                  </a:lnTo>
                  <a:lnTo>
                    <a:pt x="1394" y="1006"/>
                  </a:lnTo>
                  <a:lnTo>
                    <a:pt x="1394" y="1010"/>
                  </a:lnTo>
                  <a:lnTo>
                    <a:pt x="1394" y="1012"/>
                  </a:lnTo>
                  <a:lnTo>
                    <a:pt x="1392" y="1012"/>
                  </a:lnTo>
                  <a:lnTo>
                    <a:pt x="1394" y="1018"/>
                  </a:lnTo>
                  <a:lnTo>
                    <a:pt x="1398" y="1024"/>
                  </a:lnTo>
                  <a:lnTo>
                    <a:pt x="1402" y="1028"/>
                  </a:lnTo>
                  <a:lnTo>
                    <a:pt x="1406" y="1030"/>
                  </a:lnTo>
                  <a:lnTo>
                    <a:pt x="1410" y="1032"/>
                  </a:lnTo>
                  <a:lnTo>
                    <a:pt x="1412" y="1034"/>
                  </a:lnTo>
                  <a:lnTo>
                    <a:pt x="1414" y="1034"/>
                  </a:lnTo>
                  <a:lnTo>
                    <a:pt x="1424" y="1026"/>
                  </a:lnTo>
                  <a:lnTo>
                    <a:pt x="1436" y="1010"/>
                  </a:lnTo>
                  <a:lnTo>
                    <a:pt x="1450" y="992"/>
                  </a:lnTo>
                  <a:lnTo>
                    <a:pt x="1464" y="970"/>
                  </a:lnTo>
                  <a:lnTo>
                    <a:pt x="1476" y="950"/>
                  </a:lnTo>
                  <a:lnTo>
                    <a:pt x="1486" y="932"/>
                  </a:lnTo>
                  <a:lnTo>
                    <a:pt x="1492" y="920"/>
                  </a:lnTo>
                  <a:lnTo>
                    <a:pt x="1494" y="916"/>
                  </a:lnTo>
                  <a:lnTo>
                    <a:pt x="1496" y="898"/>
                  </a:lnTo>
                  <a:lnTo>
                    <a:pt x="1502" y="884"/>
                  </a:lnTo>
                  <a:lnTo>
                    <a:pt x="1506" y="876"/>
                  </a:lnTo>
                  <a:lnTo>
                    <a:pt x="1510" y="872"/>
                  </a:lnTo>
                  <a:lnTo>
                    <a:pt x="1512" y="846"/>
                  </a:lnTo>
                  <a:lnTo>
                    <a:pt x="1514" y="842"/>
                  </a:lnTo>
                  <a:lnTo>
                    <a:pt x="1516" y="830"/>
                  </a:lnTo>
                  <a:lnTo>
                    <a:pt x="1514" y="818"/>
                  </a:lnTo>
                  <a:lnTo>
                    <a:pt x="1510" y="808"/>
                  </a:lnTo>
                  <a:lnTo>
                    <a:pt x="1500" y="804"/>
                  </a:lnTo>
                  <a:lnTo>
                    <a:pt x="1494" y="804"/>
                  </a:lnTo>
                  <a:lnTo>
                    <a:pt x="1486" y="806"/>
                  </a:lnTo>
                  <a:lnTo>
                    <a:pt x="1478" y="808"/>
                  </a:lnTo>
                  <a:lnTo>
                    <a:pt x="1472" y="808"/>
                  </a:lnTo>
                  <a:lnTo>
                    <a:pt x="1466" y="806"/>
                  </a:lnTo>
                  <a:lnTo>
                    <a:pt x="1462" y="802"/>
                  </a:lnTo>
                  <a:lnTo>
                    <a:pt x="1460" y="800"/>
                  </a:lnTo>
                  <a:lnTo>
                    <a:pt x="1458" y="798"/>
                  </a:lnTo>
                  <a:lnTo>
                    <a:pt x="1456" y="798"/>
                  </a:lnTo>
                  <a:lnTo>
                    <a:pt x="1444" y="794"/>
                  </a:lnTo>
                  <a:lnTo>
                    <a:pt x="1470" y="770"/>
                  </a:lnTo>
                  <a:lnTo>
                    <a:pt x="1472" y="762"/>
                  </a:lnTo>
                  <a:lnTo>
                    <a:pt x="1494" y="738"/>
                  </a:lnTo>
                  <a:lnTo>
                    <a:pt x="1542" y="686"/>
                  </a:lnTo>
                  <a:lnTo>
                    <a:pt x="1546" y="686"/>
                  </a:lnTo>
                  <a:lnTo>
                    <a:pt x="1558" y="688"/>
                  </a:lnTo>
                  <a:lnTo>
                    <a:pt x="1572" y="692"/>
                  </a:lnTo>
                  <a:lnTo>
                    <a:pt x="1588" y="694"/>
                  </a:lnTo>
                  <a:lnTo>
                    <a:pt x="1602" y="698"/>
                  </a:lnTo>
                  <a:lnTo>
                    <a:pt x="1608" y="698"/>
                  </a:lnTo>
                  <a:lnTo>
                    <a:pt x="1612" y="698"/>
                  </a:lnTo>
                  <a:lnTo>
                    <a:pt x="1612" y="694"/>
                  </a:lnTo>
                  <a:lnTo>
                    <a:pt x="1612" y="692"/>
                  </a:lnTo>
                  <a:lnTo>
                    <a:pt x="1612" y="688"/>
                  </a:lnTo>
                  <a:lnTo>
                    <a:pt x="1612" y="686"/>
                  </a:lnTo>
                  <a:lnTo>
                    <a:pt x="1612" y="686"/>
                  </a:lnTo>
                  <a:lnTo>
                    <a:pt x="1622" y="680"/>
                  </a:lnTo>
                  <a:lnTo>
                    <a:pt x="1634" y="682"/>
                  </a:lnTo>
                  <a:lnTo>
                    <a:pt x="1642" y="682"/>
                  </a:lnTo>
                  <a:lnTo>
                    <a:pt x="1650" y="700"/>
                  </a:lnTo>
                  <a:lnTo>
                    <a:pt x="1694" y="686"/>
                  </a:lnTo>
                  <a:lnTo>
                    <a:pt x="1694" y="676"/>
                  </a:lnTo>
                  <a:lnTo>
                    <a:pt x="1732" y="642"/>
                  </a:lnTo>
                  <a:lnTo>
                    <a:pt x="1734" y="642"/>
                  </a:lnTo>
                  <a:lnTo>
                    <a:pt x="1736" y="640"/>
                  </a:lnTo>
                  <a:lnTo>
                    <a:pt x="1738" y="636"/>
                  </a:lnTo>
                  <a:lnTo>
                    <a:pt x="1742" y="634"/>
                  </a:lnTo>
                  <a:lnTo>
                    <a:pt x="1746" y="630"/>
                  </a:lnTo>
                  <a:lnTo>
                    <a:pt x="1750" y="628"/>
                  </a:lnTo>
                  <a:lnTo>
                    <a:pt x="1756" y="626"/>
                  </a:lnTo>
                  <a:lnTo>
                    <a:pt x="1760" y="624"/>
                  </a:lnTo>
                  <a:lnTo>
                    <a:pt x="1762" y="626"/>
                  </a:lnTo>
                  <a:lnTo>
                    <a:pt x="1764" y="628"/>
                  </a:lnTo>
                  <a:lnTo>
                    <a:pt x="1764" y="632"/>
                  </a:lnTo>
                  <a:lnTo>
                    <a:pt x="1760" y="638"/>
                  </a:lnTo>
                  <a:lnTo>
                    <a:pt x="1758" y="644"/>
                  </a:lnTo>
                  <a:lnTo>
                    <a:pt x="1754" y="648"/>
                  </a:lnTo>
                  <a:lnTo>
                    <a:pt x="1754" y="652"/>
                  </a:lnTo>
                  <a:lnTo>
                    <a:pt x="1754" y="654"/>
                  </a:lnTo>
                  <a:lnTo>
                    <a:pt x="1758" y="654"/>
                  </a:lnTo>
                  <a:lnTo>
                    <a:pt x="1760" y="654"/>
                  </a:lnTo>
                  <a:lnTo>
                    <a:pt x="1764" y="654"/>
                  </a:lnTo>
                  <a:lnTo>
                    <a:pt x="1768" y="652"/>
                  </a:lnTo>
                  <a:lnTo>
                    <a:pt x="1770" y="650"/>
                  </a:lnTo>
                  <a:lnTo>
                    <a:pt x="1776" y="644"/>
                  </a:lnTo>
                  <a:lnTo>
                    <a:pt x="1784" y="634"/>
                  </a:lnTo>
                  <a:lnTo>
                    <a:pt x="1790" y="624"/>
                  </a:lnTo>
                  <a:lnTo>
                    <a:pt x="1796" y="616"/>
                  </a:lnTo>
                  <a:lnTo>
                    <a:pt x="1798" y="614"/>
                  </a:lnTo>
                  <a:lnTo>
                    <a:pt x="1792" y="626"/>
                  </a:lnTo>
                  <a:lnTo>
                    <a:pt x="1792" y="638"/>
                  </a:lnTo>
                  <a:lnTo>
                    <a:pt x="1794" y="648"/>
                  </a:lnTo>
                  <a:lnTo>
                    <a:pt x="1796" y="652"/>
                  </a:lnTo>
                  <a:lnTo>
                    <a:pt x="1762" y="676"/>
                  </a:lnTo>
                  <a:lnTo>
                    <a:pt x="1752" y="706"/>
                  </a:lnTo>
                  <a:lnTo>
                    <a:pt x="1714" y="736"/>
                  </a:lnTo>
                  <a:lnTo>
                    <a:pt x="1698" y="776"/>
                  </a:lnTo>
                  <a:lnTo>
                    <a:pt x="1698" y="776"/>
                  </a:lnTo>
                  <a:lnTo>
                    <a:pt x="1696" y="780"/>
                  </a:lnTo>
                  <a:lnTo>
                    <a:pt x="1696" y="784"/>
                  </a:lnTo>
                  <a:lnTo>
                    <a:pt x="1694" y="790"/>
                  </a:lnTo>
                  <a:lnTo>
                    <a:pt x="1696" y="798"/>
                  </a:lnTo>
                  <a:lnTo>
                    <a:pt x="1698" y="806"/>
                  </a:lnTo>
                  <a:lnTo>
                    <a:pt x="1702" y="820"/>
                  </a:lnTo>
                  <a:lnTo>
                    <a:pt x="1708" y="838"/>
                  </a:lnTo>
                  <a:lnTo>
                    <a:pt x="1712" y="854"/>
                  </a:lnTo>
                  <a:lnTo>
                    <a:pt x="1718" y="868"/>
                  </a:lnTo>
                  <a:lnTo>
                    <a:pt x="1718" y="874"/>
                  </a:lnTo>
                  <a:lnTo>
                    <a:pt x="1736" y="848"/>
                  </a:lnTo>
                  <a:lnTo>
                    <a:pt x="1766" y="802"/>
                  </a:lnTo>
                  <a:lnTo>
                    <a:pt x="1782" y="798"/>
                  </a:lnTo>
                  <a:lnTo>
                    <a:pt x="1780" y="794"/>
                  </a:lnTo>
                  <a:lnTo>
                    <a:pt x="1780" y="784"/>
                  </a:lnTo>
                  <a:lnTo>
                    <a:pt x="1782" y="772"/>
                  </a:lnTo>
                  <a:lnTo>
                    <a:pt x="1786" y="758"/>
                  </a:lnTo>
                  <a:lnTo>
                    <a:pt x="1790" y="750"/>
                  </a:lnTo>
                  <a:lnTo>
                    <a:pt x="1792" y="744"/>
                  </a:lnTo>
                  <a:lnTo>
                    <a:pt x="1792" y="740"/>
                  </a:lnTo>
                  <a:lnTo>
                    <a:pt x="1792" y="736"/>
                  </a:lnTo>
                  <a:lnTo>
                    <a:pt x="1792" y="732"/>
                  </a:lnTo>
                  <a:lnTo>
                    <a:pt x="1792" y="730"/>
                  </a:lnTo>
                  <a:lnTo>
                    <a:pt x="1790" y="730"/>
                  </a:lnTo>
                  <a:lnTo>
                    <a:pt x="1790" y="728"/>
                  </a:lnTo>
                  <a:lnTo>
                    <a:pt x="1790" y="726"/>
                  </a:lnTo>
                  <a:lnTo>
                    <a:pt x="1788" y="724"/>
                  </a:lnTo>
                  <a:lnTo>
                    <a:pt x="1786" y="720"/>
                  </a:lnTo>
                  <a:lnTo>
                    <a:pt x="1786" y="716"/>
                  </a:lnTo>
                  <a:lnTo>
                    <a:pt x="1786" y="712"/>
                  </a:lnTo>
                  <a:lnTo>
                    <a:pt x="1790" y="708"/>
                  </a:lnTo>
                  <a:lnTo>
                    <a:pt x="1792" y="704"/>
                  </a:lnTo>
                  <a:lnTo>
                    <a:pt x="1796" y="702"/>
                  </a:lnTo>
                  <a:lnTo>
                    <a:pt x="1802" y="702"/>
                  </a:lnTo>
                  <a:lnTo>
                    <a:pt x="1812" y="700"/>
                  </a:lnTo>
                  <a:lnTo>
                    <a:pt x="1816" y="698"/>
                  </a:lnTo>
                  <a:lnTo>
                    <a:pt x="1818" y="696"/>
                  </a:lnTo>
                  <a:lnTo>
                    <a:pt x="1820" y="692"/>
                  </a:lnTo>
                  <a:lnTo>
                    <a:pt x="1820" y="688"/>
                  </a:lnTo>
                  <a:lnTo>
                    <a:pt x="1820" y="684"/>
                  </a:lnTo>
                  <a:lnTo>
                    <a:pt x="1820" y="680"/>
                  </a:lnTo>
                  <a:lnTo>
                    <a:pt x="1820" y="678"/>
                  </a:lnTo>
                  <a:lnTo>
                    <a:pt x="1822" y="676"/>
                  </a:lnTo>
                  <a:lnTo>
                    <a:pt x="1824" y="676"/>
                  </a:lnTo>
                  <a:lnTo>
                    <a:pt x="1832" y="676"/>
                  </a:lnTo>
                  <a:lnTo>
                    <a:pt x="1838" y="674"/>
                  </a:lnTo>
                  <a:lnTo>
                    <a:pt x="1846" y="670"/>
                  </a:lnTo>
                  <a:lnTo>
                    <a:pt x="1858" y="660"/>
                  </a:lnTo>
                  <a:lnTo>
                    <a:pt x="1862" y="656"/>
                  </a:lnTo>
                  <a:lnTo>
                    <a:pt x="1868" y="654"/>
                  </a:lnTo>
                  <a:lnTo>
                    <a:pt x="1872" y="654"/>
                  </a:lnTo>
                  <a:lnTo>
                    <a:pt x="1876" y="654"/>
                  </a:lnTo>
                  <a:lnTo>
                    <a:pt x="1880" y="656"/>
                  </a:lnTo>
                  <a:lnTo>
                    <a:pt x="1882" y="660"/>
                  </a:lnTo>
                  <a:lnTo>
                    <a:pt x="1884" y="662"/>
                  </a:lnTo>
                  <a:lnTo>
                    <a:pt x="1884" y="664"/>
                  </a:lnTo>
                  <a:lnTo>
                    <a:pt x="1884" y="664"/>
                  </a:lnTo>
                  <a:lnTo>
                    <a:pt x="1906" y="656"/>
                  </a:lnTo>
                  <a:lnTo>
                    <a:pt x="1914" y="642"/>
                  </a:lnTo>
                  <a:lnTo>
                    <a:pt x="1926" y="630"/>
                  </a:lnTo>
                  <a:lnTo>
                    <a:pt x="1944" y="622"/>
                  </a:lnTo>
                  <a:lnTo>
                    <a:pt x="1948" y="610"/>
                  </a:lnTo>
                  <a:lnTo>
                    <a:pt x="1964" y="610"/>
                  </a:lnTo>
                  <a:lnTo>
                    <a:pt x="1966" y="610"/>
                  </a:lnTo>
                  <a:lnTo>
                    <a:pt x="1970" y="610"/>
                  </a:lnTo>
                  <a:lnTo>
                    <a:pt x="1974" y="610"/>
                  </a:lnTo>
                  <a:lnTo>
                    <a:pt x="1978" y="610"/>
                  </a:lnTo>
                  <a:lnTo>
                    <a:pt x="1982" y="612"/>
                  </a:lnTo>
                  <a:lnTo>
                    <a:pt x="1986" y="612"/>
                  </a:lnTo>
                  <a:lnTo>
                    <a:pt x="1988" y="610"/>
                  </a:lnTo>
                  <a:lnTo>
                    <a:pt x="1992" y="608"/>
                  </a:lnTo>
                  <a:lnTo>
                    <a:pt x="1996" y="604"/>
                  </a:lnTo>
                  <a:lnTo>
                    <a:pt x="2000" y="602"/>
                  </a:lnTo>
                  <a:lnTo>
                    <a:pt x="2002" y="598"/>
                  </a:lnTo>
                  <a:lnTo>
                    <a:pt x="2004" y="596"/>
                  </a:lnTo>
                  <a:lnTo>
                    <a:pt x="2006" y="596"/>
                  </a:lnTo>
                  <a:lnTo>
                    <a:pt x="2004" y="592"/>
                  </a:lnTo>
                  <a:lnTo>
                    <a:pt x="1998" y="586"/>
                  </a:lnTo>
                  <a:lnTo>
                    <a:pt x="1990" y="576"/>
                  </a:lnTo>
                  <a:lnTo>
                    <a:pt x="1984" y="568"/>
                  </a:lnTo>
                  <a:lnTo>
                    <a:pt x="1978" y="562"/>
                  </a:lnTo>
                  <a:lnTo>
                    <a:pt x="1974" y="560"/>
                  </a:lnTo>
                  <a:lnTo>
                    <a:pt x="1972" y="556"/>
                  </a:lnTo>
                  <a:lnTo>
                    <a:pt x="1972" y="552"/>
                  </a:lnTo>
                  <a:lnTo>
                    <a:pt x="1972" y="550"/>
                  </a:lnTo>
                  <a:lnTo>
                    <a:pt x="1972" y="546"/>
                  </a:lnTo>
                  <a:lnTo>
                    <a:pt x="1974" y="546"/>
                  </a:lnTo>
                  <a:lnTo>
                    <a:pt x="1978" y="546"/>
                  </a:lnTo>
                  <a:lnTo>
                    <a:pt x="1982" y="546"/>
                  </a:lnTo>
                  <a:lnTo>
                    <a:pt x="1986" y="546"/>
                  </a:lnTo>
                  <a:lnTo>
                    <a:pt x="1988" y="544"/>
                  </a:lnTo>
                  <a:lnTo>
                    <a:pt x="1992" y="542"/>
                  </a:lnTo>
                  <a:lnTo>
                    <a:pt x="1994" y="540"/>
                  </a:lnTo>
                  <a:lnTo>
                    <a:pt x="1994" y="540"/>
                  </a:lnTo>
                  <a:lnTo>
                    <a:pt x="2016" y="518"/>
                  </a:lnTo>
                  <a:lnTo>
                    <a:pt x="2014" y="502"/>
                  </a:lnTo>
                  <a:lnTo>
                    <a:pt x="2024" y="494"/>
                  </a:lnTo>
                  <a:lnTo>
                    <a:pt x="2032" y="512"/>
                  </a:lnTo>
                  <a:lnTo>
                    <a:pt x="2050" y="518"/>
                  </a:lnTo>
                  <a:lnTo>
                    <a:pt x="2054" y="520"/>
                  </a:lnTo>
                  <a:lnTo>
                    <a:pt x="2060" y="526"/>
                  </a:lnTo>
                  <a:lnTo>
                    <a:pt x="2068" y="534"/>
                  </a:lnTo>
                  <a:lnTo>
                    <a:pt x="2076" y="542"/>
                  </a:lnTo>
                  <a:lnTo>
                    <a:pt x="2084" y="548"/>
                  </a:lnTo>
                  <a:lnTo>
                    <a:pt x="2088" y="550"/>
                  </a:lnTo>
                  <a:lnTo>
                    <a:pt x="2090" y="552"/>
                  </a:lnTo>
                  <a:lnTo>
                    <a:pt x="2094" y="550"/>
                  </a:lnTo>
                  <a:lnTo>
                    <a:pt x="2094" y="550"/>
                  </a:lnTo>
                  <a:lnTo>
                    <a:pt x="2096" y="550"/>
                  </a:lnTo>
                  <a:lnTo>
                    <a:pt x="2100" y="524"/>
                  </a:lnTo>
                  <a:lnTo>
                    <a:pt x="2100" y="518"/>
                  </a:lnTo>
                  <a:lnTo>
                    <a:pt x="2102" y="518"/>
                  </a:lnTo>
                  <a:lnTo>
                    <a:pt x="2106" y="518"/>
                  </a:lnTo>
                  <a:lnTo>
                    <a:pt x="2110" y="518"/>
                  </a:lnTo>
                  <a:lnTo>
                    <a:pt x="2116" y="518"/>
                  </a:lnTo>
                  <a:lnTo>
                    <a:pt x="2122" y="516"/>
                  </a:lnTo>
                  <a:lnTo>
                    <a:pt x="2126" y="512"/>
                  </a:lnTo>
                  <a:lnTo>
                    <a:pt x="2130" y="508"/>
                  </a:lnTo>
                  <a:lnTo>
                    <a:pt x="2132" y="500"/>
                  </a:lnTo>
                  <a:lnTo>
                    <a:pt x="2124" y="494"/>
                  </a:lnTo>
                  <a:lnTo>
                    <a:pt x="2114" y="488"/>
                  </a:lnTo>
                  <a:lnTo>
                    <a:pt x="2102" y="482"/>
                  </a:lnTo>
                  <a:lnTo>
                    <a:pt x="2092" y="476"/>
                  </a:lnTo>
                  <a:lnTo>
                    <a:pt x="2088" y="472"/>
                  </a:lnTo>
                  <a:lnTo>
                    <a:pt x="2084" y="472"/>
                  </a:lnTo>
                  <a:lnTo>
                    <a:pt x="2080" y="474"/>
                  </a:lnTo>
                  <a:lnTo>
                    <a:pt x="2078" y="474"/>
                  </a:lnTo>
                  <a:lnTo>
                    <a:pt x="2076" y="478"/>
                  </a:lnTo>
                  <a:lnTo>
                    <a:pt x="2074" y="478"/>
                  </a:lnTo>
                  <a:lnTo>
                    <a:pt x="2074" y="480"/>
                  </a:lnTo>
                  <a:lnTo>
                    <a:pt x="2066" y="464"/>
                  </a:lnTo>
                  <a:lnTo>
                    <a:pt x="2054" y="446"/>
                  </a:lnTo>
                  <a:lnTo>
                    <a:pt x="2040" y="432"/>
                  </a:lnTo>
                  <a:lnTo>
                    <a:pt x="2024" y="420"/>
                  </a:lnTo>
                  <a:lnTo>
                    <a:pt x="2010" y="412"/>
                  </a:lnTo>
                  <a:lnTo>
                    <a:pt x="1998" y="408"/>
                  </a:lnTo>
                  <a:lnTo>
                    <a:pt x="1994" y="406"/>
                  </a:lnTo>
                  <a:lnTo>
                    <a:pt x="1960" y="376"/>
                  </a:lnTo>
                  <a:lnTo>
                    <a:pt x="1954" y="376"/>
                  </a:lnTo>
                  <a:lnTo>
                    <a:pt x="1942" y="376"/>
                  </a:lnTo>
                  <a:lnTo>
                    <a:pt x="1930" y="374"/>
                  </a:lnTo>
                  <a:lnTo>
                    <a:pt x="1922" y="372"/>
                  </a:lnTo>
                  <a:lnTo>
                    <a:pt x="1920" y="370"/>
                  </a:lnTo>
                  <a:lnTo>
                    <a:pt x="1916" y="366"/>
                  </a:lnTo>
                  <a:lnTo>
                    <a:pt x="1910" y="366"/>
                  </a:lnTo>
                  <a:lnTo>
                    <a:pt x="1906" y="364"/>
                  </a:lnTo>
                  <a:lnTo>
                    <a:pt x="1902" y="364"/>
                  </a:lnTo>
                  <a:lnTo>
                    <a:pt x="1902" y="364"/>
                  </a:lnTo>
                  <a:lnTo>
                    <a:pt x="1900" y="388"/>
                  </a:lnTo>
                  <a:lnTo>
                    <a:pt x="1900" y="406"/>
                  </a:lnTo>
                  <a:lnTo>
                    <a:pt x="1896" y="414"/>
                  </a:lnTo>
                  <a:lnTo>
                    <a:pt x="1884" y="416"/>
                  </a:lnTo>
                  <a:lnTo>
                    <a:pt x="1884" y="408"/>
                  </a:lnTo>
                  <a:lnTo>
                    <a:pt x="1866" y="386"/>
                  </a:lnTo>
                  <a:lnTo>
                    <a:pt x="1880" y="376"/>
                  </a:lnTo>
                  <a:lnTo>
                    <a:pt x="1880" y="370"/>
                  </a:lnTo>
                  <a:lnTo>
                    <a:pt x="1842" y="386"/>
                  </a:lnTo>
                  <a:lnTo>
                    <a:pt x="1834" y="382"/>
                  </a:lnTo>
                  <a:lnTo>
                    <a:pt x="1790" y="378"/>
                  </a:lnTo>
                  <a:lnTo>
                    <a:pt x="1774" y="398"/>
                  </a:lnTo>
                  <a:lnTo>
                    <a:pt x="1762" y="380"/>
                  </a:lnTo>
                  <a:lnTo>
                    <a:pt x="1762" y="378"/>
                  </a:lnTo>
                  <a:lnTo>
                    <a:pt x="1764" y="370"/>
                  </a:lnTo>
                  <a:lnTo>
                    <a:pt x="1762" y="358"/>
                  </a:lnTo>
                  <a:lnTo>
                    <a:pt x="1758" y="342"/>
                  </a:lnTo>
                  <a:lnTo>
                    <a:pt x="1748" y="332"/>
                  </a:lnTo>
                  <a:lnTo>
                    <a:pt x="1734" y="326"/>
                  </a:lnTo>
                  <a:lnTo>
                    <a:pt x="1722" y="326"/>
                  </a:lnTo>
                  <a:lnTo>
                    <a:pt x="1712" y="326"/>
                  </a:lnTo>
                  <a:lnTo>
                    <a:pt x="1710" y="328"/>
                  </a:lnTo>
                  <a:lnTo>
                    <a:pt x="1704" y="328"/>
                  </a:lnTo>
                  <a:lnTo>
                    <a:pt x="1690" y="330"/>
                  </a:lnTo>
                  <a:lnTo>
                    <a:pt x="1676" y="330"/>
                  </a:lnTo>
                  <a:lnTo>
                    <a:pt x="1664" y="328"/>
                  </a:lnTo>
                  <a:lnTo>
                    <a:pt x="1660" y="324"/>
                  </a:lnTo>
                  <a:lnTo>
                    <a:pt x="1654" y="322"/>
                  </a:lnTo>
                  <a:lnTo>
                    <a:pt x="1650" y="322"/>
                  </a:lnTo>
                  <a:lnTo>
                    <a:pt x="1648" y="324"/>
                  </a:lnTo>
                  <a:lnTo>
                    <a:pt x="1646" y="324"/>
                  </a:lnTo>
                  <a:lnTo>
                    <a:pt x="1646" y="314"/>
                  </a:lnTo>
                  <a:lnTo>
                    <a:pt x="1638" y="310"/>
                  </a:lnTo>
                  <a:lnTo>
                    <a:pt x="1640" y="308"/>
                  </a:lnTo>
                  <a:lnTo>
                    <a:pt x="1640" y="304"/>
                  </a:lnTo>
                  <a:lnTo>
                    <a:pt x="1638" y="298"/>
                  </a:lnTo>
                  <a:lnTo>
                    <a:pt x="1636" y="290"/>
                  </a:lnTo>
                  <a:lnTo>
                    <a:pt x="1634" y="282"/>
                  </a:lnTo>
                  <a:lnTo>
                    <a:pt x="1630" y="278"/>
                  </a:lnTo>
                  <a:lnTo>
                    <a:pt x="1626" y="276"/>
                  </a:lnTo>
                  <a:lnTo>
                    <a:pt x="1622" y="276"/>
                  </a:lnTo>
                  <a:lnTo>
                    <a:pt x="1618" y="278"/>
                  </a:lnTo>
                  <a:lnTo>
                    <a:pt x="1614" y="280"/>
                  </a:lnTo>
                  <a:lnTo>
                    <a:pt x="1610" y="282"/>
                  </a:lnTo>
                  <a:lnTo>
                    <a:pt x="1606" y="286"/>
                  </a:lnTo>
                  <a:lnTo>
                    <a:pt x="1604" y="288"/>
                  </a:lnTo>
                  <a:lnTo>
                    <a:pt x="1604" y="288"/>
                  </a:lnTo>
                  <a:lnTo>
                    <a:pt x="1602" y="288"/>
                  </a:lnTo>
                  <a:lnTo>
                    <a:pt x="1600" y="288"/>
                  </a:lnTo>
                  <a:lnTo>
                    <a:pt x="1598" y="290"/>
                  </a:lnTo>
                  <a:lnTo>
                    <a:pt x="1596" y="288"/>
                  </a:lnTo>
                  <a:lnTo>
                    <a:pt x="1594" y="288"/>
                  </a:lnTo>
                  <a:lnTo>
                    <a:pt x="1592" y="286"/>
                  </a:lnTo>
                  <a:lnTo>
                    <a:pt x="1592" y="282"/>
                  </a:lnTo>
                  <a:lnTo>
                    <a:pt x="1592" y="280"/>
                  </a:lnTo>
                  <a:lnTo>
                    <a:pt x="1592" y="276"/>
                  </a:lnTo>
                  <a:lnTo>
                    <a:pt x="1590" y="272"/>
                  </a:lnTo>
                  <a:lnTo>
                    <a:pt x="1588" y="270"/>
                  </a:lnTo>
                  <a:lnTo>
                    <a:pt x="1584" y="268"/>
                  </a:lnTo>
                  <a:lnTo>
                    <a:pt x="1578" y="268"/>
                  </a:lnTo>
                  <a:lnTo>
                    <a:pt x="1566" y="266"/>
                  </a:lnTo>
                  <a:lnTo>
                    <a:pt x="1552" y="264"/>
                  </a:lnTo>
                  <a:lnTo>
                    <a:pt x="1538" y="260"/>
                  </a:lnTo>
                  <a:lnTo>
                    <a:pt x="1528" y="256"/>
                  </a:lnTo>
                  <a:lnTo>
                    <a:pt x="1524" y="256"/>
                  </a:lnTo>
                  <a:lnTo>
                    <a:pt x="1528" y="260"/>
                  </a:lnTo>
                  <a:lnTo>
                    <a:pt x="1526" y="264"/>
                  </a:lnTo>
                  <a:lnTo>
                    <a:pt x="1524" y="268"/>
                  </a:lnTo>
                  <a:lnTo>
                    <a:pt x="1518" y="270"/>
                  </a:lnTo>
                  <a:lnTo>
                    <a:pt x="1512" y="272"/>
                  </a:lnTo>
                  <a:lnTo>
                    <a:pt x="1504" y="276"/>
                  </a:lnTo>
                  <a:lnTo>
                    <a:pt x="1502" y="286"/>
                  </a:lnTo>
                  <a:lnTo>
                    <a:pt x="1502" y="296"/>
                  </a:lnTo>
                  <a:lnTo>
                    <a:pt x="1502" y="306"/>
                  </a:lnTo>
                  <a:lnTo>
                    <a:pt x="1502" y="310"/>
                  </a:lnTo>
                  <a:lnTo>
                    <a:pt x="1494" y="312"/>
                  </a:lnTo>
                  <a:lnTo>
                    <a:pt x="1482" y="318"/>
                  </a:lnTo>
                  <a:lnTo>
                    <a:pt x="1460" y="304"/>
                  </a:lnTo>
                  <a:lnTo>
                    <a:pt x="1452" y="310"/>
                  </a:lnTo>
                  <a:lnTo>
                    <a:pt x="1438" y="310"/>
                  </a:lnTo>
                  <a:lnTo>
                    <a:pt x="1422" y="294"/>
                  </a:lnTo>
                  <a:lnTo>
                    <a:pt x="1422" y="294"/>
                  </a:lnTo>
                  <a:lnTo>
                    <a:pt x="1420" y="296"/>
                  </a:lnTo>
                  <a:lnTo>
                    <a:pt x="1418" y="300"/>
                  </a:lnTo>
                  <a:lnTo>
                    <a:pt x="1416" y="304"/>
                  </a:lnTo>
                  <a:lnTo>
                    <a:pt x="1412" y="308"/>
                  </a:lnTo>
                  <a:lnTo>
                    <a:pt x="1410" y="312"/>
                  </a:lnTo>
                  <a:lnTo>
                    <a:pt x="1410" y="316"/>
                  </a:lnTo>
                  <a:lnTo>
                    <a:pt x="1408" y="320"/>
                  </a:lnTo>
                  <a:lnTo>
                    <a:pt x="1404" y="324"/>
                  </a:lnTo>
                  <a:lnTo>
                    <a:pt x="1402" y="328"/>
                  </a:lnTo>
                  <a:lnTo>
                    <a:pt x="1398" y="330"/>
                  </a:lnTo>
                  <a:lnTo>
                    <a:pt x="1396" y="334"/>
                  </a:lnTo>
                  <a:lnTo>
                    <a:pt x="1396" y="334"/>
                  </a:lnTo>
                  <a:lnTo>
                    <a:pt x="1392" y="320"/>
                  </a:lnTo>
                  <a:lnTo>
                    <a:pt x="1384" y="304"/>
                  </a:lnTo>
                  <a:lnTo>
                    <a:pt x="1384" y="274"/>
                  </a:lnTo>
                  <a:lnTo>
                    <a:pt x="1388" y="254"/>
                  </a:lnTo>
                  <a:lnTo>
                    <a:pt x="1386" y="248"/>
                  </a:lnTo>
                  <a:lnTo>
                    <a:pt x="1384" y="246"/>
                  </a:lnTo>
                  <a:lnTo>
                    <a:pt x="1382" y="244"/>
                  </a:lnTo>
                  <a:lnTo>
                    <a:pt x="1378" y="242"/>
                  </a:lnTo>
                  <a:lnTo>
                    <a:pt x="1374" y="242"/>
                  </a:lnTo>
                  <a:lnTo>
                    <a:pt x="1372" y="244"/>
                  </a:lnTo>
                  <a:lnTo>
                    <a:pt x="1370" y="244"/>
                  </a:lnTo>
                  <a:lnTo>
                    <a:pt x="1368" y="244"/>
                  </a:lnTo>
                  <a:lnTo>
                    <a:pt x="1368" y="244"/>
                  </a:lnTo>
                  <a:lnTo>
                    <a:pt x="1366" y="240"/>
                  </a:lnTo>
                  <a:lnTo>
                    <a:pt x="1362" y="238"/>
                  </a:lnTo>
                  <a:lnTo>
                    <a:pt x="1356" y="234"/>
                  </a:lnTo>
                  <a:lnTo>
                    <a:pt x="1348" y="232"/>
                  </a:lnTo>
                  <a:lnTo>
                    <a:pt x="1338" y="230"/>
                  </a:lnTo>
                  <a:lnTo>
                    <a:pt x="1332" y="230"/>
                  </a:lnTo>
                  <a:lnTo>
                    <a:pt x="1326" y="228"/>
                  </a:lnTo>
                  <a:lnTo>
                    <a:pt x="1322" y="228"/>
                  </a:lnTo>
                  <a:lnTo>
                    <a:pt x="1320" y="230"/>
                  </a:lnTo>
                  <a:lnTo>
                    <a:pt x="1316" y="232"/>
                  </a:lnTo>
                  <a:lnTo>
                    <a:pt x="1312" y="234"/>
                  </a:lnTo>
                  <a:lnTo>
                    <a:pt x="1308" y="238"/>
                  </a:lnTo>
                  <a:lnTo>
                    <a:pt x="1296" y="242"/>
                  </a:lnTo>
                  <a:lnTo>
                    <a:pt x="1284" y="240"/>
                  </a:lnTo>
                  <a:lnTo>
                    <a:pt x="1272" y="238"/>
                  </a:lnTo>
                  <a:lnTo>
                    <a:pt x="1262" y="236"/>
                  </a:lnTo>
                  <a:lnTo>
                    <a:pt x="1258" y="234"/>
                  </a:lnTo>
                  <a:lnTo>
                    <a:pt x="1224" y="216"/>
                  </a:lnTo>
                  <a:lnTo>
                    <a:pt x="1210" y="216"/>
                  </a:lnTo>
                  <a:lnTo>
                    <a:pt x="1194" y="214"/>
                  </a:lnTo>
                  <a:lnTo>
                    <a:pt x="1182" y="208"/>
                  </a:lnTo>
                  <a:lnTo>
                    <a:pt x="1172" y="204"/>
                  </a:lnTo>
                  <a:lnTo>
                    <a:pt x="1168" y="202"/>
                  </a:lnTo>
                  <a:lnTo>
                    <a:pt x="1160" y="196"/>
                  </a:lnTo>
                  <a:lnTo>
                    <a:pt x="1156" y="190"/>
                  </a:lnTo>
                  <a:lnTo>
                    <a:pt x="1164" y="186"/>
                  </a:lnTo>
                  <a:lnTo>
                    <a:pt x="1166" y="184"/>
                  </a:lnTo>
                  <a:lnTo>
                    <a:pt x="1166" y="182"/>
                  </a:lnTo>
                  <a:lnTo>
                    <a:pt x="1166" y="178"/>
                  </a:lnTo>
                  <a:lnTo>
                    <a:pt x="1164" y="172"/>
                  </a:lnTo>
                  <a:lnTo>
                    <a:pt x="1160" y="170"/>
                  </a:lnTo>
                  <a:lnTo>
                    <a:pt x="1158" y="168"/>
                  </a:lnTo>
                  <a:lnTo>
                    <a:pt x="1156" y="168"/>
                  </a:lnTo>
                  <a:lnTo>
                    <a:pt x="1152" y="170"/>
                  </a:lnTo>
                  <a:lnTo>
                    <a:pt x="1150" y="170"/>
                  </a:lnTo>
                  <a:lnTo>
                    <a:pt x="1148" y="172"/>
                  </a:lnTo>
                  <a:lnTo>
                    <a:pt x="1148" y="172"/>
                  </a:lnTo>
                  <a:lnTo>
                    <a:pt x="1146" y="174"/>
                  </a:lnTo>
                  <a:lnTo>
                    <a:pt x="1144" y="176"/>
                  </a:lnTo>
                  <a:lnTo>
                    <a:pt x="1142" y="180"/>
                  </a:lnTo>
                  <a:lnTo>
                    <a:pt x="1140" y="184"/>
                  </a:lnTo>
                  <a:lnTo>
                    <a:pt x="1136" y="190"/>
                  </a:lnTo>
                  <a:lnTo>
                    <a:pt x="1132" y="194"/>
                  </a:lnTo>
                  <a:lnTo>
                    <a:pt x="1128" y="198"/>
                  </a:lnTo>
                  <a:lnTo>
                    <a:pt x="1126" y="200"/>
                  </a:lnTo>
                  <a:lnTo>
                    <a:pt x="1120" y="202"/>
                  </a:lnTo>
                  <a:lnTo>
                    <a:pt x="1116" y="206"/>
                  </a:lnTo>
                  <a:lnTo>
                    <a:pt x="1112" y="210"/>
                  </a:lnTo>
                  <a:lnTo>
                    <a:pt x="1110" y="216"/>
                  </a:lnTo>
                  <a:lnTo>
                    <a:pt x="1108" y="220"/>
                  </a:lnTo>
                  <a:lnTo>
                    <a:pt x="1106" y="222"/>
                  </a:lnTo>
                  <a:lnTo>
                    <a:pt x="1104" y="224"/>
                  </a:lnTo>
                  <a:lnTo>
                    <a:pt x="1096" y="224"/>
                  </a:lnTo>
                  <a:lnTo>
                    <a:pt x="1092" y="204"/>
                  </a:lnTo>
                  <a:lnTo>
                    <a:pt x="1084" y="194"/>
                  </a:lnTo>
                  <a:lnTo>
                    <a:pt x="1108" y="192"/>
                  </a:lnTo>
                  <a:lnTo>
                    <a:pt x="1134" y="160"/>
                  </a:lnTo>
                  <a:lnTo>
                    <a:pt x="1150" y="144"/>
                  </a:lnTo>
                  <a:lnTo>
                    <a:pt x="1158" y="130"/>
                  </a:lnTo>
                  <a:lnTo>
                    <a:pt x="1162" y="122"/>
                  </a:lnTo>
                  <a:lnTo>
                    <a:pt x="1164" y="120"/>
                  </a:lnTo>
                  <a:lnTo>
                    <a:pt x="1164" y="96"/>
                  </a:lnTo>
                  <a:lnTo>
                    <a:pt x="1166" y="78"/>
                  </a:lnTo>
                  <a:lnTo>
                    <a:pt x="1160" y="64"/>
                  </a:lnTo>
                  <a:lnTo>
                    <a:pt x="1148" y="54"/>
                  </a:lnTo>
                  <a:lnTo>
                    <a:pt x="1134" y="52"/>
                  </a:lnTo>
                  <a:lnTo>
                    <a:pt x="1122" y="56"/>
                  </a:lnTo>
                  <a:lnTo>
                    <a:pt x="1108" y="64"/>
                  </a:lnTo>
                  <a:lnTo>
                    <a:pt x="1098" y="68"/>
                  </a:lnTo>
                  <a:lnTo>
                    <a:pt x="1090" y="70"/>
                  </a:lnTo>
                  <a:lnTo>
                    <a:pt x="1084" y="70"/>
                  </a:lnTo>
                  <a:lnTo>
                    <a:pt x="1080" y="70"/>
                  </a:lnTo>
                  <a:lnTo>
                    <a:pt x="1080" y="70"/>
                  </a:lnTo>
                  <a:lnTo>
                    <a:pt x="1078" y="52"/>
                  </a:lnTo>
                  <a:lnTo>
                    <a:pt x="1070" y="46"/>
                  </a:lnTo>
                  <a:lnTo>
                    <a:pt x="1080" y="20"/>
                  </a:lnTo>
                  <a:lnTo>
                    <a:pt x="1082" y="20"/>
                  </a:lnTo>
                  <a:lnTo>
                    <a:pt x="1084" y="18"/>
                  </a:lnTo>
                  <a:lnTo>
                    <a:pt x="1086" y="18"/>
                  </a:lnTo>
                  <a:lnTo>
                    <a:pt x="1088" y="16"/>
                  </a:lnTo>
                  <a:lnTo>
                    <a:pt x="1088" y="14"/>
                  </a:lnTo>
                  <a:lnTo>
                    <a:pt x="1088" y="10"/>
                  </a:lnTo>
                  <a:lnTo>
                    <a:pt x="1086" y="8"/>
                  </a:lnTo>
                  <a:lnTo>
                    <a:pt x="1080" y="4"/>
                  </a:lnTo>
                  <a:lnTo>
                    <a:pt x="1068" y="0"/>
                  </a:lnTo>
                  <a:lnTo>
                    <a:pt x="1056" y="4"/>
                  </a:lnTo>
                  <a:lnTo>
                    <a:pt x="1048" y="10"/>
                  </a:lnTo>
                  <a:lnTo>
                    <a:pt x="1042" y="16"/>
                  </a:lnTo>
                  <a:lnTo>
                    <a:pt x="1038" y="22"/>
                  </a:lnTo>
                  <a:lnTo>
                    <a:pt x="1030" y="32"/>
                  </a:lnTo>
                  <a:lnTo>
                    <a:pt x="1022" y="42"/>
                  </a:lnTo>
                  <a:lnTo>
                    <a:pt x="1016" y="50"/>
                  </a:lnTo>
                  <a:lnTo>
                    <a:pt x="1012" y="54"/>
                  </a:lnTo>
                  <a:lnTo>
                    <a:pt x="1016" y="62"/>
                  </a:lnTo>
                  <a:lnTo>
                    <a:pt x="1008" y="76"/>
                  </a:lnTo>
                  <a:lnTo>
                    <a:pt x="990" y="68"/>
                  </a:lnTo>
                  <a:lnTo>
                    <a:pt x="988" y="68"/>
                  </a:lnTo>
                  <a:lnTo>
                    <a:pt x="986" y="68"/>
                  </a:lnTo>
                  <a:lnTo>
                    <a:pt x="986" y="68"/>
                  </a:lnTo>
                  <a:lnTo>
                    <a:pt x="986" y="70"/>
                  </a:lnTo>
                  <a:lnTo>
                    <a:pt x="988" y="72"/>
                  </a:lnTo>
                  <a:lnTo>
                    <a:pt x="990" y="74"/>
                  </a:lnTo>
                  <a:lnTo>
                    <a:pt x="992" y="76"/>
                  </a:lnTo>
                  <a:lnTo>
                    <a:pt x="992" y="78"/>
                  </a:lnTo>
                  <a:lnTo>
                    <a:pt x="994" y="78"/>
                  </a:lnTo>
                  <a:lnTo>
                    <a:pt x="1020" y="98"/>
                  </a:lnTo>
                  <a:lnTo>
                    <a:pt x="1020" y="100"/>
                  </a:lnTo>
                  <a:lnTo>
                    <a:pt x="1020" y="102"/>
                  </a:lnTo>
                  <a:lnTo>
                    <a:pt x="1020" y="108"/>
                  </a:lnTo>
                  <a:lnTo>
                    <a:pt x="1020" y="114"/>
                  </a:lnTo>
                  <a:lnTo>
                    <a:pt x="1020" y="122"/>
                  </a:lnTo>
                  <a:lnTo>
                    <a:pt x="1018" y="126"/>
                  </a:lnTo>
                  <a:lnTo>
                    <a:pt x="1014" y="130"/>
                  </a:lnTo>
                  <a:lnTo>
                    <a:pt x="1010" y="128"/>
                  </a:lnTo>
                  <a:lnTo>
                    <a:pt x="1006" y="126"/>
                  </a:lnTo>
                  <a:lnTo>
                    <a:pt x="1002" y="120"/>
                  </a:lnTo>
                  <a:lnTo>
                    <a:pt x="998" y="112"/>
                  </a:lnTo>
                  <a:lnTo>
                    <a:pt x="992" y="100"/>
                  </a:lnTo>
                  <a:lnTo>
                    <a:pt x="980" y="92"/>
                  </a:lnTo>
                  <a:lnTo>
                    <a:pt x="966" y="90"/>
                  </a:lnTo>
                  <a:lnTo>
                    <a:pt x="952" y="92"/>
                  </a:lnTo>
                  <a:lnTo>
                    <a:pt x="944" y="92"/>
                  </a:lnTo>
                  <a:lnTo>
                    <a:pt x="940" y="92"/>
                  </a:lnTo>
                  <a:lnTo>
                    <a:pt x="936" y="92"/>
                  </a:lnTo>
                  <a:lnTo>
                    <a:pt x="932" y="90"/>
                  </a:lnTo>
                  <a:lnTo>
                    <a:pt x="930" y="88"/>
                  </a:lnTo>
                  <a:lnTo>
                    <a:pt x="930" y="86"/>
                  </a:lnTo>
                  <a:lnTo>
                    <a:pt x="930" y="84"/>
                  </a:lnTo>
                  <a:lnTo>
                    <a:pt x="930" y="84"/>
                  </a:lnTo>
                  <a:lnTo>
                    <a:pt x="928" y="84"/>
                  </a:lnTo>
                  <a:lnTo>
                    <a:pt x="924" y="86"/>
                  </a:lnTo>
                  <a:lnTo>
                    <a:pt x="920" y="88"/>
                  </a:lnTo>
                  <a:lnTo>
                    <a:pt x="914" y="92"/>
                  </a:lnTo>
                  <a:lnTo>
                    <a:pt x="910" y="94"/>
                  </a:lnTo>
                  <a:lnTo>
                    <a:pt x="906" y="98"/>
                  </a:lnTo>
                  <a:lnTo>
                    <a:pt x="902" y="100"/>
                  </a:lnTo>
                  <a:lnTo>
                    <a:pt x="898" y="104"/>
                  </a:lnTo>
                  <a:lnTo>
                    <a:pt x="892" y="110"/>
                  </a:lnTo>
                  <a:lnTo>
                    <a:pt x="884" y="114"/>
                  </a:lnTo>
                  <a:lnTo>
                    <a:pt x="872" y="116"/>
                  </a:lnTo>
                  <a:lnTo>
                    <a:pt x="864" y="122"/>
                  </a:lnTo>
                  <a:lnTo>
                    <a:pt x="856" y="132"/>
                  </a:lnTo>
                  <a:lnTo>
                    <a:pt x="850" y="146"/>
                  </a:lnTo>
                  <a:lnTo>
                    <a:pt x="846" y="158"/>
                  </a:lnTo>
                  <a:lnTo>
                    <a:pt x="844" y="162"/>
                  </a:lnTo>
                  <a:lnTo>
                    <a:pt x="842" y="168"/>
                  </a:lnTo>
                  <a:lnTo>
                    <a:pt x="836" y="172"/>
                  </a:lnTo>
                  <a:lnTo>
                    <a:pt x="830" y="176"/>
                  </a:lnTo>
                  <a:lnTo>
                    <a:pt x="826" y="180"/>
                  </a:lnTo>
                  <a:lnTo>
                    <a:pt x="822" y="182"/>
                  </a:lnTo>
                  <a:lnTo>
                    <a:pt x="818" y="184"/>
                  </a:lnTo>
                  <a:lnTo>
                    <a:pt x="818" y="188"/>
                  </a:lnTo>
                  <a:lnTo>
                    <a:pt x="820" y="190"/>
                  </a:lnTo>
                  <a:lnTo>
                    <a:pt x="822" y="192"/>
                  </a:lnTo>
                  <a:lnTo>
                    <a:pt x="822" y="196"/>
                  </a:lnTo>
                  <a:lnTo>
                    <a:pt x="818" y="202"/>
                  </a:lnTo>
                  <a:lnTo>
                    <a:pt x="804" y="208"/>
                  </a:lnTo>
                  <a:lnTo>
                    <a:pt x="782" y="214"/>
                  </a:lnTo>
                  <a:lnTo>
                    <a:pt x="772" y="220"/>
                  </a:lnTo>
                  <a:lnTo>
                    <a:pt x="768" y="232"/>
                  </a:lnTo>
                  <a:lnTo>
                    <a:pt x="764" y="244"/>
                  </a:lnTo>
                  <a:lnTo>
                    <a:pt x="766" y="256"/>
                  </a:lnTo>
                  <a:lnTo>
                    <a:pt x="766" y="266"/>
                  </a:lnTo>
                  <a:lnTo>
                    <a:pt x="766" y="272"/>
                  </a:lnTo>
                  <a:lnTo>
                    <a:pt x="768" y="276"/>
                  </a:lnTo>
                  <a:lnTo>
                    <a:pt x="772" y="276"/>
                  </a:lnTo>
                  <a:lnTo>
                    <a:pt x="776" y="278"/>
                  </a:lnTo>
                  <a:lnTo>
                    <a:pt x="782" y="278"/>
                  </a:lnTo>
                  <a:lnTo>
                    <a:pt x="784" y="278"/>
                  </a:lnTo>
                  <a:lnTo>
                    <a:pt x="786" y="278"/>
                  </a:lnTo>
                  <a:lnTo>
                    <a:pt x="786" y="282"/>
                  </a:lnTo>
                  <a:lnTo>
                    <a:pt x="788" y="284"/>
                  </a:lnTo>
                  <a:lnTo>
                    <a:pt x="792" y="288"/>
                  </a:lnTo>
                  <a:lnTo>
                    <a:pt x="796" y="292"/>
                  </a:lnTo>
                  <a:lnTo>
                    <a:pt x="800" y="294"/>
                  </a:lnTo>
                  <a:lnTo>
                    <a:pt x="802" y="296"/>
                  </a:lnTo>
                  <a:lnTo>
                    <a:pt x="804" y="298"/>
                  </a:lnTo>
                  <a:lnTo>
                    <a:pt x="804" y="344"/>
                  </a:lnTo>
                  <a:lnTo>
                    <a:pt x="800" y="352"/>
                  </a:lnTo>
                  <a:lnTo>
                    <a:pt x="800" y="358"/>
                  </a:lnTo>
                  <a:lnTo>
                    <a:pt x="800" y="364"/>
                  </a:lnTo>
                  <a:lnTo>
                    <a:pt x="802" y="368"/>
                  </a:lnTo>
                  <a:lnTo>
                    <a:pt x="806" y="372"/>
                  </a:lnTo>
                  <a:lnTo>
                    <a:pt x="808" y="374"/>
                  </a:lnTo>
                  <a:lnTo>
                    <a:pt x="810" y="376"/>
                  </a:lnTo>
                  <a:lnTo>
                    <a:pt x="812" y="376"/>
                  </a:lnTo>
                  <a:lnTo>
                    <a:pt x="812" y="382"/>
                  </a:lnTo>
                  <a:lnTo>
                    <a:pt x="800" y="380"/>
                  </a:lnTo>
                  <a:lnTo>
                    <a:pt x="796" y="378"/>
                  </a:lnTo>
                  <a:lnTo>
                    <a:pt x="792" y="374"/>
                  </a:lnTo>
                  <a:lnTo>
                    <a:pt x="788" y="370"/>
                  </a:lnTo>
                  <a:lnTo>
                    <a:pt x="784" y="366"/>
                  </a:lnTo>
                  <a:lnTo>
                    <a:pt x="782" y="360"/>
                  </a:lnTo>
                  <a:lnTo>
                    <a:pt x="782" y="356"/>
                  </a:lnTo>
                  <a:lnTo>
                    <a:pt x="782" y="352"/>
                  </a:lnTo>
                  <a:lnTo>
                    <a:pt x="784" y="348"/>
                  </a:lnTo>
                  <a:lnTo>
                    <a:pt x="784" y="344"/>
                  </a:lnTo>
                  <a:lnTo>
                    <a:pt x="782" y="340"/>
                  </a:lnTo>
                  <a:lnTo>
                    <a:pt x="778" y="338"/>
                  </a:lnTo>
                  <a:lnTo>
                    <a:pt x="776" y="338"/>
                  </a:lnTo>
                  <a:lnTo>
                    <a:pt x="776" y="336"/>
                  </a:lnTo>
                  <a:lnTo>
                    <a:pt x="776" y="334"/>
                  </a:lnTo>
                  <a:lnTo>
                    <a:pt x="778" y="332"/>
                  </a:lnTo>
                  <a:lnTo>
                    <a:pt x="782" y="326"/>
                  </a:lnTo>
                  <a:lnTo>
                    <a:pt x="784" y="322"/>
                  </a:lnTo>
                  <a:lnTo>
                    <a:pt x="788" y="316"/>
                  </a:lnTo>
                  <a:lnTo>
                    <a:pt x="790" y="308"/>
                  </a:lnTo>
                  <a:lnTo>
                    <a:pt x="790" y="304"/>
                  </a:lnTo>
                  <a:lnTo>
                    <a:pt x="788" y="300"/>
                  </a:lnTo>
                  <a:lnTo>
                    <a:pt x="788" y="298"/>
                  </a:lnTo>
                  <a:lnTo>
                    <a:pt x="786" y="298"/>
                  </a:lnTo>
                  <a:lnTo>
                    <a:pt x="782" y="298"/>
                  </a:lnTo>
                  <a:lnTo>
                    <a:pt x="778" y="298"/>
                  </a:lnTo>
                  <a:lnTo>
                    <a:pt x="774" y="298"/>
                  </a:lnTo>
                  <a:lnTo>
                    <a:pt x="768" y="296"/>
                  </a:lnTo>
                  <a:lnTo>
                    <a:pt x="766" y="294"/>
                  </a:lnTo>
                  <a:lnTo>
                    <a:pt x="764" y="292"/>
                  </a:lnTo>
                  <a:lnTo>
                    <a:pt x="762" y="290"/>
                  </a:lnTo>
                  <a:lnTo>
                    <a:pt x="762" y="290"/>
                  </a:lnTo>
                  <a:lnTo>
                    <a:pt x="758" y="290"/>
                  </a:lnTo>
                  <a:lnTo>
                    <a:pt x="754" y="290"/>
                  </a:lnTo>
                  <a:lnTo>
                    <a:pt x="750" y="288"/>
                  </a:lnTo>
                  <a:lnTo>
                    <a:pt x="744" y="286"/>
                  </a:lnTo>
                  <a:lnTo>
                    <a:pt x="738" y="284"/>
                  </a:lnTo>
                  <a:lnTo>
                    <a:pt x="732" y="280"/>
                  </a:lnTo>
                  <a:lnTo>
                    <a:pt x="728" y="276"/>
                  </a:lnTo>
                  <a:lnTo>
                    <a:pt x="726" y="276"/>
                  </a:lnTo>
                  <a:lnTo>
                    <a:pt x="724" y="274"/>
                  </a:lnTo>
                  <a:lnTo>
                    <a:pt x="722" y="276"/>
                  </a:lnTo>
                  <a:lnTo>
                    <a:pt x="720" y="278"/>
                  </a:lnTo>
                  <a:lnTo>
                    <a:pt x="718" y="280"/>
                  </a:lnTo>
                  <a:lnTo>
                    <a:pt x="718" y="282"/>
                  </a:lnTo>
                  <a:lnTo>
                    <a:pt x="716" y="282"/>
                  </a:lnTo>
                  <a:lnTo>
                    <a:pt x="712" y="278"/>
                  </a:lnTo>
                  <a:lnTo>
                    <a:pt x="710" y="270"/>
                  </a:lnTo>
                  <a:lnTo>
                    <a:pt x="710" y="260"/>
                  </a:lnTo>
                  <a:lnTo>
                    <a:pt x="710" y="250"/>
                  </a:lnTo>
                  <a:lnTo>
                    <a:pt x="708" y="246"/>
                  </a:lnTo>
                  <a:lnTo>
                    <a:pt x="706" y="244"/>
                  </a:lnTo>
                  <a:lnTo>
                    <a:pt x="704" y="244"/>
                  </a:lnTo>
                  <a:lnTo>
                    <a:pt x="700" y="242"/>
                  </a:lnTo>
                  <a:lnTo>
                    <a:pt x="696" y="242"/>
                  </a:lnTo>
                  <a:lnTo>
                    <a:pt x="694" y="244"/>
                  </a:lnTo>
                  <a:lnTo>
                    <a:pt x="692" y="244"/>
                  </a:lnTo>
                  <a:lnTo>
                    <a:pt x="690" y="244"/>
                  </a:lnTo>
                  <a:lnTo>
                    <a:pt x="688" y="246"/>
                  </a:lnTo>
                  <a:lnTo>
                    <a:pt x="684" y="248"/>
                  </a:lnTo>
                  <a:lnTo>
                    <a:pt x="684" y="250"/>
                  </a:lnTo>
                  <a:lnTo>
                    <a:pt x="684" y="254"/>
                  </a:lnTo>
                  <a:lnTo>
                    <a:pt x="684" y="258"/>
                  </a:lnTo>
                  <a:lnTo>
                    <a:pt x="686" y="262"/>
                  </a:lnTo>
                  <a:lnTo>
                    <a:pt x="686" y="266"/>
                  </a:lnTo>
                  <a:lnTo>
                    <a:pt x="688" y="270"/>
                  </a:lnTo>
                  <a:lnTo>
                    <a:pt x="690" y="274"/>
                  </a:lnTo>
                  <a:lnTo>
                    <a:pt x="690" y="278"/>
                  </a:lnTo>
                  <a:lnTo>
                    <a:pt x="690" y="282"/>
                  </a:lnTo>
                  <a:lnTo>
                    <a:pt x="690" y="284"/>
                  </a:lnTo>
                  <a:lnTo>
                    <a:pt x="686" y="288"/>
                  </a:lnTo>
                  <a:lnTo>
                    <a:pt x="682" y="290"/>
                  </a:lnTo>
                  <a:lnTo>
                    <a:pt x="676" y="292"/>
                  </a:lnTo>
                  <a:lnTo>
                    <a:pt x="672" y="298"/>
                  </a:lnTo>
                  <a:lnTo>
                    <a:pt x="670" y="304"/>
                  </a:lnTo>
                  <a:lnTo>
                    <a:pt x="668" y="308"/>
                  </a:lnTo>
                  <a:lnTo>
                    <a:pt x="670" y="314"/>
                  </a:lnTo>
                  <a:lnTo>
                    <a:pt x="670" y="318"/>
                  </a:lnTo>
                  <a:lnTo>
                    <a:pt x="672" y="320"/>
                  </a:lnTo>
                  <a:lnTo>
                    <a:pt x="674" y="322"/>
                  </a:lnTo>
                  <a:lnTo>
                    <a:pt x="678" y="324"/>
                  </a:lnTo>
                  <a:lnTo>
                    <a:pt x="680" y="326"/>
                  </a:lnTo>
                  <a:lnTo>
                    <a:pt x="680" y="330"/>
                  </a:lnTo>
                  <a:lnTo>
                    <a:pt x="682" y="332"/>
                  </a:lnTo>
                  <a:lnTo>
                    <a:pt x="680" y="338"/>
                  </a:lnTo>
                  <a:lnTo>
                    <a:pt x="680" y="344"/>
                  </a:lnTo>
                  <a:lnTo>
                    <a:pt x="678" y="350"/>
                  </a:lnTo>
                  <a:lnTo>
                    <a:pt x="674" y="354"/>
                  </a:lnTo>
                  <a:lnTo>
                    <a:pt x="670" y="364"/>
                  </a:lnTo>
                  <a:lnTo>
                    <a:pt x="670" y="378"/>
                  </a:lnTo>
                  <a:lnTo>
                    <a:pt x="668" y="392"/>
                  </a:lnTo>
                  <a:lnTo>
                    <a:pt x="668" y="398"/>
                  </a:lnTo>
                  <a:lnTo>
                    <a:pt x="684" y="400"/>
                  </a:lnTo>
                  <a:lnTo>
                    <a:pt x="698" y="390"/>
                  </a:lnTo>
                  <a:lnTo>
                    <a:pt x="704" y="390"/>
                  </a:lnTo>
                  <a:lnTo>
                    <a:pt x="710" y="390"/>
                  </a:lnTo>
                  <a:lnTo>
                    <a:pt x="714" y="392"/>
                  </a:lnTo>
                  <a:lnTo>
                    <a:pt x="716" y="394"/>
                  </a:lnTo>
                  <a:lnTo>
                    <a:pt x="718" y="398"/>
                  </a:lnTo>
                  <a:lnTo>
                    <a:pt x="720" y="400"/>
                  </a:lnTo>
                  <a:lnTo>
                    <a:pt x="722" y="402"/>
                  </a:lnTo>
                  <a:lnTo>
                    <a:pt x="722" y="404"/>
                  </a:lnTo>
                  <a:lnTo>
                    <a:pt x="724" y="406"/>
                  </a:lnTo>
                  <a:lnTo>
                    <a:pt x="726" y="416"/>
                  </a:lnTo>
                  <a:lnTo>
                    <a:pt x="730" y="428"/>
                  </a:lnTo>
                  <a:lnTo>
                    <a:pt x="732" y="438"/>
                  </a:lnTo>
                  <a:lnTo>
                    <a:pt x="732" y="444"/>
                  </a:lnTo>
                  <a:lnTo>
                    <a:pt x="734" y="446"/>
                  </a:lnTo>
                  <a:lnTo>
                    <a:pt x="736" y="448"/>
                  </a:lnTo>
                  <a:lnTo>
                    <a:pt x="738" y="450"/>
                  </a:lnTo>
                  <a:lnTo>
                    <a:pt x="740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6" y="448"/>
                  </a:lnTo>
                  <a:lnTo>
                    <a:pt x="748" y="448"/>
                  </a:lnTo>
                  <a:lnTo>
                    <a:pt x="752" y="448"/>
                  </a:lnTo>
                  <a:lnTo>
                    <a:pt x="754" y="450"/>
                  </a:lnTo>
                  <a:lnTo>
                    <a:pt x="758" y="452"/>
                  </a:lnTo>
                  <a:lnTo>
                    <a:pt x="760" y="454"/>
                  </a:lnTo>
                  <a:lnTo>
                    <a:pt x="766" y="456"/>
                  </a:lnTo>
                  <a:lnTo>
                    <a:pt x="770" y="458"/>
                  </a:lnTo>
                  <a:lnTo>
                    <a:pt x="774" y="458"/>
                  </a:lnTo>
                  <a:lnTo>
                    <a:pt x="774" y="458"/>
                  </a:lnTo>
                  <a:lnTo>
                    <a:pt x="772" y="462"/>
                  </a:lnTo>
                  <a:lnTo>
                    <a:pt x="768" y="466"/>
                  </a:lnTo>
                  <a:lnTo>
                    <a:pt x="764" y="468"/>
                  </a:lnTo>
                  <a:lnTo>
                    <a:pt x="760" y="468"/>
                  </a:lnTo>
                  <a:lnTo>
                    <a:pt x="758" y="470"/>
                  </a:lnTo>
                  <a:lnTo>
                    <a:pt x="756" y="470"/>
                  </a:lnTo>
                  <a:lnTo>
                    <a:pt x="752" y="470"/>
                  </a:lnTo>
                  <a:lnTo>
                    <a:pt x="750" y="472"/>
                  </a:lnTo>
                  <a:lnTo>
                    <a:pt x="748" y="476"/>
                  </a:lnTo>
                  <a:lnTo>
                    <a:pt x="746" y="480"/>
                  </a:lnTo>
                  <a:lnTo>
                    <a:pt x="746" y="484"/>
                  </a:lnTo>
                  <a:lnTo>
                    <a:pt x="748" y="486"/>
                  </a:lnTo>
                  <a:lnTo>
                    <a:pt x="752" y="496"/>
                  </a:lnTo>
                  <a:lnTo>
                    <a:pt x="752" y="510"/>
                  </a:lnTo>
                  <a:lnTo>
                    <a:pt x="752" y="520"/>
                  </a:lnTo>
                  <a:lnTo>
                    <a:pt x="750" y="522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0" y="520"/>
                  </a:lnTo>
                  <a:lnTo>
                    <a:pt x="738" y="516"/>
                  </a:lnTo>
                  <a:lnTo>
                    <a:pt x="738" y="510"/>
                  </a:lnTo>
                  <a:lnTo>
                    <a:pt x="736" y="498"/>
                  </a:lnTo>
                  <a:lnTo>
                    <a:pt x="730" y="484"/>
                  </a:lnTo>
                  <a:lnTo>
                    <a:pt x="726" y="476"/>
                  </a:lnTo>
                  <a:lnTo>
                    <a:pt x="724" y="474"/>
                  </a:lnTo>
                  <a:lnTo>
                    <a:pt x="722" y="474"/>
                  </a:lnTo>
                  <a:lnTo>
                    <a:pt x="720" y="476"/>
                  </a:lnTo>
                  <a:lnTo>
                    <a:pt x="718" y="480"/>
                  </a:lnTo>
                  <a:lnTo>
                    <a:pt x="716" y="482"/>
                  </a:lnTo>
                  <a:lnTo>
                    <a:pt x="716" y="484"/>
                  </a:lnTo>
                  <a:lnTo>
                    <a:pt x="714" y="488"/>
                  </a:lnTo>
                  <a:lnTo>
                    <a:pt x="712" y="492"/>
                  </a:lnTo>
                  <a:lnTo>
                    <a:pt x="710" y="494"/>
                  </a:lnTo>
                  <a:lnTo>
                    <a:pt x="706" y="494"/>
                  </a:lnTo>
                  <a:lnTo>
                    <a:pt x="704" y="494"/>
                  </a:lnTo>
                  <a:lnTo>
                    <a:pt x="704" y="492"/>
                  </a:lnTo>
                  <a:lnTo>
                    <a:pt x="704" y="490"/>
                  </a:lnTo>
                  <a:lnTo>
                    <a:pt x="704" y="488"/>
                  </a:lnTo>
                  <a:lnTo>
                    <a:pt x="706" y="486"/>
                  </a:lnTo>
                  <a:lnTo>
                    <a:pt x="706" y="486"/>
                  </a:lnTo>
                  <a:lnTo>
                    <a:pt x="708" y="476"/>
                  </a:lnTo>
                  <a:lnTo>
                    <a:pt x="710" y="460"/>
                  </a:lnTo>
                  <a:lnTo>
                    <a:pt x="712" y="442"/>
                  </a:lnTo>
                  <a:lnTo>
                    <a:pt x="712" y="424"/>
                  </a:lnTo>
                  <a:lnTo>
                    <a:pt x="712" y="412"/>
                  </a:lnTo>
                  <a:lnTo>
                    <a:pt x="710" y="408"/>
                  </a:lnTo>
                  <a:lnTo>
                    <a:pt x="706" y="398"/>
                  </a:lnTo>
                  <a:lnTo>
                    <a:pt x="698" y="408"/>
                  </a:lnTo>
                  <a:lnTo>
                    <a:pt x="698" y="408"/>
                  </a:lnTo>
                  <a:lnTo>
                    <a:pt x="696" y="410"/>
                  </a:lnTo>
                  <a:lnTo>
                    <a:pt x="692" y="410"/>
                  </a:lnTo>
                  <a:lnTo>
                    <a:pt x="686" y="410"/>
                  </a:lnTo>
                  <a:lnTo>
                    <a:pt x="682" y="412"/>
                  </a:lnTo>
                  <a:lnTo>
                    <a:pt x="680" y="414"/>
                  </a:lnTo>
                  <a:lnTo>
                    <a:pt x="678" y="416"/>
                  </a:lnTo>
                  <a:lnTo>
                    <a:pt x="678" y="418"/>
                  </a:lnTo>
                  <a:lnTo>
                    <a:pt x="678" y="418"/>
                  </a:lnTo>
                  <a:lnTo>
                    <a:pt x="676" y="424"/>
                  </a:lnTo>
                  <a:lnTo>
                    <a:pt x="676" y="440"/>
                  </a:lnTo>
                  <a:lnTo>
                    <a:pt x="676" y="456"/>
                  </a:lnTo>
                  <a:lnTo>
                    <a:pt x="676" y="468"/>
                  </a:lnTo>
                  <a:lnTo>
                    <a:pt x="674" y="474"/>
                  </a:lnTo>
                  <a:lnTo>
                    <a:pt x="674" y="478"/>
                  </a:lnTo>
                  <a:lnTo>
                    <a:pt x="670" y="482"/>
                  </a:lnTo>
                  <a:lnTo>
                    <a:pt x="666" y="486"/>
                  </a:lnTo>
                  <a:lnTo>
                    <a:pt x="662" y="486"/>
                  </a:lnTo>
                  <a:lnTo>
                    <a:pt x="658" y="486"/>
                  </a:lnTo>
                  <a:lnTo>
                    <a:pt x="652" y="488"/>
                  </a:lnTo>
                  <a:lnTo>
                    <a:pt x="648" y="490"/>
                  </a:lnTo>
                  <a:lnTo>
                    <a:pt x="646" y="492"/>
                  </a:lnTo>
                  <a:lnTo>
                    <a:pt x="646" y="492"/>
                  </a:lnTo>
                  <a:lnTo>
                    <a:pt x="632" y="494"/>
                  </a:lnTo>
                  <a:lnTo>
                    <a:pt x="618" y="490"/>
                  </a:lnTo>
                  <a:lnTo>
                    <a:pt x="606" y="486"/>
                  </a:lnTo>
                  <a:lnTo>
                    <a:pt x="602" y="484"/>
                  </a:lnTo>
                  <a:lnTo>
                    <a:pt x="610" y="480"/>
                  </a:lnTo>
                  <a:lnTo>
                    <a:pt x="622" y="478"/>
                  </a:lnTo>
                  <a:lnTo>
                    <a:pt x="636" y="476"/>
                  </a:lnTo>
                  <a:lnTo>
                    <a:pt x="642" y="476"/>
                  </a:lnTo>
                  <a:lnTo>
                    <a:pt x="646" y="474"/>
                  </a:lnTo>
                  <a:lnTo>
                    <a:pt x="648" y="472"/>
                  </a:lnTo>
                  <a:lnTo>
                    <a:pt x="648" y="468"/>
                  </a:lnTo>
                  <a:lnTo>
                    <a:pt x="648" y="466"/>
                  </a:lnTo>
                  <a:lnTo>
                    <a:pt x="648" y="466"/>
                  </a:lnTo>
                  <a:lnTo>
                    <a:pt x="646" y="462"/>
                  </a:lnTo>
                  <a:lnTo>
                    <a:pt x="646" y="458"/>
                  </a:lnTo>
                  <a:lnTo>
                    <a:pt x="646" y="456"/>
                  </a:lnTo>
                  <a:lnTo>
                    <a:pt x="646" y="454"/>
                  </a:lnTo>
                  <a:lnTo>
                    <a:pt x="648" y="452"/>
                  </a:lnTo>
                  <a:lnTo>
                    <a:pt x="650" y="448"/>
                  </a:lnTo>
                  <a:lnTo>
                    <a:pt x="652" y="444"/>
                  </a:lnTo>
                  <a:lnTo>
                    <a:pt x="656" y="440"/>
                  </a:lnTo>
                  <a:lnTo>
                    <a:pt x="660" y="434"/>
                  </a:lnTo>
                  <a:lnTo>
                    <a:pt x="662" y="430"/>
                  </a:lnTo>
                  <a:lnTo>
                    <a:pt x="664" y="428"/>
                  </a:lnTo>
                  <a:lnTo>
                    <a:pt x="664" y="426"/>
                  </a:lnTo>
                  <a:lnTo>
                    <a:pt x="668" y="422"/>
                  </a:lnTo>
                  <a:lnTo>
                    <a:pt x="668" y="418"/>
                  </a:lnTo>
                  <a:lnTo>
                    <a:pt x="668" y="416"/>
                  </a:lnTo>
                  <a:lnTo>
                    <a:pt x="666" y="416"/>
                  </a:lnTo>
                  <a:lnTo>
                    <a:pt x="666" y="414"/>
                  </a:lnTo>
                  <a:lnTo>
                    <a:pt x="664" y="414"/>
                  </a:lnTo>
                  <a:lnTo>
                    <a:pt x="662" y="414"/>
                  </a:lnTo>
                  <a:lnTo>
                    <a:pt x="660" y="412"/>
                  </a:lnTo>
                  <a:lnTo>
                    <a:pt x="658" y="412"/>
                  </a:lnTo>
                  <a:lnTo>
                    <a:pt x="656" y="410"/>
                  </a:lnTo>
                  <a:lnTo>
                    <a:pt x="656" y="408"/>
                  </a:lnTo>
                  <a:lnTo>
                    <a:pt x="656" y="400"/>
                  </a:lnTo>
                  <a:lnTo>
                    <a:pt x="656" y="384"/>
                  </a:lnTo>
                  <a:lnTo>
                    <a:pt x="656" y="368"/>
                  </a:lnTo>
                  <a:lnTo>
                    <a:pt x="656" y="354"/>
                  </a:lnTo>
                  <a:lnTo>
                    <a:pt x="656" y="348"/>
                  </a:lnTo>
                  <a:lnTo>
                    <a:pt x="658" y="342"/>
                  </a:lnTo>
                  <a:lnTo>
                    <a:pt x="658" y="336"/>
                  </a:lnTo>
                  <a:lnTo>
                    <a:pt x="656" y="330"/>
                  </a:lnTo>
                  <a:lnTo>
                    <a:pt x="654" y="324"/>
                  </a:lnTo>
                  <a:lnTo>
                    <a:pt x="652" y="320"/>
                  </a:lnTo>
                  <a:lnTo>
                    <a:pt x="650" y="318"/>
                  </a:lnTo>
                  <a:lnTo>
                    <a:pt x="650" y="318"/>
                  </a:lnTo>
                  <a:lnTo>
                    <a:pt x="650" y="292"/>
                  </a:lnTo>
                  <a:lnTo>
                    <a:pt x="656" y="286"/>
                  </a:lnTo>
                  <a:lnTo>
                    <a:pt x="658" y="274"/>
                  </a:lnTo>
                  <a:lnTo>
                    <a:pt x="670" y="262"/>
                  </a:lnTo>
                  <a:lnTo>
                    <a:pt x="672" y="258"/>
                  </a:lnTo>
                  <a:lnTo>
                    <a:pt x="670" y="256"/>
                  </a:lnTo>
                  <a:lnTo>
                    <a:pt x="666" y="252"/>
                  </a:lnTo>
                  <a:lnTo>
                    <a:pt x="664" y="250"/>
                  </a:lnTo>
                  <a:lnTo>
                    <a:pt x="660" y="250"/>
                  </a:lnTo>
                  <a:lnTo>
                    <a:pt x="660" y="248"/>
                  </a:lnTo>
                  <a:lnTo>
                    <a:pt x="634" y="252"/>
                  </a:lnTo>
                  <a:lnTo>
                    <a:pt x="630" y="246"/>
                  </a:lnTo>
                  <a:lnTo>
                    <a:pt x="620" y="250"/>
                  </a:lnTo>
                  <a:lnTo>
                    <a:pt x="614" y="258"/>
                  </a:lnTo>
                  <a:lnTo>
                    <a:pt x="610" y="268"/>
                  </a:lnTo>
                  <a:lnTo>
                    <a:pt x="610" y="278"/>
                  </a:lnTo>
                  <a:lnTo>
                    <a:pt x="610" y="280"/>
                  </a:lnTo>
                  <a:lnTo>
                    <a:pt x="608" y="286"/>
                  </a:lnTo>
                  <a:lnTo>
                    <a:pt x="604" y="292"/>
                  </a:lnTo>
                  <a:lnTo>
                    <a:pt x="602" y="296"/>
                  </a:lnTo>
                  <a:lnTo>
                    <a:pt x="598" y="300"/>
                  </a:lnTo>
                  <a:lnTo>
                    <a:pt x="594" y="302"/>
                  </a:lnTo>
                  <a:lnTo>
                    <a:pt x="592" y="304"/>
                  </a:lnTo>
                  <a:lnTo>
                    <a:pt x="592" y="304"/>
                  </a:lnTo>
                  <a:lnTo>
                    <a:pt x="584" y="316"/>
                  </a:lnTo>
                  <a:lnTo>
                    <a:pt x="580" y="332"/>
                  </a:lnTo>
                  <a:lnTo>
                    <a:pt x="580" y="350"/>
                  </a:lnTo>
                  <a:lnTo>
                    <a:pt x="582" y="364"/>
                  </a:lnTo>
                  <a:lnTo>
                    <a:pt x="582" y="370"/>
                  </a:lnTo>
                  <a:lnTo>
                    <a:pt x="582" y="370"/>
                  </a:lnTo>
                  <a:lnTo>
                    <a:pt x="584" y="374"/>
                  </a:lnTo>
                  <a:lnTo>
                    <a:pt x="586" y="376"/>
                  </a:lnTo>
                  <a:lnTo>
                    <a:pt x="586" y="382"/>
                  </a:lnTo>
                  <a:lnTo>
                    <a:pt x="588" y="386"/>
                  </a:lnTo>
                  <a:lnTo>
                    <a:pt x="590" y="392"/>
                  </a:lnTo>
                  <a:lnTo>
                    <a:pt x="590" y="396"/>
                  </a:lnTo>
                  <a:lnTo>
                    <a:pt x="590" y="400"/>
                  </a:lnTo>
                  <a:lnTo>
                    <a:pt x="588" y="402"/>
                  </a:lnTo>
                  <a:lnTo>
                    <a:pt x="586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52" y="374"/>
                  </a:lnTo>
                  <a:lnTo>
                    <a:pt x="516" y="370"/>
                  </a:lnTo>
                  <a:lnTo>
                    <a:pt x="512" y="380"/>
                  </a:lnTo>
                  <a:lnTo>
                    <a:pt x="516" y="388"/>
                  </a:lnTo>
                  <a:lnTo>
                    <a:pt x="516" y="404"/>
                  </a:lnTo>
                  <a:lnTo>
                    <a:pt x="494" y="420"/>
                  </a:lnTo>
                  <a:lnTo>
                    <a:pt x="496" y="410"/>
                  </a:lnTo>
                  <a:lnTo>
                    <a:pt x="496" y="402"/>
                  </a:lnTo>
                  <a:lnTo>
                    <a:pt x="498" y="398"/>
                  </a:lnTo>
                  <a:lnTo>
                    <a:pt x="498" y="396"/>
                  </a:lnTo>
                  <a:lnTo>
                    <a:pt x="490" y="396"/>
                  </a:lnTo>
                  <a:lnTo>
                    <a:pt x="482" y="404"/>
                  </a:lnTo>
                  <a:lnTo>
                    <a:pt x="478" y="414"/>
                  </a:lnTo>
                  <a:lnTo>
                    <a:pt x="456" y="412"/>
                  </a:lnTo>
                  <a:lnTo>
                    <a:pt x="448" y="412"/>
                  </a:lnTo>
                  <a:lnTo>
                    <a:pt x="442" y="414"/>
                  </a:lnTo>
                  <a:lnTo>
                    <a:pt x="438" y="416"/>
                  </a:lnTo>
                  <a:lnTo>
                    <a:pt x="434" y="418"/>
                  </a:lnTo>
                  <a:lnTo>
                    <a:pt x="432" y="420"/>
                  </a:lnTo>
                  <a:lnTo>
                    <a:pt x="432" y="420"/>
                  </a:lnTo>
                  <a:lnTo>
                    <a:pt x="432" y="400"/>
                  </a:lnTo>
                  <a:lnTo>
                    <a:pt x="426" y="400"/>
                  </a:lnTo>
                  <a:lnTo>
                    <a:pt x="420" y="404"/>
                  </a:lnTo>
                  <a:lnTo>
                    <a:pt x="410" y="410"/>
                  </a:lnTo>
                  <a:lnTo>
                    <a:pt x="400" y="416"/>
                  </a:lnTo>
                  <a:lnTo>
                    <a:pt x="392" y="420"/>
                  </a:lnTo>
                  <a:lnTo>
                    <a:pt x="390" y="422"/>
                  </a:lnTo>
                  <a:lnTo>
                    <a:pt x="372" y="428"/>
                  </a:lnTo>
                  <a:lnTo>
                    <a:pt x="360" y="436"/>
                  </a:lnTo>
                  <a:lnTo>
                    <a:pt x="352" y="448"/>
                  </a:lnTo>
                  <a:lnTo>
                    <a:pt x="350" y="456"/>
                  </a:lnTo>
                  <a:lnTo>
                    <a:pt x="350" y="458"/>
                  </a:lnTo>
                  <a:lnTo>
                    <a:pt x="348" y="466"/>
                  </a:lnTo>
                  <a:lnTo>
                    <a:pt x="348" y="470"/>
                  </a:lnTo>
                  <a:lnTo>
                    <a:pt x="346" y="470"/>
                  </a:lnTo>
                  <a:lnTo>
                    <a:pt x="344" y="472"/>
                  </a:lnTo>
                  <a:lnTo>
                    <a:pt x="342" y="470"/>
                  </a:lnTo>
                  <a:lnTo>
                    <a:pt x="340" y="470"/>
                  </a:lnTo>
                  <a:lnTo>
                    <a:pt x="340" y="468"/>
                  </a:lnTo>
                  <a:lnTo>
                    <a:pt x="338" y="466"/>
                  </a:lnTo>
                  <a:lnTo>
                    <a:pt x="338" y="466"/>
                  </a:lnTo>
                  <a:lnTo>
                    <a:pt x="324" y="460"/>
                  </a:lnTo>
                  <a:lnTo>
                    <a:pt x="324" y="446"/>
                  </a:lnTo>
                  <a:lnTo>
                    <a:pt x="330" y="440"/>
                  </a:lnTo>
                  <a:lnTo>
                    <a:pt x="334" y="436"/>
                  </a:lnTo>
                  <a:lnTo>
                    <a:pt x="336" y="432"/>
                  </a:lnTo>
                  <a:lnTo>
                    <a:pt x="336" y="428"/>
                  </a:lnTo>
                  <a:lnTo>
                    <a:pt x="336" y="426"/>
                  </a:lnTo>
                  <a:lnTo>
                    <a:pt x="336" y="424"/>
                  </a:lnTo>
                  <a:lnTo>
                    <a:pt x="334" y="424"/>
                  </a:lnTo>
                  <a:lnTo>
                    <a:pt x="334" y="418"/>
                  </a:lnTo>
                  <a:lnTo>
                    <a:pt x="330" y="414"/>
                  </a:lnTo>
                  <a:lnTo>
                    <a:pt x="328" y="410"/>
                  </a:lnTo>
                  <a:lnTo>
                    <a:pt x="322" y="408"/>
                  </a:lnTo>
                  <a:lnTo>
                    <a:pt x="318" y="406"/>
                  </a:lnTo>
                  <a:lnTo>
                    <a:pt x="314" y="404"/>
                  </a:lnTo>
                  <a:lnTo>
                    <a:pt x="310" y="404"/>
                  </a:lnTo>
                  <a:lnTo>
                    <a:pt x="308" y="404"/>
                  </a:lnTo>
                  <a:lnTo>
                    <a:pt x="306" y="404"/>
                  </a:lnTo>
                  <a:lnTo>
                    <a:pt x="304" y="406"/>
                  </a:lnTo>
                  <a:lnTo>
                    <a:pt x="300" y="406"/>
                  </a:lnTo>
                  <a:lnTo>
                    <a:pt x="296" y="408"/>
                  </a:lnTo>
                  <a:lnTo>
                    <a:pt x="292" y="408"/>
                  </a:lnTo>
                  <a:lnTo>
                    <a:pt x="290" y="408"/>
                  </a:lnTo>
                  <a:lnTo>
                    <a:pt x="288" y="408"/>
                  </a:lnTo>
                  <a:lnTo>
                    <a:pt x="300" y="416"/>
                  </a:lnTo>
                  <a:lnTo>
                    <a:pt x="300" y="440"/>
                  </a:lnTo>
                  <a:lnTo>
                    <a:pt x="300" y="454"/>
                  </a:lnTo>
                  <a:lnTo>
                    <a:pt x="302" y="454"/>
                  </a:lnTo>
                  <a:lnTo>
                    <a:pt x="302" y="456"/>
                  </a:lnTo>
                  <a:lnTo>
                    <a:pt x="304" y="460"/>
                  </a:lnTo>
                  <a:lnTo>
                    <a:pt x="306" y="462"/>
                  </a:lnTo>
                  <a:lnTo>
                    <a:pt x="306" y="464"/>
                  </a:lnTo>
                  <a:lnTo>
                    <a:pt x="308" y="466"/>
                  </a:lnTo>
                  <a:lnTo>
                    <a:pt x="306" y="476"/>
                  </a:lnTo>
                  <a:lnTo>
                    <a:pt x="306" y="482"/>
                  </a:lnTo>
                  <a:lnTo>
                    <a:pt x="304" y="486"/>
                  </a:lnTo>
                  <a:lnTo>
                    <a:pt x="302" y="490"/>
                  </a:lnTo>
                  <a:lnTo>
                    <a:pt x="302" y="490"/>
                  </a:lnTo>
                  <a:lnTo>
                    <a:pt x="292" y="486"/>
                  </a:lnTo>
                  <a:lnTo>
                    <a:pt x="284" y="480"/>
                  </a:lnTo>
                  <a:lnTo>
                    <a:pt x="278" y="480"/>
                  </a:lnTo>
                  <a:lnTo>
                    <a:pt x="262" y="498"/>
                  </a:lnTo>
                  <a:lnTo>
                    <a:pt x="246" y="510"/>
                  </a:lnTo>
                  <a:lnTo>
                    <a:pt x="244" y="514"/>
                  </a:lnTo>
                  <a:lnTo>
                    <a:pt x="244" y="518"/>
                  </a:lnTo>
                  <a:lnTo>
                    <a:pt x="248" y="522"/>
                  </a:lnTo>
                  <a:lnTo>
                    <a:pt x="250" y="524"/>
                  </a:lnTo>
                  <a:lnTo>
                    <a:pt x="254" y="528"/>
                  </a:lnTo>
                  <a:lnTo>
                    <a:pt x="256" y="530"/>
                  </a:lnTo>
                  <a:lnTo>
                    <a:pt x="258" y="530"/>
                  </a:lnTo>
                  <a:lnTo>
                    <a:pt x="256" y="538"/>
                  </a:lnTo>
                  <a:lnTo>
                    <a:pt x="232" y="540"/>
                  </a:lnTo>
                  <a:lnTo>
                    <a:pt x="220" y="526"/>
                  </a:lnTo>
                  <a:lnTo>
                    <a:pt x="216" y="514"/>
                  </a:lnTo>
                  <a:lnTo>
                    <a:pt x="206" y="508"/>
                  </a:lnTo>
                  <a:lnTo>
                    <a:pt x="202" y="518"/>
                  </a:lnTo>
                  <a:lnTo>
                    <a:pt x="208" y="534"/>
                  </a:lnTo>
                  <a:lnTo>
                    <a:pt x="218" y="554"/>
                  </a:lnTo>
                  <a:lnTo>
                    <a:pt x="218" y="558"/>
                  </a:lnTo>
                  <a:lnTo>
                    <a:pt x="216" y="560"/>
                  </a:lnTo>
                  <a:lnTo>
                    <a:pt x="216" y="562"/>
                  </a:lnTo>
                  <a:lnTo>
                    <a:pt x="212" y="562"/>
                  </a:lnTo>
                  <a:lnTo>
                    <a:pt x="210" y="560"/>
                  </a:lnTo>
                  <a:lnTo>
                    <a:pt x="208" y="560"/>
                  </a:lnTo>
                  <a:lnTo>
                    <a:pt x="208" y="560"/>
                  </a:lnTo>
                  <a:lnTo>
                    <a:pt x="198" y="548"/>
                  </a:lnTo>
                  <a:lnTo>
                    <a:pt x="182" y="540"/>
                  </a:lnTo>
                  <a:lnTo>
                    <a:pt x="182" y="540"/>
                  </a:lnTo>
                  <a:lnTo>
                    <a:pt x="182" y="536"/>
                  </a:lnTo>
                  <a:lnTo>
                    <a:pt x="182" y="532"/>
                  </a:lnTo>
                  <a:lnTo>
                    <a:pt x="182" y="528"/>
                  </a:lnTo>
                  <a:lnTo>
                    <a:pt x="182" y="524"/>
                  </a:lnTo>
                  <a:lnTo>
                    <a:pt x="184" y="520"/>
                  </a:lnTo>
                  <a:lnTo>
                    <a:pt x="186" y="518"/>
                  </a:lnTo>
                  <a:lnTo>
                    <a:pt x="186" y="514"/>
                  </a:lnTo>
                  <a:lnTo>
                    <a:pt x="186" y="510"/>
                  </a:lnTo>
                  <a:lnTo>
                    <a:pt x="186" y="508"/>
                  </a:lnTo>
                  <a:lnTo>
                    <a:pt x="186" y="504"/>
                  </a:lnTo>
                  <a:lnTo>
                    <a:pt x="186" y="504"/>
                  </a:lnTo>
                  <a:lnTo>
                    <a:pt x="162" y="484"/>
                  </a:lnTo>
                  <a:lnTo>
                    <a:pt x="156" y="468"/>
                  </a:lnTo>
                  <a:lnTo>
                    <a:pt x="176" y="476"/>
                  </a:lnTo>
                  <a:lnTo>
                    <a:pt x="182" y="482"/>
                  </a:lnTo>
                  <a:lnTo>
                    <a:pt x="198" y="488"/>
                  </a:lnTo>
                  <a:lnTo>
                    <a:pt x="210" y="498"/>
                  </a:lnTo>
                  <a:lnTo>
                    <a:pt x="220" y="502"/>
                  </a:lnTo>
                  <a:lnTo>
                    <a:pt x="232" y="500"/>
                  </a:lnTo>
                  <a:lnTo>
                    <a:pt x="242" y="496"/>
                  </a:lnTo>
                  <a:lnTo>
                    <a:pt x="246" y="494"/>
                  </a:lnTo>
                  <a:lnTo>
                    <a:pt x="258" y="480"/>
                  </a:lnTo>
                  <a:lnTo>
                    <a:pt x="266" y="466"/>
                  </a:lnTo>
                  <a:lnTo>
                    <a:pt x="268" y="452"/>
                  </a:lnTo>
                  <a:lnTo>
                    <a:pt x="268" y="446"/>
                  </a:lnTo>
                  <a:lnTo>
                    <a:pt x="266" y="442"/>
                  </a:lnTo>
                  <a:lnTo>
                    <a:pt x="262" y="438"/>
                  </a:lnTo>
                  <a:lnTo>
                    <a:pt x="256" y="436"/>
                  </a:lnTo>
                  <a:lnTo>
                    <a:pt x="252" y="432"/>
                  </a:lnTo>
                  <a:lnTo>
                    <a:pt x="246" y="432"/>
                  </a:lnTo>
                  <a:lnTo>
                    <a:pt x="242" y="430"/>
                  </a:lnTo>
                  <a:lnTo>
                    <a:pt x="238" y="430"/>
                  </a:lnTo>
                  <a:lnTo>
                    <a:pt x="236" y="428"/>
                  </a:lnTo>
                  <a:lnTo>
                    <a:pt x="230" y="412"/>
                  </a:lnTo>
                  <a:lnTo>
                    <a:pt x="218" y="396"/>
                  </a:lnTo>
                  <a:lnTo>
                    <a:pt x="204" y="388"/>
                  </a:lnTo>
                  <a:lnTo>
                    <a:pt x="190" y="384"/>
                  </a:lnTo>
                  <a:lnTo>
                    <a:pt x="176" y="382"/>
                  </a:lnTo>
                  <a:lnTo>
                    <a:pt x="168" y="382"/>
                  </a:lnTo>
                  <a:lnTo>
                    <a:pt x="164" y="382"/>
                  </a:lnTo>
                  <a:lnTo>
                    <a:pt x="162" y="380"/>
                  </a:lnTo>
                  <a:lnTo>
                    <a:pt x="160" y="376"/>
                  </a:lnTo>
                  <a:lnTo>
                    <a:pt x="156" y="374"/>
                  </a:lnTo>
                  <a:lnTo>
                    <a:pt x="154" y="372"/>
                  </a:lnTo>
                  <a:lnTo>
                    <a:pt x="150" y="372"/>
                  </a:lnTo>
                  <a:lnTo>
                    <a:pt x="150" y="370"/>
                  </a:lnTo>
                  <a:lnTo>
                    <a:pt x="152" y="364"/>
                  </a:lnTo>
                  <a:lnTo>
                    <a:pt x="162" y="368"/>
                  </a:lnTo>
                  <a:lnTo>
                    <a:pt x="168" y="364"/>
                  </a:lnTo>
                  <a:lnTo>
                    <a:pt x="148" y="354"/>
                  </a:lnTo>
                  <a:lnTo>
                    <a:pt x="140" y="364"/>
                  </a:lnTo>
                  <a:lnTo>
                    <a:pt x="132" y="364"/>
                  </a:lnTo>
                  <a:lnTo>
                    <a:pt x="132" y="370"/>
                  </a:lnTo>
                  <a:lnTo>
                    <a:pt x="130" y="374"/>
                  </a:lnTo>
                  <a:lnTo>
                    <a:pt x="128" y="378"/>
                  </a:lnTo>
                  <a:lnTo>
                    <a:pt x="124" y="380"/>
                  </a:lnTo>
                  <a:lnTo>
                    <a:pt x="122" y="382"/>
                  </a:lnTo>
                  <a:lnTo>
                    <a:pt x="120" y="384"/>
                  </a:lnTo>
                  <a:lnTo>
                    <a:pt x="118" y="384"/>
                  </a:lnTo>
                  <a:lnTo>
                    <a:pt x="110" y="402"/>
                  </a:lnTo>
                  <a:lnTo>
                    <a:pt x="110" y="420"/>
                  </a:lnTo>
                  <a:lnTo>
                    <a:pt x="130" y="440"/>
                  </a:lnTo>
                  <a:lnTo>
                    <a:pt x="130" y="470"/>
                  </a:lnTo>
                  <a:lnTo>
                    <a:pt x="118" y="484"/>
                  </a:lnTo>
                  <a:lnTo>
                    <a:pt x="126" y="502"/>
                  </a:lnTo>
                  <a:lnTo>
                    <a:pt x="122" y="556"/>
                  </a:lnTo>
                  <a:lnTo>
                    <a:pt x="122" y="562"/>
                  </a:lnTo>
                  <a:lnTo>
                    <a:pt x="122" y="568"/>
                  </a:lnTo>
                  <a:lnTo>
                    <a:pt x="124" y="572"/>
                  </a:lnTo>
                  <a:lnTo>
                    <a:pt x="126" y="574"/>
                  </a:lnTo>
                  <a:lnTo>
                    <a:pt x="126" y="576"/>
                  </a:lnTo>
                  <a:lnTo>
                    <a:pt x="126" y="576"/>
                  </a:lnTo>
                  <a:lnTo>
                    <a:pt x="132" y="592"/>
                  </a:lnTo>
                  <a:lnTo>
                    <a:pt x="134" y="606"/>
                  </a:lnTo>
                  <a:lnTo>
                    <a:pt x="132" y="614"/>
                  </a:lnTo>
                  <a:lnTo>
                    <a:pt x="130" y="616"/>
                  </a:lnTo>
                  <a:lnTo>
                    <a:pt x="96" y="650"/>
                  </a:lnTo>
                  <a:lnTo>
                    <a:pt x="100" y="654"/>
                  </a:lnTo>
                  <a:lnTo>
                    <a:pt x="106" y="658"/>
                  </a:lnTo>
                  <a:lnTo>
                    <a:pt x="110" y="660"/>
                  </a:lnTo>
                  <a:lnTo>
                    <a:pt x="116" y="662"/>
                  </a:lnTo>
                  <a:lnTo>
                    <a:pt x="122" y="662"/>
                  </a:lnTo>
                  <a:lnTo>
                    <a:pt x="124" y="662"/>
                  </a:lnTo>
                  <a:lnTo>
                    <a:pt x="126" y="662"/>
                  </a:lnTo>
                  <a:lnTo>
                    <a:pt x="122" y="662"/>
                  </a:lnTo>
                  <a:lnTo>
                    <a:pt x="118" y="664"/>
                  </a:lnTo>
                  <a:lnTo>
                    <a:pt x="114" y="666"/>
                  </a:lnTo>
                  <a:lnTo>
                    <a:pt x="112" y="668"/>
                  </a:lnTo>
                  <a:lnTo>
                    <a:pt x="110" y="668"/>
                  </a:lnTo>
                  <a:lnTo>
                    <a:pt x="104" y="668"/>
                  </a:lnTo>
                  <a:lnTo>
                    <a:pt x="98" y="670"/>
                  </a:lnTo>
                  <a:lnTo>
                    <a:pt x="94" y="672"/>
                  </a:lnTo>
                  <a:lnTo>
                    <a:pt x="90" y="674"/>
                  </a:lnTo>
                  <a:lnTo>
                    <a:pt x="86" y="676"/>
                  </a:lnTo>
                  <a:lnTo>
                    <a:pt x="84" y="678"/>
                  </a:lnTo>
                  <a:lnTo>
                    <a:pt x="84" y="678"/>
                  </a:lnTo>
                  <a:lnTo>
                    <a:pt x="78" y="674"/>
                  </a:lnTo>
                  <a:lnTo>
                    <a:pt x="68" y="672"/>
                  </a:lnTo>
                  <a:lnTo>
                    <a:pt x="60" y="672"/>
                  </a:lnTo>
                  <a:lnTo>
                    <a:pt x="54" y="674"/>
                  </a:lnTo>
                  <a:lnTo>
                    <a:pt x="50" y="678"/>
                  </a:lnTo>
                  <a:lnTo>
                    <a:pt x="46" y="680"/>
                  </a:lnTo>
                  <a:lnTo>
                    <a:pt x="44" y="682"/>
                  </a:lnTo>
                  <a:lnTo>
                    <a:pt x="44" y="684"/>
                  </a:lnTo>
                  <a:lnTo>
                    <a:pt x="42" y="686"/>
                  </a:lnTo>
                  <a:lnTo>
                    <a:pt x="42" y="686"/>
                  </a:lnTo>
                  <a:lnTo>
                    <a:pt x="40" y="690"/>
                  </a:lnTo>
                  <a:lnTo>
                    <a:pt x="40" y="694"/>
                  </a:lnTo>
                  <a:lnTo>
                    <a:pt x="40" y="698"/>
                  </a:lnTo>
                  <a:lnTo>
                    <a:pt x="40" y="702"/>
                  </a:lnTo>
                  <a:lnTo>
                    <a:pt x="40" y="704"/>
                  </a:lnTo>
                  <a:lnTo>
                    <a:pt x="40" y="706"/>
                  </a:lnTo>
                  <a:lnTo>
                    <a:pt x="46" y="710"/>
                  </a:lnTo>
                  <a:lnTo>
                    <a:pt x="48" y="720"/>
                  </a:lnTo>
                  <a:lnTo>
                    <a:pt x="48" y="726"/>
                  </a:lnTo>
                  <a:lnTo>
                    <a:pt x="48" y="730"/>
                  </a:lnTo>
                  <a:lnTo>
                    <a:pt x="46" y="734"/>
                  </a:lnTo>
                  <a:lnTo>
                    <a:pt x="46" y="736"/>
                  </a:lnTo>
                  <a:lnTo>
                    <a:pt x="44" y="738"/>
                  </a:lnTo>
                  <a:lnTo>
                    <a:pt x="44" y="738"/>
                  </a:lnTo>
                  <a:lnTo>
                    <a:pt x="42" y="738"/>
                  </a:lnTo>
                  <a:lnTo>
                    <a:pt x="38" y="736"/>
                  </a:lnTo>
                  <a:lnTo>
                    <a:pt x="34" y="734"/>
                  </a:lnTo>
                  <a:lnTo>
                    <a:pt x="30" y="732"/>
                  </a:lnTo>
                  <a:lnTo>
                    <a:pt x="30" y="730"/>
                  </a:lnTo>
                  <a:lnTo>
                    <a:pt x="28" y="730"/>
                  </a:lnTo>
                  <a:lnTo>
                    <a:pt x="20" y="722"/>
                  </a:lnTo>
                  <a:lnTo>
                    <a:pt x="8" y="736"/>
                  </a:lnTo>
                  <a:lnTo>
                    <a:pt x="4" y="738"/>
                  </a:lnTo>
                  <a:lnTo>
                    <a:pt x="4" y="744"/>
                  </a:lnTo>
                  <a:lnTo>
                    <a:pt x="2" y="750"/>
                  </a:lnTo>
                  <a:lnTo>
                    <a:pt x="2" y="756"/>
                  </a:lnTo>
                  <a:lnTo>
                    <a:pt x="0" y="764"/>
                  </a:lnTo>
                  <a:lnTo>
                    <a:pt x="0" y="778"/>
                  </a:lnTo>
                  <a:lnTo>
                    <a:pt x="2" y="780"/>
                  </a:lnTo>
                  <a:lnTo>
                    <a:pt x="4" y="782"/>
                  </a:lnTo>
                  <a:lnTo>
                    <a:pt x="8" y="782"/>
                  </a:lnTo>
                  <a:lnTo>
                    <a:pt x="8" y="782"/>
                  </a:lnTo>
                  <a:lnTo>
                    <a:pt x="14" y="782"/>
                  </a:lnTo>
                  <a:lnTo>
                    <a:pt x="18" y="782"/>
                  </a:lnTo>
                  <a:lnTo>
                    <a:pt x="20" y="780"/>
                  </a:lnTo>
                  <a:lnTo>
                    <a:pt x="22" y="780"/>
                  </a:lnTo>
                  <a:lnTo>
                    <a:pt x="22" y="782"/>
                  </a:lnTo>
                  <a:lnTo>
                    <a:pt x="24" y="784"/>
                  </a:lnTo>
                  <a:lnTo>
                    <a:pt x="26" y="786"/>
                  </a:lnTo>
                  <a:lnTo>
                    <a:pt x="30" y="788"/>
                  </a:lnTo>
                  <a:lnTo>
                    <a:pt x="32" y="790"/>
                  </a:lnTo>
                  <a:lnTo>
                    <a:pt x="34" y="792"/>
                  </a:lnTo>
                  <a:lnTo>
                    <a:pt x="36" y="796"/>
                  </a:lnTo>
                  <a:lnTo>
                    <a:pt x="38" y="802"/>
                  </a:lnTo>
                  <a:lnTo>
                    <a:pt x="40" y="806"/>
                  </a:lnTo>
                  <a:lnTo>
                    <a:pt x="42" y="810"/>
                  </a:lnTo>
                  <a:lnTo>
                    <a:pt x="44" y="814"/>
                  </a:lnTo>
                  <a:lnTo>
                    <a:pt x="44" y="814"/>
                  </a:lnTo>
                  <a:lnTo>
                    <a:pt x="46" y="820"/>
                  </a:lnTo>
                  <a:lnTo>
                    <a:pt x="44" y="824"/>
                  </a:lnTo>
                  <a:lnTo>
                    <a:pt x="42" y="828"/>
                  </a:lnTo>
                  <a:lnTo>
                    <a:pt x="40" y="830"/>
                  </a:lnTo>
                  <a:lnTo>
                    <a:pt x="38" y="832"/>
                  </a:lnTo>
                  <a:lnTo>
                    <a:pt x="36" y="832"/>
                  </a:lnTo>
                  <a:lnTo>
                    <a:pt x="36" y="832"/>
                  </a:lnTo>
                  <a:lnTo>
                    <a:pt x="40" y="834"/>
                  </a:lnTo>
                  <a:lnTo>
                    <a:pt x="42" y="838"/>
                  </a:lnTo>
                  <a:lnTo>
                    <a:pt x="46" y="842"/>
                  </a:lnTo>
                  <a:lnTo>
                    <a:pt x="50" y="846"/>
                  </a:lnTo>
                  <a:lnTo>
                    <a:pt x="52" y="852"/>
                  </a:lnTo>
                  <a:lnTo>
                    <a:pt x="54" y="856"/>
                  </a:lnTo>
                  <a:lnTo>
                    <a:pt x="56" y="858"/>
                  </a:lnTo>
                  <a:lnTo>
                    <a:pt x="56" y="860"/>
                  </a:lnTo>
                  <a:lnTo>
                    <a:pt x="58" y="866"/>
                  </a:lnTo>
                  <a:lnTo>
                    <a:pt x="60" y="872"/>
                  </a:lnTo>
                  <a:lnTo>
                    <a:pt x="62" y="874"/>
                  </a:lnTo>
                  <a:lnTo>
                    <a:pt x="62" y="876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38" y="892"/>
                  </a:lnTo>
                  <a:lnTo>
                    <a:pt x="38" y="894"/>
                  </a:lnTo>
                  <a:lnTo>
                    <a:pt x="36" y="894"/>
                  </a:lnTo>
                  <a:lnTo>
                    <a:pt x="34" y="894"/>
                  </a:lnTo>
                  <a:lnTo>
                    <a:pt x="32" y="892"/>
                  </a:lnTo>
                  <a:lnTo>
                    <a:pt x="32" y="894"/>
                  </a:lnTo>
                  <a:lnTo>
                    <a:pt x="30" y="898"/>
                  </a:lnTo>
                  <a:lnTo>
                    <a:pt x="28" y="902"/>
                  </a:lnTo>
                  <a:lnTo>
                    <a:pt x="30" y="906"/>
                  </a:lnTo>
                  <a:lnTo>
                    <a:pt x="30" y="908"/>
                  </a:lnTo>
                  <a:lnTo>
                    <a:pt x="32" y="908"/>
                  </a:lnTo>
                  <a:lnTo>
                    <a:pt x="32" y="908"/>
                  </a:lnTo>
                  <a:lnTo>
                    <a:pt x="28" y="908"/>
                  </a:lnTo>
                  <a:lnTo>
                    <a:pt x="26" y="910"/>
                  </a:lnTo>
                  <a:lnTo>
                    <a:pt x="24" y="910"/>
                  </a:lnTo>
                  <a:lnTo>
                    <a:pt x="22" y="912"/>
                  </a:lnTo>
                  <a:lnTo>
                    <a:pt x="22" y="912"/>
                  </a:lnTo>
                  <a:lnTo>
                    <a:pt x="28" y="918"/>
                  </a:lnTo>
                  <a:lnTo>
                    <a:pt x="28" y="918"/>
                  </a:lnTo>
                  <a:lnTo>
                    <a:pt x="30" y="916"/>
                  </a:lnTo>
                  <a:lnTo>
                    <a:pt x="34" y="914"/>
                  </a:lnTo>
                  <a:lnTo>
                    <a:pt x="40" y="914"/>
                  </a:lnTo>
                  <a:lnTo>
                    <a:pt x="46" y="914"/>
                  </a:lnTo>
                  <a:lnTo>
                    <a:pt x="50" y="914"/>
                  </a:lnTo>
                  <a:lnTo>
                    <a:pt x="56" y="916"/>
                  </a:lnTo>
                  <a:lnTo>
                    <a:pt x="58" y="916"/>
                  </a:lnTo>
                  <a:lnTo>
                    <a:pt x="60" y="918"/>
                  </a:lnTo>
                  <a:lnTo>
                    <a:pt x="64" y="918"/>
                  </a:lnTo>
                  <a:lnTo>
                    <a:pt x="68" y="918"/>
                  </a:lnTo>
                  <a:lnTo>
                    <a:pt x="74" y="918"/>
                  </a:lnTo>
                  <a:lnTo>
                    <a:pt x="76" y="916"/>
                  </a:lnTo>
                  <a:lnTo>
                    <a:pt x="78" y="916"/>
                  </a:lnTo>
                  <a:lnTo>
                    <a:pt x="80" y="912"/>
                  </a:lnTo>
                  <a:lnTo>
                    <a:pt x="80" y="912"/>
                  </a:lnTo>
                  <a:lnTo>
                    <a:pt x="84" y="914"/>
                  </a:lnTo>
                  <a:lnTo>
                    <a:pt x="88" y="916"/>
                  </a:lnTo>
                  <a:lnTo>
                    <a:pt x="92" y="918"/>
                  </a:lnTo>
                  <a:lnTo>
                    <a:pt x="96" y="922"/>
                  </a:lnTo>
                  <a:lnTo>
                    <a:pt x="100" y="926"/>
                  </a:lnTo>
                  <a:lnTo>
                    <a:pt x="100" y="928"/>
                  </a:lnTo>
                  <a:lnTo>
                    <a:pt x="102" y="930"/>
                  </a:lnTo>
                  <a:lnTo>
                    <a:pt x="104" y="934"/>
                  </a:lnTo>
                  <a:lnTo>
                    <a:pt x="106" y="940"/>
                  </a:lnTo>
                  <a:lnTo>
                    <a:pt x="106" y="946"/>
                  </a:lnTo>
                  <a:lnTo>
                    <a:pt x="106" y="952"/>
                  </a:lnTo>
                  <a:lnTo>
                    <a:pt x="104" y="960"/>
                  </a:lnTo>
                  <a:lnTo>
                    <a:pt x="104" y="966"/>
                  </a:lnTo>
                  <a:lnTo>
                    <a:pt x="104" y="970"/>
                  </a:lnTo>
                  <a:lnTo>
                    <a:pt x="106" y="972"/>
                  </a:lnTo>
                  <a:lnTo>
                    <a:pt x="108" y="974"/>
                  </a:lnTo>
                  <a:lnTo>
                    <a:pt x="110" y="976"/>
                  </a:lnTo>
                  <a:lnTo>
                    <a:pt x="112" y="972"/>
                  </a:lnTo>
                  <a:lnTo>
                    <a:pt x="114" y="970"/>
                  </a:lnTo>
                  <a:lnTo>
                    <a:pt x="114" y="970"/>
                  </a:lnTo>
                  <a:lnTo>
                    <a:pt x="116" y="970"/>
                  </a:lnTo>
                  <a:lnTo>
                    <a:pt x="120" y="968"/>
                  </a:lnTo>
                  <a:lnTo>
                    <a:pt x="124" y="966"/>
                  </a:lnTo>
                  <a:lnTo>
                    <a:pt x="128" y="966"/>
                  </a:lnTo>
                  <a:lnTo>
                    <a:pt x="130" y="966"/>
                  </a:lnTo>
                  <a:lnTo>
                    <a:pt x="140" y="964"/>
                  </a:lnTo>
                  <a:lnTo>
                    <a:pt x="150" y="968"/>
                  </a:lnTo>
                  <a:lnTo>
                    <a:pt x="158" y="972"/>
                  </a:lnTo>
                  <a:lnTo>
                    <a:pt x="162" y="974"/>
                  </a:lnTo>
                  <a:lnTo>
                    <a:pt x="158" y="976"/>
                  </a:lnTo>
                  <a:lnTo>
                    <a:pt x="164" y="976"/>
                  </a:lnTo>
                  <a:lnTo>
                    <a:pt x="170" y="974"/>
                  </a:lnTo>
                  <a:lnTo>
                    <a:pt x="174" y="974"/>
                  </a:lnTo>
                  <a:lnTo>
                    <a:pt x="176" y="976"/>
                  </a:lnTo>
                  <a:lnTo>
                    <a:pt x="180" y="976"/>
                  </a:lnTo>
                  <a:lnTo>
                    <a:pt x="180" y="978"/>
                  </a:lnTo>
                  <a:lnTo>
                    <a:pt x="182" y="978"/>
                  </a:lnTo>
                  <a:lnTo>
                    <a:pt x="180" y="978"/>
                  </a:lnTo>
                  <a:lnTo>
                    <a:pt x="178" y="980"/>
                  </a:lnTo>
                  <a:lnTo>
                    <a:pt x="176" y="984"/>
                  </a:lnTo>
                  <a:lnTo>
                    <a:pt x="174" y="986"/>
                  </a:lnTo>
                  <a:lnTo>
                    <a:pt x="174" y="988"/>
                  </a:lnTo>
                  <a:lnTo>
                    <a:pt x="174" y="990"/>
                  </a:lnTo>
                  <a:lnTo>
                    <a:pt x="174" y="992"/>
                  </a:lnTo>
                  <a:lnTo>
                    <a:pt x="174" y="998"/>
                  </a:lnTo>
                  <a:lnTo>
                    <a:pt x="178" y="1000"/>
                  </a:lnTo>
                  <a:lnTo>
                    <a:pt x="182" y="998"/>
                  </a:lnTo>
                  <a:lnTo>
                    <a:pt x="186" y="996"/>
                  </a:lnTo>
                  <a:lnTo>
                    <a:pt x="190" y="992"/>
                  </a:lnTo>
                  <a:lnTo>
                    <a:pt x="192" y="988"/>
                  </a:lnTo>
                  <a:lnTo>
                    <a:pt x="194" y="986"/>
                  </a:lnTo>
                  <a:lnTo>
                    <a:pt x="194" y="984"/>
                  </a:lnTo>
                  <a:lnTo>
                    <a:pt x="192" y="984"/>
                  </a:lnTo>
                  <a:lnTo>
                    <a:pt x="190" y="982"/>
                  </a:lnTo>
                  <a:lnTo>
                    <a:pt x="188" y="980"/>
                  </a:lnTo>
                  <a:lnTo>
                    <a:pt x="186" y="978"/>
                  </a:lnTo>
                  <a:lnTo>
                    <a:pt x="186" y="974"/>
                  </a:lnTo>
                  <a:lnTo>
                    <a:pt x="186" y="972"/>
                  </a:lnTo>
                  <a:lnTo>
                    <a:pt x="186" y="970"/>
                  </a:lnTo>
                  <a:lnTo>
                    <a:pt x="188" y="966"/>
                  </a:lnTo>
                  <a:lnTo>
                    <a:pt x="192" y="964"/>
                  </a:lnTo>
                  <a:lnTo>
                    <a:pt x="196" y="962"/>
                  </a:lnTo>
                  <a:lnTo>
                    <a:pt x="200" y="960"/>
                  </a:lnTo>
                  <a:lnTo>
                    <a:pt x="202" y="960"/>
                  </a:lnTo>
                  <a:lnTo>
                    <a:pt x="206" y="958"/>
                  </a:lnTo>
                  <a:lnTo>
                    <a:pt x="210" y="960"/>
                  </a:lnTo>
                  <a:lnTo>
                    <a:pt x="214" y="962"/>
                  </a:lnTo>
                  <a:lnTo>
                    <a:pt x="216" y="968"/>
                  </a:lnTo>
                  <a:lnTo>
                    <a:pt x="216" y="972"/>
                  </a:lnTo>
                  <a:lnTo>
                    <a:pt x="214" y="974"/>
                  </a:lnTo>
                  <a:lnTo>
                    <a:pt x="212" y="974"/>
                  </a:lnTo>
                  <a:lnTo>
                    <a:pt x="210" y="976"/>
                  </a:lnTo>
                  <a:lnTo>
                    <a:pt x="210" y="976"/>
                  </a:lnTo>
                  <a:lnTo>
                    <a:pt x="206" y="976"/>
                  </a:lnTo>
                  <a:lnTo>
                    <a:pt x="202" y="976"/>
                  </a:lnTo>
                  <a:lnTo>
                    <a:pt x="200" y="978"/>
                  </a:lnTo>
                  <a:lnTo>
                    <a:pt x="200" y="980"/>
                  </a:lnTo>
                  <a:lnTo>
                    <a:pt x="200" y="980"/>
                  </a:lnTo>
                  <a:lnTo>
                    <a:pt x="198" y="984"/>
                  </a:lnTo>
                  <a:lnTo>
                    <a:pt x="200" y="988"/>
                  </a:lnTo>
                  <a:lnTo>
                    <a:pt x="200" y="990"/>
                  </a:lnTo>
                  <a:lnTo>
                    <a:pt x="202" y="992"/>
                  </a:lnTo>
                  <a:lnTo>
                    <a:pt x="204" y="994"/>
                  </a:lnTo>
                  <a:lnTo>
                    <a:pt x="208" y="996"/>
                  </a:lnTo>
                  <a:lnTo>
                    <a:pt x="210" y="998"/>
                  </a:lnTo>
                  <a:lnTo>
                    <a:pt x="214" y="1000"/>
                  </a:lnTo>
                  <a:lnTo>
                    <a:pt x="216" y="1002"/>
                  </a:lnTo>
                  <a:lnTo>
                    <a:pt x="218" y="1002"/>
                  </a:lnTo>
                  <a:lnTo>
                    <a:pt x="218" y="1004"/>
                  </a:lnTo>
                  <a:lnTo>
                    <a:pt x="220" y="1008"/>
                  </a:lnTo>
                  <a:lnTo>
                    <a:pt x="222" y="1010"/>
                  </a:lnTo>
                  <a:lnTo>
                    <a:pt x="224" y="1012"/>
                  </a:lnTo>
                  <a:lnTo>
                    <a:pt x="226" y="1014"/>
                  </a:lnTo>
                  <a:lnTo>
                    <a:pt x="228" y="1014"/>
                  </a:lnTo>
                  <a:lnTo>
                    <a:pt x="228" y="1016"/>
                  </a:lnTo>
                  <a:lnTo>
                    <a:pt x="232" y="1018"/>
                  </a:lnTo>
                  <a:lnTo>
                    <a:pt x="236" y="1020"/>
                  </a:lnTo>
                  <a:lnTo>
                    <a:pt x="242" y="1024"/>
                  </a:lnTo>
                  <a:lnTo>
                    <a:pt x="246" y="1028"/>
                  </a:lnTo>
                  <a:lnTo>
                    <a:pt x="250" y="1030"/>
                  </a:lnTo>
                  <a:lnTo>
                    <a:pt x="254" y="1032"/>
                  </a:lnTo>
                  <a:lnTo>
                    <a:pt x="254" y="1032"/>
                  </a:lnTo>
                  <a:lnTo>
                    <a:pt x="256" y="1040"/>
                  </a:lnTo>
                  <a:lnTo>
                    <a:pt x="256" y="1046"/>
                  </a:lnTo>
                  <a:lnTo>
                    <a:pt x="256" y="1052"/>
                  </a:lnTo>
                  <a:lnTo>
                    <a:pt x="252" y="1058"/>
                  </a:lnTo>
                  <a:lnTo>
                    <a:pt x="250" y="1062"/>
                  </a:lnTo>
                  <a:lnTo>
                    <a:pt x="250" y="1062"/>
                  </a:lnTo>
                  <a:lnTo>
                    <a:pt x="252" y="1064"/>
                  </a:lnTo>
                  <a:lnTo>
                    <a:pt x="256" y="1066"/>
                  </a:lnTo>
                  <a:lnTo>
                    <a:pt x="260" y="1068"/>
                  </a:lnTo>
                  <a:lnTo>
                    <a:pt x="264" y="1070"/>
                  </a:lnTo>
                  <a:lnTo>
                    <a:pt x="266" y="1072"/>
                  </a:lnTo>
                  <a:lnTo>
                    <a:pt x="268" y="1072"/>
                  </a:lnTo>
                  <a:lnTo>
                    <a:pt x="270" y="1074"/>
                  </a:lnTo>
                  <a:lnTo>
                    <a:pt x="274" y="1076"/>
                  </a:lnTo>
                  <a:lnTo>
                    <a:pt x="278" y="1080"/>
                  </a:lnTo>
                  <a:lnTo>
                    <a:pt x="282" y="1086"/>
                  </a:lnTo>
                  <a:lnTo>
                    <a:pt x="304" y="1090"/>
                  </a:lnTo>
                  <a:lnTo>
                    <a:pt x="306" y="1092"/>
                  </a:lnTo>
                  <a:lnTo>
                    <a:pt x="310" y="1094"/>
                  </a:lnTo>
                  <a:lnTo>
                    <a:pt x="312" y="1094"/>
                  </a:lnTo>
                  <a:lnTo>
                    <a:pt x="316" y="1092"/>
                  </a:lnTo>
                  <a:lnTo>
                    <a:pt x="318" y="1092"/>
                  </a:lnTo>
                  <a:lnTo>
                    <a:pt x="320" y="1092"/>
                  </a:lnTo>
                  <a:lnTo>
                    <a:pt x="334" y="1076"/>
                  </a:lnTo>
                  <a:lnTo>
                    <a:pt x="336" y="1080"/>
                  </a:lnTo>
                  <a:lnTo>
                    <a:pt x="338" y="1082"/>
                  </a:lnTo>
                  <a:lnTo>
                    <a:pt x="340" y="1086"/>
                  </a:lnTo>
                  <a:lnTo>
                    <a:pt x="344" y="1088"/>
                  </a:lnTo>
                  <a:lnTo>
                    <a:pt x="344" y="1088"/>
                  </a:lnTo>
                  <a:lnTo>
                    <a:pt x="350" y="1098"/>
                  </a:lnTo>
                  <a:lnTo>
                    <a:pt x="350" y="1096"/>
                  </a:lnTo>
                  <a:lnTo>
                    <a:pt x="348" y="1088"/>
                  </a:lnTo>
                  <a:lnTo>
                    <a:pt x="346" y="1078"/>
                  </a:lnTo>
                  <a:lnTo>
                    <a:pt x="346" y="1070"/>
                  </a:lnTo>
                  <a:lnTo>
                    <a:pt x="346" y="1064"/>
                  </a:lnTo>
                  <a:lnTo>
                    <a:pt x="352" y="1062"/>
                  </a:lnTo>
                  <a:lnTo>
                    <a:pt x="352" y="1062"/>
                  </a:lnTo>
                  <a:lnTo>
                    <a:pt x="350" y="1060"/>
                  </a:lnTo>
                  <a:lnTo>
                    <a:pt x="348" y="1056"/>
                  </a:lnTo>
                  <a:lnTo>
                    <a:pt x="346" y="1052"/>
                  </a:lnTo>
                  <a:lnTo>
                    <a:pt x="346" y="1048"/>
                  </a:lnTo>
                  <a:lnTo>
                    <a:pt x="344" y="1044"/>
                  </a:lnTo>
                  <a:lnTo>
                    <a:pt x="346" y="1040"/>
                  </a:lnTo>
                  <a:lnTo>
                    <a:pt x="348" y="1036"/>
                  </a:lnTo>
                  <a:lnTo>
                    <a:pt x="350" y="1034"/>
                  </a:lnTo>
                  <a:lnTo>
                    <a:pt x="350" y="1034"/>
                  </a:lnTo>
                  <a:lnTo>
                    <a:pt x="348" y="1034"/>
                  </a:lnTo>
                  <a:lnTo>
                    <a:pt x="346" y="1032"/>
                  </a:lnTo>
                  <a:lnTo>
                    <a:pt x="342" y="1030"/>
                  </a:lnTo>
                  <a:lnTo>
                    <a:pt x="338" y="1028"/>
                  </a:lnTo>
                  <a:lnTo>
                    <a:pt x="334" y="1022"/>
                  </a:lnTo>
                  <a:lnTo>
                    <a:pt x="332" y="1016"/>
                  </a:lnTo>
                  <a:lnTo>
                    <a:pt x="330" y="1008"/>
                  </a:lnTo>
                  <a:lnTo>
                    <a:pt x="326" y="992"/>
                  </a:lnTo>
                  <a:lnTo>
                    <a:pt x="330" y="976"/>
                  </a:lnTo>
                  <a:lnTo>
                    <a:pt x="334" y="972"/>
                  </a:lnTo>
                  <a:lnTo>
                    <a:pt x="344" y="964"/>
                  </a:lnTo>
                  <a:lnTo>
                    <a:pt x="358" y="956"/>
                  </a:lnTo>
                  <a:lnTo>
                    <a:pt x="378" y="952"/>
                  </a:lnTo>
                  <a:lnTo>
                    <a:pt x="382" y="954"/>
                  </a:lnTo>
                  <a:lnTo>
                    <a:pt x="390" y="956"/>
                  </a:lnTo>
                  <a:lnTo>
                    <a:pt x="400" y="960"/>
                  </a:lnTo>
                  <a:lnTo>
                    <a:pt x="408" y="966"/>
                  </a:lnTo>
                  <a:lnTo>
                    <a:pt x="410" y="976"/>
                  </a:lnTo>
                  <a:lnTo>
                    <a:pt x="410" y="976"/>
                  </a:lnTo>
                  <a:lnTo>
                    <a:pt x="410" y="978"/>
                  </a:lnTo>
                  <a:lnTo>
                    <a:pt x="408" y="982"/>
                  </a:lnTo>
                  <a:lnTo>
                    <a:pt x="406" y="984"/>
                  </a:lnTo>
                  <a:lnTo>
                    <a:pt x="404" y="988"/>
                  </a:lnTo>
                  <a:lnTo>
                    <a:pt x="400" y="990"/>
                  </a:lnTo>
                  <a:lnTo>
                    <a:pt x="394" y="992"/>
                  </a:lnTo>
                  <a:lnTo>
                    <a:pt x="392" y="992"/>
                  </a:lnTo>
                  <a:lnTo>
                    <a:pt x="390" y="992"/>
                  </a:lnTo>
                  <a:lnTo>
                    <a:pt x="384" y="992"/>
                  </a:lnTo>
                  <a:lnTo>
                    <a:pt x="380" y="992"/>
                  </a:lnTo>
                  <a:lnTo>
                    <a:pt x="374" y="994"/>
                  </a:lnTo>
                  <a:lnTo>
                    <a:pt x="372" y="996"/>
                  </a:lnTo>
                  <a:lnTo>
                    <a:pt x="370" y="998"/>
                  </a:lnTo>
                  <a:lnTo>
                    <a:pt x="370" y="1000"/>
                  </a:lnTo>
                  <a:lnTo>
                    <a:pt x="368" y="1004"/>
                  </a:lnTo>
                  <a:lnTo>
                    <a:pt x="368" y="1008"/>
                  </a:lnTo>
                  <a:lnTo>
                    <a:pt x="378" y="1026"/>
                  </a:lnTo>
                  <a:lnTo>
                    <a:pt x="384" y="1028"/>
                  </a:lnTo>
                  <a:lnTo>
                    <a:pt x="386" y="1028"/>
                  </a:lnTo>
                  <a:lnTo>
                    <a:pt x="388" y="1030"/>
                  </a:lnTo>
                  <a:lnTo>
                    <a:pt x="390" y="1032"/>
                  </a:lnTo>
                  <a:lnTo>
                    <a:pt x="390" y="1036"/>
                  </a:lnTo>
                  <a:lnTo>
                    <a:pt x="390" y="1050"/>
                  </a:lnTo>
                  <a:lnTo>
                    <a:pt x="390" y="1050"/>
                  </a:lnTo>
                  <a:lnTo>
                    <a:pt x="392" y="1052"/>
                  </a:lnTo>
                  <a:lnTo>
                    <a:pt x="394" y="1054"/>
                  </a:lnTo>
                  <a:lnTo>
                    <a:pt x="396" y="1054"/>
                  </a:lnTo>
                  <a:lnTo>
                    <a:pt x="398" y="1052"/>
                  </a:lnTo>
                  <a:lnTo>
                    <a:pt x="400" y="1050"/>
                  </a:lnTo>
                  <a:lnTo>
                    <a:pt x="402" y="1050"/>
                  </a:lnTo>
                  <a:lnTo>
                    <a:pt x="404" y="1050"/>
                  </a:lnTo>
                  <a:lnTo>
                    <a:pt x="406" y="1052"/>
                  </a:lnTo>
                  <a:lnTo>
                    <a:pt x="408" y="1054"/>
                  </a:lnTo>
                  <a:lnTo>
                    <a:pt x="410" y="1058"/>
                  </a:lnTo>
                  <a:lnTo>
                    <a:pt x="412" y="1060"/>
                  </a:lnTo>
                  <a:lnTo>
                    <a:pt x="412" y="1062"/>
                  </a:lnTo>
                  <a:lnTo>
                    <a:pt x="410" y="1070"/>
                  </a:lnTo>
                  <a:lnTo>
                    <a:pt x="410" y="1070"/>
                  </a:lnTo>
                  <a:lnTo>
                    <a:pt x="406" y="1070"/>
                  </a:lnTo>
                  <a:lnTo>
                    <a:pt x="402" y="1070"/>
                  </a:lnTo>
                  <a:lnTo>
                    <a:pt x="402" y="1070"/>
                  </a:lnTo>
                  <a:lnTo>
                    <a:pt x="400" y="1070"/>
                  </a:lnTo>
                  <a:lnTo>
                    <a:pt x="398" y="1072"/>
                  </a:lnTo>
                  <a:lnTo>
                    <a:pt x="396" y="1072"/>
                  </a:lnTo>
                  <a:lnTo>
                    <a:pt x="394" y="1076"/>
                  </a:lnTo>
                  <a:lnTo>
                    <a:pt x="394" y="1078"/>
                  </a:lnTo>
                  <a:lnTo>
                    <a:pt x="396" y="1084"/>
                  </a:lnTo>
                  <a:lnTo>
                    <a:pt x="398" y="1086"/>
                  </a:lnTo>
                  <a:lnTo>
                    <a:pt x="400" y="1088"/>
                  </a:lnTo>
                  <a:lnTo>
                    <a:pt x="400" y="1088"/>
                  </a:lnTo>
                  <a:lnTo>
                    <a:pt x="402" y="1104"/>
                  </a:lnTo>
                  <a:lnTo>
                    <a:pt x="402" y="1104"/>
                  </a:lnTo>
                  <a:lnTo>
                    <a:pt x="404" y="1106"/>
                  </a:lnTo>
                  <a:lnTo>
                    <a:pt x="406" y="1108"/>
                  </a:lnTo>
                  <a:lnTo>
                    <a:pt x="408" y="1110"/>
                  </a:lnTo>
                  <a:lnTo>
                    <a:pt x="408" y="1114"/>
                  </a:lnTo>
                  <a:lnTo>
                    <a:pt x="408" y="1130"/>
                  </a:lnTo>
                  <a:lnTo>
                    <a:pt x="426" y="1120"/>
                  </a:lnTo>
                  <a:lnTo>
                    <a:pt x="442" y="1120"/>
                  </a:lnTo>
                  <a:lnTo>
                    <a:pt x="452" y="1122"/>
                  </a:lnTo>
                  <a:lnTo>
                    <a:pt x="454" y="1124"/>
                  </a:lnTo>
                  <a:lnTo>
                    <a:pt x="458" y="1124"/>
                  </a:lnTo>
                  <a:lnTo>
                    <a:pt x="462" y="1126"/>
                  </a:lnTo>
                  <a:lnTo>
                    <a:pt x="464" y="1126"/>
                  </a:lnTo>
                  <a:lnTo>
                    <a:pt x="466" y="1128"/>
                  </a:lnTo>
                  <a:lnTo>
                    <a:pt x="478" y="1130"/>
                  </a:lnTo>
                  <a:lnTo>
                    <a:pt x="488" y="1138"/>
                  </a:lnTo>
                  <a:lnTo>
                    <a:pt x="494" y="1146"/>
                  </a:lnTo>
                  <a:lnTo>
                    <a:pt x="496" y="1152"/>
                  </a:lnTo>
                  <a:lnTo>
                    <a:pt x="498" y="1156"/>
                  </a:lnTo>
                  <a:lnTo>
                    <a:pt x="498" y="1160"/>
                  </a:lnTo>
                  <a:lnTo>
                    <a:pt x="508" y="1160"/>
                  </a:lnTo>
                  <a:lnTo>
                    <a:pt x="516" y="1158"/>
                  </a:lnTo>
                  <a:lnTo>
                    <a:pt x="520" y="1150"/>
                  </a:lnTo>
                  <a:lnTo>
                    <a:pt x="522" y="1148"/>
                  </a:lnTo>
                  <a:lnTo>
                    <a:pt x="524" y="1148"/>
                  </a:lnTo>
                  <a:lnTo>
                    <a:pt x="530" y="1144"/>
                  </a:lnTo>
                  <a:lnTo>
                    <a:pt x="534" y="1142"/>
                  </a:lnTo>
                  <a:lnTo>
                    <a:pt x="540" y="1138"/>
                  </a:lnTo>
                  <a:lnTo>
                    <a:pt x="542" y="1132"/>
                  </a:lnTo>
                  <a:lnTo>
                    <a:pt x="546" y="1126"/>
                  </a:lnTo>
                  <a:lnTo>
                    <a:pt x="546" y="1126"/>
                  </a:lnTo>
                  <a:lnTo>
                    <a:pt x="550" y="1126"/>
                  </a:lnTo>
                  <a:lnTo>
                    <a:pt x="554" y="1128"/>
                  </a:lnTo>
                  <a:lnTo>
                    <a:pt x="556" y="1128"/>
                  </a:lnTo>
                  <a:lnTo>
                    <a:pt x="560" y="1128"/>
                  </a:lnTo>
                  <a:lnTo>
                    <a:pt x="566" y="1128"/>
                  </a:lnTo>
                  <a:lnTo>
                    <a:pt x="580" y="1130"/>
                  </a:lnTo>
                  <a:lnTo>
                    <a:pt x="594" y="1128"/>
                  </a:lnTo>
                  <a:lnTo>
                    <a:pt x="610" y="1118"/>
                  </a:lnTo>
                  <a:lnTo>
                    <a:pt x="618" y="1118"/>
                  </a:lnTo>
                  <a:lnTo>
                    <a:pt x="626" y="1126"/>
                  </a:lnTo>
                  <a:lnTo>
                    <a:pt x="628" y="1126"/>
                  </a:lnTo>
                  <a:lnTo>
                    <a:pt x="630" y="1128"/>
                  </a:lnTo>
                  <a:lnTo>
                    <a:pt x="632" y="1130"/>
                  </a:lnTo>
                  <a:lnTo>
                    <a:pt x="636" y="1134"/>
                  </a:lnTo>
                  <a:lnTo>
                    <a:pt x="640" y="1136"/>
                  </a:lnTo>
                  <a:lnTo>
                    <a:pt x="644" y="1138"/>
                  </a:lnTo>
                  <a:lnTo>
                    <a:pt x="650" y="1138"/>
                  </a:lnTo>
                  <a:lnTo>
                    <a:pt x="682" y="1138"/>
                  </a:lnTo>
                  <a:lnTo>
                    <a:pt x="680" y="1138"/>
                  </a:lnTo>
                  <a:lnTo>
                    <a:pt x="678" y="1136"/>
                  </a:lnTo>
                  <a:lnTo>
                    <a:pt x="676" y="1132"/>
                  </a:lnTo>
                  <a:lnTo>
                    <a:pt x="674" y="1128"/>
                  </a:lnTo>
                  <a:lnTo>
                    <a:pt x="672" y="1124"/>
                  </a:lnTo>
                  <a:lnTo>
                    <a:pt x="670" y="1118"/>
                  </a:lnTo>
                  <a:lnTo>
                    <a:pt x="672" y="1114"/>
                  </a:lnTo>
                  <a:lnTo>
                    <a:pt x="670" y="1114"/>
                  </a:lnTo>
                  <a:lnTo>
                    <a:pt x="670" y="1110"/>
                  </a:lnTo>
                  <a:lnTo>
                    <a:pt x="666" y="1108"/>
                  </a:lnTo>
                  <a:lnTo>
                    <a:pt x="664" y="1106"/>
                  </a:lnTo>
                  <a:lnTo>
                    <a:pt x="660" y="1104"/>
                  </a:lnTo>
                  <a:lnTo>
                    <a:pt x="658" y="1104"/>
                  </a:lnTo>
                  <a:lnTo>
                    <a:pt x="656" y="1102"/>
                  </a:lnTo>
                  <a:lnTo>
                    <a:pt x="654" y="1096"/>
                  </a:lnTo>
                  <a:lnTo>
                    <a:pt x="654" y="1096"/>
                  </a:lnTo>
                  <a:lnTo>
                    <a:pt x="654" y="1094"/>
                  </a:lnTo>
                  <a:lnTo>
                    <a:pt x="654" y="1090"/>
                  </a:lnTo>
                  <a:lnTo>
                    <a:pt x="654" y="1088"/>
                  </a:lnTo>
                  <a:lnTo>
                    <a:pt x="656" y="1084"/>
                  </a:lnTo>
                  <a:lnTo>
                    <a:pt x="658" y="1080"/>
                  </a:lnTo>
                  <a:lnTo>
                    <a:pt x="662" y="1078"/>
                  </a:lnTo>
                  <a:lnTo>
                    <a:pt x="666" y="1076"/>
                  </a:lnTo>
                  <a:lnTo>
                    <a:pt x="672" y="1076"/>
                  </a:lnTo>
                  <a:lnTo>
                    <a:pt x="682" y="1078"/>
                  </a:lnTo>
                  <a:lnTo>
                    <a:pt x="694" y="1070"/>
                  </a:lnTo>
                  <a:lnTo>
                    <a:pt x="694" y="1070"/>
                  </a:lnTo>
                  <a:lnTo>
                    <a:pt x="696" y="1068"/>
                  </a:lnTo>
                  <a:lnTo>
                    <a:pt x="700" y="1066"/>
                  </a:lnTo>
                  <a:lnTo>
                    <a:pt x="704" y="1064"/>
                  </a:lnTo>
                  <a:lnTo>
                    <a:pt x="708" y="1064"/>
                  </a:lnTo>
                  <a:lnTo>
                    <a:pt x="708" y="1064"/>
                  </a:lnTo>
                  <a:lnTo>
                    <a:pt x="712" y="1064"/>
                  </a:lnTo>
                  <a:lnTo>
                    <a:pt x="714" y="1064"/>
                  </a:lnTo>
                  <a:lnTo>
                    <a:pt x="720" y="1062"/>
                  </a:lnTo>
                  <a:lnTo>
                    <a:pt x="724" y="1060"/>
                  </a:lnTo>
                  <a:lnTo>
                    <a:pt x="728" y="1056"/>
                  </a:lnTo>
                  <a:lnTo>
                    <a:pt x="732" y="1050"/>
                  </a:lnTo>
                  <a:lnTo>
                    <a:pt x="736" y="1044"/>
                  </a:lnTo>
                  <a:lnTo>
                    <a:pt x="736" y="1042"/>
                  </a:lnTo>
                  <a:lnTo>
                    <a:pt x="736" y="1040"/>
                  </a:lnTo>
                  <a:lnTo>
                    <a:pt x="738" y="1038"/>
                  </a:lnTo>
                  <a:lnTo>
                    <a:pt x="738" y="1034"/>
                  </a:lnTo>
                  <a:lnTo>
                    <a:pt x="740" y="1032"/>
                  </a:lnTo>
                  <a:lnTo>
                    <a:pt x="738" y="1028"/>
                  </a:lnTo>
                  <a:lnTo>
                    <a:pt x="738" y="1026"/>
                  </a:lnTo>
                  <a:lnTo>
                    <a:pt x="734" y="1026"/>
                  </a:lnTo>
                  <a:lnTo>
                    <a:pt x="732" y="1022"/>
                  </a:lnTo>
                  <a:lnTo>
                    <a:pt x="730" y="1020"/>
                  </a:lnTo>
                  <a:lnTo>
                    <a:pt x="728" y="1016"/>
                  </a:lnTo>
                  <a:lnTo>
                    <a:pt x="728" y="1012"/>
                  </a:lnTo>
                  <a:lnTo>
                    <a:pt x="728" y="1010"/>
                  </a:lnTo>
                  <a:lnTo>
                    <a:pt x="734" y="1006"/>
                  </a:lnTo>
                  <a:lnTo>
                    <a:pt x="738" y="1006"/>
                  </a:lnTo>
                  <a:lnTo>
                    <a:pt x="740" y="1006"/>
                  </a:lnTo>
                  <a:lnTo>
                    <a:pt x="742" y="1004"/>
                  </a:lnTo>
                  <a:lnTo>
                    <a:pt x="742" y="1004"/>
                  </a:lnTo>
                  <a:lnTo>
                    <a:pt x="744" y="1002"/>
                  </a:lnTo>
                  <a:lnTo>
                    <a:pt x="744" y="1000"/>
                  </a:lnTo>
                  <a:lnTo>
                    <a:pt x="744" y="998"/>
                  </a:lnTo>
                  <a:lnTo>
                    <a:pt x="744" y="996"/>
                  </a:lnTo>
                  <a:lnTo>
                    <a:pt x="746" y="996"/>
                  </a:lnTo>
                  <a:lnTo>
                    <a:pt x="748" y="994"/>
                  </a:lnTo>
                  <a:lnTo>
                    <a:pt x="752" y="994"/>
                  </a:lnTo>
                  <a:lnTo>
                    <a:pt x="756" y="994"/>
                  </a:lnTo>
                  <a:lnTo>
                    <a:pt x="760" y="992"/>
                  </a:lnTo>
                  <a:lnTo>
                    <a:pt x="764" y="988"/>
                  </a:lnTo>
                  <a:lnTo>
                    <a:pt x="768" y="982"/>
                  </a:lnTo>
                  <a:lnTo>
                    <a:pt x="770" y="976"/>
                  </a:lnTo>
                  <a:lnTo>
                    <a:pt x="770" y="970"/>
                  </a:lnTo>
                  <a:lnTo>
                    <a:pt x="772" y="964"/>
                  </a:lnTo>
                  <a:lnTo>
                    <a:pt x="774" y="960"/>
                  </a:lnTo>
                  <a:lnTo>
                    <a:pt x="778" y="956"/>
                  </a:lnTo>
                  <a:lnTo>
                    <a:pt x="784" y="954"/>
                  </a:lnTo>
                  <a:lnTo>
                    <a:pt x="788" y="954"/>
                  </a:lnTo>
                  <a:lnTo>
                    <a:pt x="794" y="954"/>
                  </a:lnTo>
                  <a:lnTo>
                    <a:pt x="798" y="952"/>
                  </a:lnTo>
                  <a:lnTo>
                    <a:pt x="800" y="948"/>
                  </a:lnTo>
                  <a:lnTo>
                    <a:pt x="802" y="942"/>
                  </a:lnTo>
                  <a:lnTo>
                    <a:pt x="804" y="938"/>
                  </a:lnTo>
                  <a:lnTo>
                    <a:pt x="808" y="934"/>
                  </a:lnTo>
                  <a:lnTo>
                    <a:pt x="814" y="928"/>
                  </a:lnTo>
                  <a:lnTo>
                    <a:pt x="818" y="926"/>
                  </a:lnTo>
                  <a:lnTo>
                    <a:pt x="826" y="924"/>
                  </a:lnTo>
                  <a:lnTo>
                    <a:pt x="830" y="924"/>
                  </a:lnTo>
                  <a:lnTo>
                    <a:pt x="832" y="922"/>
                  </a:lnTo>
                  <a:lnTo>
                    <a:pt x="834" y="920"/>
                  </a:lnTo>
                  <a:lnTo>
                    <a:pt x="834" y="918"/>
                  </a:lnTo>
                  <a:lnTo>
                    <a:pt x="834" y="914"/>
                  </a:lnTo>
                  <a:lnTo>
                    <a:pt x="834" y="912"/>
                  </a:lnTo>
                  <a:lnTo>
                    <a:pt x="836" y="910"/>
                  </a:lnTo>
                  <a:lnTo>
                    <a:pt x="836" y="908"/>
                  </a:lnTo>
                  <a:lnTo>
                    <a:pt x="838" y="904"/>
                  </a:lnTo>
                  <a:lnTo>
                    <a:pt x="840" y="902"/>
                  </a:lnTo>
                  <a:lnTo>
                    <a:pt x="844" y="900"/>
                  </a:lnTo>
                  <a:lnTo>
                    <a:pt x="850" y="898"/>
                  </a:lnTo>
                  <a:lnTo>
                    <a:pt x="872" y="898"/>
                  </a:lnTo>
                  <a:lnTo>
                    <a:pt x="872" y="898"/>
                  </a:lnTo>
                  <a:lnTo>
                    <a:pt x="872" y="896"/>
                  </a:lnTo>
                  <a:lnTo>
                    <a:pt x="874" y="894"/>
                  </a:lnTo>
                  <a:lnTo>
                    <a:pt x="876" y="892"/>
                  </a:lnTo>
                  <a:lnTo>
                    <a:pt x="878" y="890"/>
                  </a:lnTo>
                  <a:lnTo>
                    <a:pt x="882" y="888"/>
                  </a:lnTo>
                  <a:lnTo>
                    <a:pt x="886" y="888"/>
                  </a:lnTo>
                  <a:lnTo>
                    <a:pt x="894" y="890"/>
                  </a:lnTo>
                  <a:lnTo>
                    <a:pt x="902" y="892"/>
                  </a:lnTo>
                  <a:lnTo>
                    <a:pt x="904" y="892"/>
                  </a:lnTo>
                  <a:lnTo>
                    <a:pt x="914" y="892"/>
                  </a:lnTo>
                  <a:lnTo>
                    <a:pt x="924" y="896"/>
                  </a:lnTo>
                  <a:lnTo>
                    <a:pt x="934" y="902"/>
                  </a:lnTo>
                  <a:lnTo>
                    <a:pt x="952" y="920"/>
                  </a:lnTo>
                  <a:lnTo>
                    <a:pt x="952" y="920"/>
                  </a:lnTo>
                  <a:lnTo>
                    <a:pt x="954" y="918"/>
                  </a:lnTo>
                  <a:lnTo>
                    <a:pt x="958" y="918"/>
                  </a:lnTo>
                  <a:lnTo>
                    <a:pt x="960" y="914"/>
                  </a:lnTo>
                  <a:lnTo>
                    <a:pt x="964" y="912"/>
                  </a:lnTo>
                  <a:lnTo>
                    <a:pt x="966" y="906"/>
                  </a:lnTo>
                  <a:lnTo>
                    <a:pt x="966" y="900"/>
                  </a:lnTo>
                  <a:lnTo>
                    <a:pt x="968" y="898"/>
                  </a:lnTo>
                  <a:lnTo>
                    <a:pt x="972" y="896"/>
                  </a:lnTo>
                  <a:lnTo>
                    <a:pt x="974" y="896"/>
                  </a:lnTo>
                  <a:lnTo>
                    <a:pt x="978" y="896"/>
                  </a:lnTo>
                  <a:lnTo>
                    <a:pt x="982" y="892"/>
                  </a:lnTo>
                  <a:lnTo>
                    <a:pt x="990" y="884"/>
                  </a:lnTo>
                  <a:lnTo>
                    <a:pt x="1000" y="878"/>
                  </a:lnTo>
                  <a:lnTo>
                    <a:pt x="1012" y="878"/>
                  </a:lnTo>
                  <a:lnTo>
                    <a:pt x="1024" y="882"/>
                  </a:lnTo>
                  <a:lnTo>
                    <a:pt x="1036" y="882"/>
                  </a:lnTo>
                  <a:lnTo>
                    <a:pt x="1046" y="880"/>
                  </a:lnTo>
                  <a:lnTo>
                    <a:pt x="1062" y="882"/>
                  </a:lnTo>
                  <a:lnTo>
                    <a:pt x="1080" y="890"/>
                  </a:lnTo>
                  <a:lnTo>
                    <a:pt x="1100" y="902"/>
                  </a:lnTo>
                  <a:lnTo>
                    <a:pt x="1102" y="902"/>
                  </a:lnTo>
                  <a:lnTo>
                    <a:pt x="1108" y="904"/>
                  </a:lnTo>
                  <a:lnTo>
                    <a:pt x="1120" y="904"/>
                  </a:lnTo>
                  <a:lnTo>
                    <a:pt x="1138" y="900"/>
                  </a:lnTo>
                  <a:lnTo>
                    <a:pt x="1150" y="896"/>
                  </a:lnTo>
                  <a:lnTo>
                    <a:pt x="1158" y="892"/>
                  </a:lnTo>
                  <a:lnTo>
                    <a:pt x="1164" y="888"/>
                  </a:lnTo>
                  <a:lnTo>
                    <a:pt x="1166" y="884"/>
                  </a:lnTo>
                  <a:lnTo>
                    <a:pt x="1168" y="882"/>
                  </a:lnTo>
                  <a:lnTo>
                    <a:pt x="1168" y="880"/>
                  </a:lnTo>
                  <a:lnTo>
                    <a:pt x="1168" y="880"/>
                  </a:lnTo>
                  <a:lnTo>
                    <a:pt x="1176" y="880"/>
                  </a:lnTo>
                  <a:lnTo>
                    <a:pt x="1188" y="884"/>
                  </a:lnTo>
                  <a:lnTo>
                    <a:pt x="1202" y="892"/>
                  </a:lnTo>
                  <a:lnTo>
                    <a:pt x="1224" y="900"/>
                  </a:lnTo>
                  <a:lnTo>
                    <a:pt x="1244" y="884"/>
                  </a:lnTo>
                  <a:lnTo>
                    <a:pt x="1244" y="880"/>
                  </a:lnTo>
                  <a:lnTo>
                    <a:pt x="1244" y="870"/>
                  </a:lnTo>
                  <a:lnTo>
                    <a:pt x="1244" y="858"/>
                  </a:lnTo>
                  <a:lnTo>
                    <a:pt x="1250" y="844"/>
                  </a:lnTo>
                  <a:lnTo>
                    <a:pt x="1256" y="832"/>
                  </a:lnTo>
                  <a:lnTo>
                    <a:pt x="1270" y="826"/>
                  </a:lnTo>
                  <a:lnTo>
                    <a:pt x="1288" y="824"/>
                  </a:lnTo>
                  <a:lnTo>
                    <a:pt x="1304" y="826"/>
                  </a:lnTo>
                  <a:lnTo>
                    <a:pt x="1312" y="832"/>
                  </a:lnTo>
                  <a:lnTo>
                    <a:pt x="1320" y="844"/>
                  </a:lnTo>
                  <a:lnTo>
                    <a:pt x="1320" y="844"/>
                  </a:lnTo>
                  <a:lnTo>
                    <a:pt x="1322" y="848"/>
                  </a:lnTo>
                  <a:lnTo>
                    <a:pt x="1324" y="852"/>
                  </a:lnTo>
                  <a:lnTo>
                    <a:pt x="1326" y="858"/>
                  </a:lnTo>
                  <a:lnTo>
                    <a:pt x="1328" y="866"/>
                  </a:lnTo>
                  <a:lnTo>
                    <a:pt x="1330" y="874"/>
                  </a:lnTo>
                  <a:lnTo>
                    <a:pt x="1332" y="876"/>
                  </a:lnTo>
                  <a:lnTo>
                    <a:pt x="1340" y="884"/>
                  </a:lnTo>
                  <a:lnTo>
                    <a:pt x="1348" y="894"/>
                  </a:lnTo>
                  <a:lnTo>
                    <a:pt x="1354" y="904"/>
                  </a:lnTo>
                  <a:lnTo>
                    <a:pt x="1358" y="916"/>
                  </a:lnTo>
                  <a:lnTo>
                    <a:pt x="1358" y="916"/>
                  </a:lnTo>
                  <a:lnTo>
                    <a:pt x="1360" y="914"/>
                  </a:lnTo>
                  <a:lnTo>
                    <a:pt x="1364" y="914"/>
                  </a:lnTo>
                  <a:lnTo>
                    <a:pt x="1368" y="914"/>
                  </a:lnTo>
                  <a:lnTo>
                    <a:pt x="1372" y="914"/>
                  </a:lnTo>
                  <a:lnTo>
                    <a:pt x="1376" y="914"/>
                  </a:lnTo>
                  <a:lnTo>
                    <a:pt x="1380" y="918"/>
                  </a:lnTo>
                  <a:lnTo>
                    <a:pt x="1384" y="922"/>
                  </a:lnTo>
                  <a:lnTo>
                    <a:pt x="1388" y="928"/>
                  </a:lnTo>
                  <a:lnTo>
                    <a:pt x="1388" y="928"/>
                  </a:lnTo>
                  <a:lnTo>
                    <a:pt x="1388" y="930"/>
                  </a:lnTo>
                  <a:lnTo>
                    <a:pt x="1388" y="932"/>
                  </a:lnTo>
                  <a:lnTo>
                    <a:pt x="1390" y="934"/>
                  </a:lnTo>
                  <a:lnTo>
                    <a:pt x="1392" y="936"/>
                  </a:lnTo>
                  <a:lnTo>
                    <a:pt x="1394" y="938"/>
                  </a:lnTo>
                  <a:lnTo>
                    <a:pt x="1398" y="938"/>
                  </a:lnTo>
                  <a:lnTo>
                    <a:pt x="1402" y="938"/>
                  </a:lnTo>
                  <a:lnTo>
                    <a:pt x="1408" y="936"/>
                  </a:lnTo>
                  <a:lnTo>
                    <a:pt x="1414" y="932"/>
                  </a:lnTo>
                  <a:lnTo>
                    <a:pt x="1414" y="930"/>
                  </a:lnTo>
                  <a:lnTo>
                    <a:pt x="1416" y="928"/>
                  </a:lnTo>
                  <a:lnTo>
                    <a:pt x="1418" y="924"/>
                  </a:lnTo>
                  <a:lnTo>
                    <a:pt x="1422" y="918"/>
                  </a:lnTo>
                  <a:lnTo>
                    <a:pt x="1428" y="914"/>
                  </a:lnTo>
                  <a:lnTo>
                    <a:pt x="1432" y="908"/>
                  </a:lnTo>
                  <a:lnTo>
                    <a:pt x="1438" y="904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4"/>
                  </a:lnTo>
                  <a:lnTo>
                    <a:pt x="1444" y="906"/>
                  </a:lnTo>
                  <a:lnTo>
                    <a:pt x="1444" y="908"/>
                  </a:lnTo>
                  <a:lnTo>
                    <a:pt x="1444" y="914"/>
                  </a:lnTo>
                  <a:lnTo>
                    <a:pt x="1442" y="920"/>
                  </a:lnTo>
                  <a:lnTo>
                    <a:pt x="1440" y="928"/>
                  </a:lnTo>
                  <a:lnTo>
                    <a:pt x="1438" y="932"/>
                  </a:lnTo>
                  <a:lnTo>
                    <a:pt x="1432" y="944"/>
                  </a:lnTo>
                  <a:lnTo>
                    <a:pt x="1426" y="956"/>
                  </a:lnTo>
                  <a:lnTo>
                    <a:pt x="1418" y="968"/>
                  </a:lnTo>
                  <a:lnTo>
                    <a:pt x="1400" y="988"/>
                  </a:lnTo>
                  <a:lnTo>
                    <a:pt x="1396" y="998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0CE8433-5A03-1459-380C-C9BE0F0B180C}"/>
                </a:ext>
              </a:extLst>
            </p:cNvPr>
            <p:cNvSpPr txBox="1"/>
            <p:nvPr/>
          </p:nvSpPr>
          <p:spPr>
            <a:xfrm>
              <a:off x="9104431" y="2454044"/>
              <a:ext cx="0" cy="0"/>
            </a:xfrm>
            <a:prstGeom prst="rect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txBody>
            <a:bodyPr wrap="none" lIns="0" tIns="0" bIns="0" rtlCol="0">
              <a:noAutofit/>
            </a:bodyPr>
            <a:lstStyle/>
            <a:p>
              <a:endParaRPr lang="fr-FR" sz="1150" b="1" dirty="0"/>
            </a:p>
          </p:txBody>
        </p:sp>
        <p:sp>
          <p:nvSpPr>
            <p:cNvPr id="8" name="Freeform 191">
              <a:extLst>
                <a:ext uri="{FF2B5EF4-FFF2-40B4-BE49-F238E27FC236}">
                  <a16:creationId xmlns:a16="http://schemas.microsoft.com/office/drawing/2014/main" id="{C658E869-39F4-30EE-7387-B1C0B6D355F4}"/>
                </a:ext>
              </a:extLst>
            </p:cNvPr>
            <p:cNvSpPr>
              <a:spLocks/>
            </p:cNvSpPr>
            <p:nvPr/>
          </p:nvSpPr>
          <p:spPr bwMode="gray">
            <a:xfrm>
              <a:off x="7800697" y="2036405"/>
              <a:ext cx="174244" cy="340135"/>
            </a:xfrm>
            <a:custGeom>
              <a:avLst/>
              <a:gdLst>
                <a:gd name="T0" fmla="*/ 76 w 84"/>
                <a:gd name="T1" fmla="*/ 8 h 186"/>
                <a:gd name="T2" fmla="*/ 74 w 84"/>
                <a:gd name="T3" fmla="*/ 4 h 186"/>
                <a:gd name="T4" fmla="*/ 74 w 84"/>
                <a:gd name="T5" fmla="*/ 0 h 186"/>
                <a:gd name="T6" fmla="*/ 70 w 84"/>
                <a:gd name="T7" fmla="*/ 0 h 186"/>
                <a:gd name="T8" fmla="*/ 64 w 84"/>
                <a:gd name="T9" fmla="*/ 8 h 186"/>
                <a:gd name="T10" fmla="*/ 50 w 84"/>
                <a:gd name="T11" fmla="*/ 22 h 186"/>
                <a:gd name="T12" fmla="*/ 38 w 84"/>
                <a:gd name="T13" fmla="*/ 30 h 186"/>
                <a:gd name="T14" fmla="*/ 34 w 84"/>
                <a:gd name="T15" fmla="*/ 32 h 186"/>
                <a:gd name="T16" fmla="*/ 2 w 84"/>
                <a:gd name="T17" fmla="*/ 116 h 186"/>
                <a:gd name="T18" fmla="*/ 0 w 84"/>
                <a:gd name="T19" fmla="*/ 148 h 186"/>
                <a:gd name="T20" fmla="*/ 2 w 84"/>
                <a:gd name="T21" fmla="*/ 148 h 186"/>
                <a:gd name="T22" fmla="*/ 6 w 84"/>
                <a:gd name="T23" fmla="*/ 150 h 186"/>
                <a:gd name="T24" fmla="*/ 4 w 84"/>
                <a:gd name="T25" fmla="*/ 158 h 186"/>
                <a:gd name="T26" fmla="*/ 4 w 84"/>
                <a:gd name="T27" fmla="*/ 168 h 186"/>
                <a:gd name="T28" fmla="*/ 6 w 84"/>
                <a:gd name="T29" fmla="*/ 176 h 186"/>
                <a:gd name="T30" fmla="*/ 14 w 84"/>
                <a:gd name="T31" fmla="*/ 178 h 186"/>
                <a:gd name="T32" fmla="*/ 24 w 84"/>
                <a:gd name="T33" fmla="*/ 180 h 186"/>
                <a:gd name="T34" fmla="*/ 28 w 84"/>
                <a:gd name="T35" fmla="*/ 184 h 186"/>
                <a:gd name="T36" fmla="*/ 40 w 84"/>
                <a:gd name="T37" fmla="*/ 186 h 186"/>
                <a:gd name="T38" fmla="*/ 44 w 84"/>
                <a:gd name="T39" fmla="*/ 184 h 186"/>
                <a:gd name="T40" fmla="*/ 48 w 84"/>
                <a:gd name="T41" fmla="*/ 180 h 186"/>
                <a:gd name="T42" fmla="*/ 48 w 84"/>
                <a:gd name="T43" fmla="*/ 174 h 186"/>
                <a:gd name="T44" fmla="*/ 44 w 84"/>
                <a:gd name="T45" fmla="*/ 170 h 186"/>
                <a:gd name="T46" fmla="*/ 40 w 84"/>
                <a:gd name="T47" fmla="*/ 170 h 186"/>
                <a:gd name="T48" fmla="*/ 30 w 84"/>
                <a:gd name="T49" fmla="*/ 154 h 186"/>
                <a:gd name="T50" fmla="*/ 26 w 84"/>
                <a:gd name="T51" fmla="*/ 128 h 186"/>
                <a:gd name="T52" fmla="*/ 34 w 84"/>
                <a:gd name="T53" fmla="*/ 100 h 186"/>
                <a:gd name="T54" fmla="*/ 32 w 84"/>
                <a:gd name="T55" fmla="*/ 96 h 186"/>
                <a:gd name="T56" fmla="*/ 34 w 84"/>
                <a:gd name="T57" fmla="*/ 86 h 186"/>
                <a:gd name="T58" fmla="*/ 40 w 84"/>
                <a:gd name="T59" fmla="*/ 76 h 186"/>
                <a:gd name="T60" fmla="*/ 56 w 84"/>
                <a:gd name="T61" fmla="*/ 50 h 186"/>
                <a:gd name="T62" fmla="*/ 84 w 84"/>
                <a:gd name="T63" fmla="*/ 2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186">
                  <a:moveTo>
                    <a:pt x="76" y="8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6" y="2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50" y="22"/>
                  </a:lnTo>
                  <a:lnTo>
                    <a:pt x="44" y="28"/>
                  </a:lnTo>
                  <a:lnTo>
                    <a:pt x="38" y="30"/>
                  </a:lnTo>
                  <a:lnTo>
                    <a:pt x="36" y="32"/>
                  </a:lnTo>
                  <a:lnTo>
                    <a:pt x="34" y="32"/>
                  </a:lnTo>
                  <a:lnTo>
                    <a:pt x="8" y="88"/>
                  </a:lnTo>
                  <a:lnTo>
                    <a:pt x="2" y="116"/>
                  </a:lnTo>
                  <a:lnTo>
                    <a:pt x="2" y="124"/>
                  </a:lnTo>
                  <a:lnTo>
                    <a:pt x="0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4" y="148"/>
                  </a:lnTo>
                  <a:lnTo>
                    <a:pt x="6" y="150"/>
                  </a:lnTo>
                  <a:lnTo>
                    <a:pt x="6" y="154"/>
                  </a:lnTo>
                  <a:lnTo>
                    <a:pt x="4" y="158"/>
                  </a:lnTo>
                  <a:lnTo>
                    <a:pt x="4" y="162"/>
                  </a:lnTo>
                  <a:lnTo>
                    <a:pt x="4" y="168"/>
                  </a:lnTo>
                  <a:lnTo>
                    <a:pt x="4" y="172"/>
                  </a:lnTo>
                  <a:lnTo>
                    <a:pt x="6" y="176"/>
                  </a:lnTo>
                  <a:lnTo>
                    <a:pt x="8" y="178"/>
                  </a:lnTo>
                  <a:lnTo>
                    <a:pt x="14" y="178"/>
                  </a:lnTo>
                  <a:lnTo>
                    <a:pt x="20" y="178"/>
                  </a:lnTo>
                  <a:lnTo>
                    <a:pt x="24" y="180"/>
                  </a:lnTo>
                  <a:lnTo>
                    <a:pt x="26" y="182"/>
                  </a:lnTo>
                  <a:lnTo>
                    <a:pt x="28" y="184"/>
                  </a:lnTo>
                  <a:lnTo>
                    <a:pt x="28" y="184"/>
                  </a:lnTo>
                  <a:lnTo>
                    <a:pt x="40" y="186"/>
                  </a:lnTo>
                  <a:lnTo>
                    <a:pt x="42" y="186"/>
                  </a:lnTo>
                  <a:lnTo>
                    <a:pt x="44" y="184"/>
                  </a:lnTo>
                  <a:lnTo>
                    <a:pt x="46" y="184"/>
                  </a:lnTo>
                  <a:lnTo>
                    <a:pt x="48" y="180"/>
                  </a:lnTo>
                  <a:lnTo>
                    <a:pt x="50" y="178"/>
                  </a:lnTo>
                  <a:lnTo>
                    <a:pt x="48" y="174"/>
                  </a:lnTo>
                  <a:lnTo>
                    <a:pt x="46" y="172"/>
                  </a:lnTo>
                  <a:lnTo>
                    <a:pt x="44" y="170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26" y="142"/>
                  </a:lnTo>
                  <a:lnTo>
                    <a:pt x="26" y="128"/>
                  </a:lnTo>
                  <a:lnTo>
                    <a:pt x="26" y="112"/>
                  </a:lnTo>
                  <a:lnTo>
                    <a:pt x="34" y="100"/>
                  </a:lnTo>
                  <a:lnTo>
                    <a:pt x="34" y="98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4" y="86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8" y="66"/>
                  </a:lnTo>
                  <a:lnTo>
                    <a:pt x="56" y="50"/>
                  </a:lnTo>
                  <a:lnTo>
                    <a:pt x="66" y="36"/>
                  </a:lnTo>
                  <a:lnTo>
                    <a:pt x="84" y="22"/>
                  </a:lnTo>
                  <a:lnTo>
                    <a:pt x="76" y="8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192">
              <a:extLst>
                <a:ext uri="{FF2B5EF4-FFF2-40B4-BE49-F238E27FC236}">
                  <a16:creationId xmlns:a16="http://schemas.microsoft.com/office/drawing/2014/main" id="{96FE7D0C-887A-B0E9-97A1-93A9FC9F0BA8}"/>
                </a:ext>
              </a:extLst>
            </p:cNvPr>
            <p:cNvSpPr>
              <a:spLocks/>
            </p:cNvSpPr>
            <p:nvPr/>
          </p:nvSpPr>
          <p:spPr bwMode="gray">
            <a:xfrm>
              <a:off x="7431466" y="1751130"/>
              <a:ext cx="228176" cy="128008"/>
            </a:xfrm>
            <a:custGeom>
              <a:avLst/>
              <a:gdLst>
                <a:gd name="T0" fmla="*/ 26 w 110"/>
                <a:gd name="T1" fmla="*/ 10 h 70"/>
                <a:gd name="T2" fmla="*/ 26 w 110"/>
                <a:gd name="T3" fmla="*/ 10 h 70"/>
                <a:gd name="T4" fmla="*/ 26 w 110"/>
                <a:gd name="T5" fmla="*/ 12 h 70"/>
                <a:gd name="T6" fmla="*/ 24 w 110"/>
                <a:gd name="T7" fmla="*/ 16 h 70"/>
                <a:gd name="T8" fmla="*/ 22 w 110"/>
                <a:gd name="T9" fmla="*/ 18 h 70"/>
                <a:gd name="T10" fmla="*/ 20 w 110"/>
                <a:gd name="T11" fmla="*/ 20 h 70"/>
                <a:gd name="T12" fmla="*/ 14 w 110"/>
                <a:gd name="T13" fmla="*/ 22 h 70"/>
                <a:gd name="T14" fmla="*/ 10 w 110"/>
                <a:gd name="T15" fmla="*/ 24 h 70"/>
                <a:gd name="T16" fmla="*/ 4 w 110"/>
                <a:gd name="T17" fmla="*/ 24 h 70"/>
                <a:gd name="T18" fmla="*/ 2 w 110"/>
                <a:gd name="T19" fmla="*/ 28 h 70"/>
                <a:gd name="T20" fmla="*/ 0 w 110"/>
                <a:gd name="T21" fmla="*/ 30 h 70"/>
                <a:gd name="T22" fmla="*/ 0 w 110"/>
                <a:gd name="T23" fmla="*/ 32 h 70"/>
                <a:gd name="T24" fmla="*/ 2 w 110"/>
                <a:gd name="T25" fmla="*/ 34 h 70"/>
                <a:gd name="T26" fmla="*/ 8 w 110"/>
                <a:gd name="T27" fmla="*/ 38 h 70"/>
                <a:gd name="T28" fmla="*/ 22 w 110"/>
                <a:gd name="T29" fmla="*/ 42 h 70"/>
                <a:gd name="T30" fmla="*/ 34 w 110"/>
                <a:gd name="T31" fmla="*/ 44 h 70"/>
                <a:gd name="T32" fmla="*/ 46 w 110"/>
                <a:gd name="T33" fmla="*/ 44 h 70"/>
                <a:gd name="T34" fmla="*/ 50 w 110"/>
                <a:gd name="T35" fmla="*/ 44 h 70"/>
                <a:gd name="T36" fmla="*/ 68 w 110"/>
                <a:gd name="T37" fmla="*/ 70 h 70"/>
                <a:gd name="T38" fmla="*/ 86 w 110"/>
                <a:gd name="T39" fmla="*/ 56 h 70"/>
                <a:gd name="T40" fmla="*/ 88 w 110"/>
                <a:gd name="T41" fmla="*/ 44 h 70"/>
                <a:gd name="T42" fmla="*/ 88 w 110"/>
                <a:gd name="T43" fmla="*/ 44 h 70"/>
                <a:gd name="T44" fmla="*/ 92 w 110"/>
                <a:gd name="T45" fmla="*/ 42 h 70"/>
                <a:gd name="T46" fmla="*/ 96 w 110"/>
                <a:gd name="T47" fmla="*/ 40 h 70"/>
                <a:gd name="T48" fmla="*/ 100 w 110"/>
                <a:gd name="T49" fmla="*/ 36 h 70"/>
                <a:gd name="T50" fmla="*/ 104 w 110"/>
                <a:gd name="T51" fmla="*/ 32 h 70"/>
                <a:gd name="T52" fmla="*/ 108 w 110"/>
                <a:gd name="T53" fmla="*/ 28 h 70"/>
                <a:gd name="T54" fmla="*/ 110 w 110"/>
                <a:gd name="T55" fmla="*/ 22 h 70"/>
                <a:gd name="T56" fmla="*/ 110 w 110"/>
                <a:gd name="T57" fmla="*/ 18 h 70"/>
                <a:gd name="T58" fmla="*/ 110 w 110"/>
                <a:gd name="T59" fmla="*/ 16 h 70"/>
                <a:gd name="T60" fmla="*/ 108 w 110"/>
                <a:gd name="T61" fmla="*/ 16 h 70"/>
                <a:gd name="T62" fmla="*/ 106 w 110"/>
                <a:gd name="T63" fmla="*/ 16 h 70"/>
                <a:gd name="T64" fmla="*/ 104 w 110"/>
                <a:gd name="T65" fmla="*/ 18 h 70"/>
                <a:gd name="T66" fmla="*/ 102 w 110"/>
                <a:gd name="T67" fmla="*/ 18 h 70"/>
                <a:gd name="T68" fmla="*/ 100 w 110"/>
                <a:gd name="T69" fmla="*/ 20 h 70"/>
                <a:gd name="T70" fmla="*/ 98 w 110"/>
                <a:gd name="T71" fmla="*/ 22 h 70"/>
                <a:gd name="T72" fmla="*/ 98 w 110"/>
                <a:gd name="T73" fmla="*/ 22 h 70"/>
                <a:gd name="T74" fmla="*/ 80 w 110"/>
                <a:gd name="T75" fmla="*/ 32 h 70"/>
                <a:gd name="T76" fmla="*/ 62 w 110"/>
                <a:gd name="T77" fmla="*/ 30 h 70"/>
                <a:gd name="T78" fmla="*/ 60 w 110"/>
                <a:gd name="T79" fmla="*/ 28 h 70"/>
                <a:gd name="T80" fmla="*/ 58 w 110"/>
                <a:gd name="T81" fmla="*/ 28 h 70"/>
                <a:gd name="T82" fmla="*/ 56 w 110"/>
                <a:gd name="T83" fmla="*/ 24 h 70"/>
                <a:gd name="T84" fmla="*/ 56 w 110"/>
                <a:gd name="T85" fmla="*/ 22 h 70"/>
                <a:gd name="T86" fmla="*/ 56 w 110"/>
                <a:gd name="T87" fmla="*/ 18 h 70"/>
                <a:gd name="T88" fmla="*/ 58 w 110"/>
                <a:gd name="T89" fmla="*/ 14 h 70"/>
                <a:gd name="T90" fmla="*/ 62 w 110"/>
                <a:gd name="T91" fmla="*/ 10 h 70"/>
                <a:gd name="T92" fmla="*/ 64 w 110"/>
                <a:gd name="T93" fmla="*/ 6 h 70"/>
                <a:gd name="T94" fmla="*/ 66 w 110"/>
                <a:gd name="T95" fmla="*/ 4 h 70"/>
                <a:gd name="T96" fmla="*/ 66 w 110"/>
                <a:gd name="T97" fmla="*/ 4 h 70"/>
                <a:gd name="T98" fmla="*/ 62 w 110"/>
                <a:gd name="T99" fmla="*/ 2 h 70"/>
                <a:gd name="T100" fmla="*/ 54 w 110"/>
                <a:gd name="T101" fmla="*/ 2 h 70"/>
                <a:gd name="T102" fmla="*/ 44 w 110"/>
                <a:gd name="T103" fmla="*/ 0 h 70"/>
                <a:gd name="T104" fmla="*/ 34 w 110"/>
                <a:gd name="T105" fmla="*/ 4 h 70"/>
                <a:gd name="T106" fmla="*/ 26 w 110"/>
                <a:gd name="T107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70">
                  <a:moveTo>
                    <a:pt x="26" y="10"/>
                  </a:moveTo>
                  <a:lnTo>
                    <a:pt x="26" y="10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8" y="38"/>
                  </a:lnTo>
                  <a:lnTo>
                    <a:pt x="22" y="42"/>
                  </a:lnTo>
                  <a:lnTo>
                    <a:pt x="34" y="44"/>
                  </a:lnTo>
                  <a:lnTo>
                    <a:pt x="46" y="44"/>
                  </a:lnTo>
                  <a:lnTo>
                    <a:pt x="50" y="44"/>
                  </a:lnTo>
                  <a:lnTo>
                    <a:pt x="68" y="70"/>
                  </a:lnTo>
                  <a:lnTo>
                    <a:pt x="86" y="56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92" y="42"/>
                  </a:lnTo>
                  <a:lnTo>
                    <a:pt x="96" y="40"/>
                  </a:lnTo>
                  <a:lnTo>
                    <a:pt x="100" y="36"/>
                  </a:lnTo>
                  <a:lnTo>
                    <a:pt x="104" y="32"/>
                  </a:lnTo>
                  <a:lnTo>
                    <a:pt x="108" y="28"/>
                  </a:lnTo>
                  <a:lnTo>
                    <a:pt x="110" y="22"/>
                  </a:lnTo>
                  <a:lnTo>
                    <a:pt x="110" y="18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102" y="18"/>
                  </a:lnTo>
                  <a:lnTo>
                    <a:pt x="100" y="20"/>
                  </a:lnTo>
                  <a:lnTo>
                    <a:pt x="98" y="22"/>
                  </a:lnTo>
                  <a:lnTo>
                    <a:pt x="98" y="22"/>
                  </a:lnTo>
                  <a:lnTo>
                    <a:pt x="80" y="32"/>
                  </a:lnTo>
                  <a:lnTo>
                    <a:pt x="62" y="30"/>
                  </a:lnTo>
                  <a:lnTo>
                    <a:pt x="60" y="28"/>
                  </a:lnTo>
                  <a:lnTo>
                    <a:pt x="58" y="28"/>
                  </a:lnTo>
                  <a:lnTo>
                    <a:pt x="56" y="24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8" y="14"/>
                  </a:lnTo>
                  <a:lnTo>
                    <a:pt x="62" y="10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2" y="2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34" y="4"/>
                  </a:lnTo>
                  <a:lnTo>
                    <a:pt x="26" y="1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193">
              <a:extLst>
                <a:ext uri="{FF2B5EF4-FFF2-40B4-BE49-F238E27FC236}">
                  <a16:creationId xmlns:a16="http://schemas.microsoft.com/office/drawing/2014/main" id="{A203955E-C49B-5DDA-0226-330A7476B47B}"/>
                </a:ext>
              </a:extLst>
            </p:cNvPr>
            <p:cNvSpPr>
              <a:spLocks/>
            </p:cNvSpPr>
            <p:nvPr/>
          </p:nvSpPr>
          <p:spPr bwMode="gray">
            <a:xfrm>
              <a:off x="6663963" y="1780389"/>
              <a:ext cx="228176" cy="402310"/>
            </a:xfrm>
            <a:custGeom>
              <a:avLst/>
              <a:gdLst>
                <a:gd name="T0" fmla="*/ 44 w 110"/>
                <a:gd name="T1" fmla="*/ 20 h 220"/>
                <a:gd name="T2" fmla="*/ 40 w 110"/>
                <a:gd name="T3" fmla="*/ 20 h 220"/>
                <a:gd name="T4" fmla="*/ 36 w 110"/>
                <a:gd name="T5" fmla="*/ 20 h 220"/>
                <a:gd name="T6" fmla="*/ 34 w 110"/>
                <a:gd name="T7" fmla="*/ 26 h 220"/>
                <a:gd name="T8" fmla="*/ 32 w 110"/>
                <a:gd name="T9" fmla="*/ 32 h 220"/>
                <a:gd name="T10" fmla="*/ 28 w 110"/>
                <a:gd name="T11" fmla="*/ 34 h 220"/>
                <a:gd name="T12" fmla="*/ 24 w 110"/>
                <a:gd name="T13" fmla="*/ 34 h 220"/>
                <a:gd name="T14" fmla="*/ 24 w 110"/>
                <a:gd name="T15" fmla="*/ 34 h 220"/>
                <a:gd name="T16" fmla="*/ 20 w 110"/>
                <a:gd name="T17" fmla="*/ 26 h 220"/>
                <a:gd name="T18" fmla="*/ 12 w 110"/>
                <a:gd name="T19" fmla="*/ 18 h 220"/>
                <a:gd name="T20" fmla="*/ 2 w 110"/>
                <a:gd name="T21" fmla="*/ 16 h 220"/>
                <a:gd name="T22" fmla="*/ 0 w 110"/>
                <a:gd name="T23" fmla="*/ 60 h 220"/>
                <a:gd name="T24" fmla="*/ 4 w 110"/>
                <a:gd name="T25" fmla="*/ 72 h 220"/>
                <a:gd name="T26" fmla="*/ 14 w 110"/>
                <a:gd name="T27" fmla="*/ 94 h 220"/>
                <a:gd name="T28" fmla="*/ 42 w 110"/>
                <a:gd name="T29" fmla="*/ 106 h 220"/>
                <a:gd name="T30" fmla="*/ 58 w 110"/>
                <a:gd name="T31" fmla="*/ 94 h 220"/>
                <a:gd name="T32" fmla="*/ 60 w 110"/>
                <a:gd name="T33" fmla="*/ 96 h 220"/>
                <a:gd name="T34" fmla="*/ 66 w 110"/>
                <a:gd name="T35" fmla="*/ 100 h 220"/>
                <a:gd name="T36" fmla="*/ 68 w 110"/>
                <a:gd name="T37" fmla="*/ 106 h 220"/>
                <a:gd name="T38" fmla="*/ 62 w 110"/>
                <a:gd name="T39" fmla="*/ 114 h 220"/>
                <a:gd name="T40" fmla="*/ 46 w 110"/>
                <a:gd name="T41" fmla="*/ 126 h 220"/>
                <a:gd name="T42" fmla="*/ 38 w 110"/>
                <a:gd name="T43" fmla="*/ 130 h 220"/>
                <a:gd name="T44" fmla="*/ 36 w 110"/>
                <a:gd name="T45" fmla="*/ 144 h 220"/>
                <a:gd name="T46" fmla="*/ 36 w 110"/>
                <a:gd name="T47" fmla="*/ 166 h 220"/>
                <a:gd name="T48" fmla="*/ 38 w 110"/>
                <a:gd name="T49" fmla="*/ 170 h 220"/>
                <a:gd name="T50" fmla="*/ 42 w 110"/>
                <a:gd name="T51" fmla="*/ 182 h 220"/>
                <a:gd name="T52" fmla="*/ 48 w 110"/>
                <a:gd name="T53" fmla="*/ 192 h 220"/>
                <a:gd name="T54" fmla="*/ 56 w 110"/>
                <a:gd name="T55" fmla="*/ 202 h 220"/>
                <a:gd name="T56" fmla="*/ 62 w 110"/>
                <a:gd name="T57" fmla="*/ 212 h 220"/>
                <a:gd name="T58" fmla="*/ 66 w 110"/>
                <a:gd name="T59" fmla="*/ 220 h 220"/>
                <a:gd name="T60" fmla="*/ 74 w 110"/>
                <a:gd name="T61" fmla="*/ 212 h 220"/>
                <a:gd name="T62" fmla="*/ 90 w 110"/>
                <a:gd name="T63" fmla="*/ 154 h 220"/>
                <a:gd name="T64" fmla="*/ 104 w 110"/>
                <a:gd name="T65" fmla="*/ 98 h 220"/>
                <a:gd name="T66" fmla="*/ 108 w 110"/>
                <a:gd name="T67" fmla="*/ 88 h 220"/>
                <a:gd name="T68" fmla="*/ 108 w 110"/>
                <a:gd name="T69" fmla="*/ 66 h 220"/>
                <a:gd name="T70" fmla="*/ 102 w 110"/>
                <a:gd name="T71" fmla="*/ 22 h 220"/>
                <a:gd name="T72" fmla="*/ 70 w 110"/>
                <a:gd name="T73" fmla="*/ 2 h 220"/>
                <a:gd name="T74" fmla="*/ 64 w 110"/>
                <a:gd name="T75" fmla="*/ 4 h 220"/>
                <a:gd name="T76" fmla="*/ 58 w 110"/>
                <a:gd name="T77" fmla="*/ 8 h 220"/>
                <a:gd name="T78" fmla="*/ 58 w 110"/>
                <a:gd name="T79" fmla="*/ 14 h 220"/>
                <a:gd name="T80" fmla="*/ 56 w 110"/>
                <a:gd name="T81" fmla="*/ 24 h 220"/>
                <a:gd name="T82" fmla="*/ 54 w 110"/>
                <a:gd name="T83" fmla="*/ 30 h 220"/>
                <a:gd name="T84" fmla="*/ 44 w 110"/>
                <a:gd name="T85" fmla="*/ 2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220">
                  <a:moveTo>
                    <a:pt x="44" y="22"/>
                  </a:moveTo>
                  <a:lnTo>
                    <a:pt x="44" y="20"/>
                  </a:lnTo>
                  <a:lnTo>
                    <a:pt x="42" y="20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32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2" y="30"/>
                  </a:lnTo>
                  <a:lnTo>
                    <a:pt x="20" y="26"/>
                  </a:lnTo>
                  <a:lnTo>
                    <a:pt x="16" y="22"/>
                  </a:lnTo>
                  <a:lnTo>
                    <a:pt x="12" y="18"/>
                  </a:lnTo>
                  <a:lnTo>
                    <a:pt x="8" y="16"/>
                  </a:lnTo>
                  <a:lnTo>
                    <a:pt x="2" y="16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4" y="72"/>
                  </a:lnTo>
                  <a:lnTo>
                    <a:pt x="8" y="84"/>
                  </a:lnTo>
                  <a:lnTo>
                    <a:pt x="14" y="94"/>
                  </a:lnTo>
                  <a:lnTo>
                    <a:pt x="28" y="114"/>
                  </a:lnTo>
                  <a:lnTo>
                    <a:pt x="42" y="106"/>
                  </a:lnTo>
                  <a:lnTo>
                    <a:pt x="44" y="94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60" y="96"/>
                  </a:lnTo>
                  <a:lnTo>
                    <a:pt x="64" y="98"/>
                  </a:lnTo>
                  <a:lnTo>
                    <a:pt x="66" y="100"/>
                  </a:lnTo>
                  <a:lnTo>
                    <a:pt x="68" y="104"/>
                  </a:lnTo>
                  <a:lnTo>
                    <a:pt x="68" y="106"/>
                  </a:lnTo>
                  <a:lnTo>
                    <a:pt x="66" y="110"/>
                  </a:lnTo>
                  <a:lnTo>
                    <a:pt x="62" y="114"/>
                  </a:lnTo>
                  <a:lnTo>
                    <a:pt x="54" y="122"/>
                  </a:lnTo>
                  <a:lnTo>
                    <a:pt x="46" y="126"/>
                  </a:lnTo>
                  <a:lnTo>
                    <a:pt x="40" y="128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6" y="144"/>
                  </a:lnTo>
                  <a:lnTo>
                    <a:pt x="46" y="152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8" y="170"/>
                  </a:lnTo>
                  <a:lnTo>
                    <a:pt x="40" y="176"/>
                  </a:lnTo>
                  <a:lnTo>
                    <a:pt x="42" y="182"/>
                  </a:lnTo>
                  <a:lnTo>
                    <a:pt x="44" y="188"/>
                  </a:lnTo>
                  <a:lnTo>
                    <a:pt x="48" y="192"/>
                  </a:lnTo>
                  <a:lnTo>
                    <a:pt x="52" y="196"/>
                  </a:lnTo>
                  <a:lnTo>
                    <a:pt x="56" y="202"/>
                  </a:lnTo>
                  <a:lnTo>
                    <a:pt x="58" y="208"/>
                  </a:lnTo>
                  <a:lnTo>
                    <a:pt x="62" y="212"/>
                  </a:lnTo>
                  <a:lnTo>
                    <a:pt x="64" y="216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74" y="212"/>
                  </a:lnTo>
                  <a:lnTo>
                    <a:pt x="84" y="172"/>
                  </a:lnTo>
                  <a:lnTo>
                    <a:pt x="90" y="154"/>
                  </a:lnTo>
                  <a:lnTo>
                    <a:pt x="94" y="132"/>
                  </a:lnTo>
                  <a:lnTo>
                    <a:pt x="104" y="98"/>
                  </a:lnTo>
                  <a:lnTo>
                    <a:pt x="106" y="96"/>
                  </a:lnTo>
                  <a:lnTo>
                    <a:pt x="108" y="88"/>
                  </a:lnTo>
                  <a:lnTo>
                    <a:pt x="110" y="76"/>
                  </a:lnTo>
                  <a:lnTo>
                    <a:pt x="108" y="66"/>
                  </a:lnTo>
                  <a:lnTo>
                    <a:pt x="98" y="46"/>
                  </a:lnTo>
                  <a:lnTo>
                    <a:pt x="102" y="22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6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10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6" y="24"/>
                  </a:lnTo>
                  <a:lnTo>
                    <a:pt x="56" y="26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44" y="22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194">
              <a:extLst>
                <a:ext uri="{FF2B5EF4-FFF2-40B4-BE49-F238E27FC236}">
                  <a16:creationId xmlns:a16="http://schemas.microsoft.com/office/drawing/2014/main" id="{F1D8D336-DC6F-3320-2F60-D03E2354D86B}"/>
                </a:ext>
              </a:extLst>
            </p:cNvPr>
            <p:cNvSpPr>
              <a:spLocks/>
            </p:cNvSpPr>
            <p:nvPr/>
          </p:nvSpPr>
          <p:spPr bwMode="gray">
            <a:xfrm>
              <a:off x="6846504" y="1707241"/>
              <a:ext cx="253069" cy="171897"/>
            </a:xfrm>
            <a:custGeom>
              <a:avLst/>
              <a:gdLst>
                <a:gd name="T0" fmla="*/ 22 w 122"/>
                <a:gd name="T1" fmla="*/ 0 h 94"/>
                <a:gd name="T2" fmla="*/ 14 w 122"/>
                <a:gd name="T3" fmla="*/ 20 h 94"/>
                <a:gd name="T4" fmla="*/ 0 w 122"/>
                <a:gd name="T5" fmla="*/ 32 h 94"/>
                <a:gd name="T6" fmla="*/ 0 w 122"/>
                <a:gd name="T7" fmla="*/ 32 h 94"/>
                <a:gd name="T8" fmla="*/ 2 w 122"/>
                <a:gd name="T9" fmla="*/ 36 h 94"/>
                <a:gd name="T10" fmla="*/ 4 w 122"/>
                <a:gd name="T11" fmla="*/ 40 h 94"/>
                <a:gd name="T12" fmla="*/ 6 w 122"/>
                <a:gd name="T13" fmla="*/ 46 h 94"/>
                <a:gd name="T14" fmla="*/ 10 w 122"/>
                <a:gd name="T15" fmla="*/ 50 h 94"/>
                <a:gd name="T16" fmla="*/ 12 w 122"/>
                <a:gd name="T17" fmla="*/ 52 h 94"/>
                <a:gd name="T18" fmla="*/ 14 w 122"/>
                <a:gd name="T19" fmla="*/ 54 h 94"/>
                <a:gd name="T20" fmla="*/ 18 w 122"/>
                <a:gd name="T21" fmla="*/ 54 h 94"/>
                <a:gd name="T22" fmla="*/ 22 w 122"/>
                <a:gd name="T23" fmla="*/ 56 h 94"/>
                <a:gd name="T24" fmla="*/ 26 w 122"/>
                <a:gd name="T25" fmla="*/ 56 h 94"/>
                <a:gd name="T26" fmla="*/ 28 w 122"/>
                <a:gd name="T27" fmla="*/ 56 h 94"/>
                <a:gd name="T28" fmla="*/ 30 w 122"/>
                <a:gd name="T29" fmla="*/ 58 h 94"/>
                <a:gd name="T30" fmla="*/ 32 w 122"/>
                <a:gd name="T31" fmla="*/ 60 h 94"/>
                <a:gd name="T32" fmla="*/ 30 w 122"/>
                <a:gd name="T33" fmla="*/ 62 h 94"/>
                <a:gd name="T34" fmla="*/ 28 w 122"/>
                <a:gd name="T35" fmla="*/ 66 h 94"/>
                <a:gd name="T36" fmla="*/ 24 w 122"/>
                <a:gd name="T37" fmla="*/ 70 h 94"/>
                <a:gd name="T38" fmla="*/ 24 w 122"/>
                <a:gd name="T39" fmla="*/ 74 h 94"/>
                <a:gd name="T40" fmla="*/ 26 w 122"/>
                <a:gd name="T41" fmla="*/ 80 h 94"/>
                <a:gd name="T42" fmla="*/ 28 w 122"/>
                <a:gd name="T43" fmla="*/ 82 h 94"/>
                <a:gd name="T44" fmla="*/ 32 w 122"/>
                <a:gd name="T45" fmla="*/ 86 h 94"/>
                <a:gd name="T46" fmla="*/ 36 w 122"/>
                <a:gd name="T47" fmla="*/ 88 h 94"/>
                <a:gd name="T48" fmla="*/ 40 w 122"/>
                <a:gd name="T49" fmla="*/ 88 h 94"/>
                <a:gd name="T50" fmla="*/ 50 w 122"/>
                <a:gd name="T51" fmla="*/ 88 h 94"/>
                <a:gd name="T52" fmla="*/ 64 w 122"/>
                <a:gd name="T53" fmla="*/ 88 h 94"/>
                <a:gd name="T54" fmla="*/ 80 w 122"/>
                <a:gd name="T55" fmla="*/ 94 h 94"/>
                <a:gd name="T56" fmla="*/ 122 w 122"/>
                <a:gd name="T57" fmla="*/ 42 h 94"/>
                <a:gd name="T58" fmla="*/ 114 w 122"/>
                <a:gd name="T59" fmla="*/ 24 h 94"/>
                <a:gd name="T60" fmla="*/ 92 w 122"/>
                <a:gd name="T61" fmla="*/ 20 h 94"/>
                <a:gd name="T62" fmla="*/ 56 w 122"/>
                <a:gd name="T63" fmla="*/ 0 h 94"/>
                <a:gd name="T64" fmla="*/ 54 w 122"/>
                <a:gd name="T65" fmla="*/ 12 h 94"/>
                <a:gd name="T66" fmla="*/ 40 w 122"/>
                <a:gd name="T67" fmla="*/ 10 h 94"/>
                <a:gd name="T68" fmla="*/ 22 w 122"/>
                <a:gd name="T6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" h="94">
                  <a:moveTo>
                    <a:pt x="22" y="0"/>
                  </a:moveTo>
                  <a:lnTo>
                    <a:pt x="14" y="2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8" y="54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30" y="58"/>
                  </a:lnTo>
                  <a:lnTo>
                    <a:pt x="32" y="60"/>
                  </a:lnTo>
                  <a:lnTo>
                    <a:pt x="30" y="62"/>
                  </a:lnTo>
                  <a:lnTo>
                    <a:pt x="28" y="66"/>
                  </a:lnTo>
                  <a:lnTo>
                    <a:pt x="24" y="70"/>
                  </a:lnTo>
                  <a:lnTo>
                    <a:pt x="24" y="74"/>
                  </a:lnTo>
                  <a:lnTo>
                    <a:pt x="26" y="80"/>
                  </a:lnTo>
                  <a:lnTo>
                    <a:pt x="28" y="82"/>
                  </a:lnTo>
                  <a:lnTo>
                    <a:pt x="32" y="86"/>
                  </a:lnTo>
                  <a:lnTo>
                    <a:pt x="36" y="88"/>
                  </a:lnTo>
                  <a:lnTo>
                    <a:pt x="40" y="88"/>
                  </a:lnTo>
                  <a:lnTo>
                    <a:pt x="50" y="88"/>
                  </a:lnTo>
                  <a:lnTo>
                    <a:pt x="64" y="88"/>
                  </a:lnTo>
                  <a:lnTo>
                    <a:pt x="80" y="94"/>
                  </a:lnTo>
                  <a:lnTo>
                    <a:pt x="122" y="42"/>
                  </a:lnTo>
                  <a:lnTo>
                    <a:pt x="114" y="24"/>
                  </a:lnTo>
                  <a:lnTo>
                    <a:pt x="92" y="20"/>
                  </a:lnTo>
                  <a:lnTo>
                    <a:pt x="56" y="0"/>
                  </a:lnTo>
                  <a:lnTo>
                    <a:pt x="54" y="12"/>
                  </a:lnTo>
                  <a:lnTo>
                    <a:pt x="40" y="10"/>
                  </a:lnTo>
                  <a:lnTo>
                    <a:pt x="22" y="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195">
              <a:extLst>
                <a:ext uri="{FF2B5EF4-FFF2-40B4-BE49-F238E27FC236}">
                  <a16:creationId xmlns:a16="http://schemas.microsoft.com/office/drawing/2014/main" id="{058569FC-1EFB-6AE5-4B60-4E9A7EBBBFCB}"/>
                </a:ext>
              </a:extLst>
            </p:cNvPr>
            <p:cNvSpPr>
              <a:spLocks/>
            </p:cNvSpPr>
            <p:nvPr/>
          </p:nvSpPr>
          <p:spPr bwMode="gray">
            <a:xfrm>
              <a:off x="6904586" y="2007146"/>
              <a:ext cx="95419" cy="84119"/>
            </a:xfrm>
            <a:custGeom>
              <a:avLst/>
              <a:gdLst>
                <a:gd name="T0" fmla="*/ 28 w 46"/>
                <a:gd name="T1" fmla="*/ 8 h 46"/>
                <a:gd name="T2" fmla="*/ 28 w 46"/>
                <a:gd name="T3" fmla="*/ 6 h 46"/>
                <a:gd name="T4" fmla="*/ 26 w 46"/>
                <a:gd name="T5" fmla="*/ 4 h 46"/>
                <a:gd name="T6" fmla="*/ 22 w 46"/>
                <a:gd name="T7" fmla="*/ 2 h 46"/>
                <a:gd name="T8" fmla="*/ 20 w 46"/>
                <a:gd name="T9" fmla="*/ 0 h 46"/>
                <a:gd name="T10" fmla="*/ 16 w 46"/>
                <a:gd name="T11" fmla="*/ 0 h 46"/>
                <a:gd name="T12" fmla="*/ 12 w 46"/>
                <a:gd name="T13" fmla="*/ 0 h 46"/>
                <a:gd name="T14" fmla="*/ 10 w 46"/>
                <a:gd name="T15" fmla="*/ 0 h 46"/>
                <a:gd name="T16" fmla="*/ 8 w 46"/>
                <a:gd name="T17" fmla="*/ 4 h 46"/>
                <a:gd name="T18" fmla="*/ 4 w 46"/>
                <a:gd name="T19" fmla="*/ 8 h 46"/>
                <a:gd name="T20" fmla="*/ 2 w 46"/>
                <a:gd name="T21" fmla="*/ 12 h 46"/>
                <a:gd name="T22" fmla="*/ 2 w 46"/>
                <a:gd name="T23" fmla="*/ 16 h 46"/>
                <a:gd name="T24" fmla="*/ 0 w 46"/>
                <a:gd name="T25" fmla="*/ 20 h 46"/>
                <a:gd name="T26" fmla="*/ 2 w 46"/>
                <a:gd name="T27" fmla="*/ 24 h 46"/>
                <a:gd name="T28" fmla="*/ 4 w 46"/>
                <a:gd name="T29" fmla="*/ 26 h 46"/>
                <a:gd name="T30" fmla="*/ 8 w 46"/>
                <a:gd name="T31" fmla="*/ 30 h 46"/>
                <a:gd name="T32" fmla="*/ 12 w 46"/>
                <a:gd name="T33" fmla="*/ 34 h 46"/>
                <a:gd name="T34" fmla="*/ 16 w 46"/>
                <a:gd name="T35" fmla="*/ 36 h 46"/>
                <a:gd name="T36" fmla="*/ 20 w 46"/>
                <a:gd name="T37" fmla="*/ 40 h 46"/>
                <a:gd name="T38" fmla="*/ 24 w 46"/>
                <a:gd name="T39" fmla="*/ 42 h 46"/>
                <a:gd name="T40" fmla="*/ 28 w 46"/>
                <a:gd name="T41" fmla="*/ 44 h 46"/>
                <a:gd name="T42" fmla="*/ 28 w 46"/>
                <a:gd name="T43" fmla="*/ 46 h 46"/>
                <a:gd name="T44" fmla="*/ 28 w 46"/>
                <a:gd name="T45" fmla="*/ 44 h 46"/>
                <a:gd name="T46" fmla="*/ 32 w 46"/>
                <a:gd name="T47" fmla="*/ 44 h 46"/>
                <a:gd name="T48" fmla="*/ 36 w 46"/>
                <a:gd name="T49" fmla="*/ 40 h 46"/>
                <a:gd name="T50" fmla="*/ 40 w 46"/>
                <a:gd name="T51" fmla="*/ 38 h 46"/>
                <a:gd name="T52" fmla="*/ 42 w 46"/>
                <a:gd name="T53" fmla="*/ 34 h 46"/>
                <a:gd name="T54" fmla="*/ 46 w 46"/>
                <a:gd name="T55" fmla="*/ 32 h 46"/>
                <a:gd name="T56" fmla="*/ 46 w 46"/>
                <a:gd name="T57" fmla="*/ 28 h 46"/>
                <a:gd name="T58" fmla="*/ 46 w 46"/>
                <a:gd name="T59" fmla="*/ 24 h 46"/>
                <a:gd name="T60" fmla="*/ 42 w 46"/>
                <a:gd name="T61" fmla="*/ 20 h 46"/>
                <a:gd name="T62" fmla="*/ 38 w 46"/>
                <a:gd name="T63" fmla="*/ 16 h 46"/>
                <a:gd name="T64" fmla="*/ 34 w 46"/>
                <a:gd name="T65" fmla="*/ 12 h 46"/>
                <a:gd name="T66" fmla="*/ 32 w 46"/>
                <a:gd name="T67" fmla="*/ 10 h 46"/>
                <a:gd name="T68" fmla="*/ 28 w 46"/>
                <a:gd name="T69" fmla="*/ 8 h 46"/>
                <a:gd name="T70" fmla="*/ 28 w 46"/>
                <a:gd name="T71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" h="46">
                  <a:moveTo>
                    <a:pt x="28" y="8"/>
                  </a:moveTo>
                  <a:lnTo>
                    <a:pt x="28" y="6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8" y="30"/>
                  </a:lnTo>
                  <a:lnTo>
                    <a:pt x="12" y="34"/>
                  </a:lnTo>
                  <a:lnTo>
                    <a:pt x="16" y="36"/>
                  </a:lnTo>
                  <a:lnTo>
                    <a:pt x="20" y="40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32" y="44"/>
                  </a:lnTo>
                  <a:lnTo>
                    <a:pt x="36" y="40"/>
                  </a:lnTo>
                  <a:lnTo>
                    <a:pt x="40" y="38"/>
                  </a:lnTo>
                  <a:lnTo>
                    <a:pt x="42" y="34"/>
                  </a:lnTo>
                  <a:lnTo>
                    <a:pt x="46" y="32"/>
                  </a:lnTo>
                  <a:lnTo>
                    <a:pt x="46" y="28"/>
                  </a:lnTo>
                  <a:lnTo>
                    <a:pt x="46" y="24"/>
                  </a:lnTo>
                  <a:lnTo>
                    <a:pt x="42" y="20"/>
                  </a:lnTo>
                  <a:lnTo>
                    <a:pt x="38" y="16"/>
                  </a:lnTo>
                  <a:lnTo>
                    <a:pt x="34" y="12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28" y="8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196">
              <a:extLst>
                <a:ext uri="{FF2B5EF4-FFF2-40B4-BE49-F238E27FC236}">
                  <a16:creationId xmlns:a16="http://schemas.microsoft.com/office/drawing/2014/main" id="{69D9D260-588F-4838-C13D-A86E9998D214}"/>
                </a:ext>
              </a:extLst>
            </p:cNvPr>
            <p:cNvSpPr>
              <a:spLocks/>
            </p:cNvSpPr>
            <p:nvPr/>
          </p:nvSpPr>
          <p:spPr bwMode="gray">
            <a:xfrm>
              <a:off x="9962151" y="3214078"/>
              <a:ext cx="66378" cy="299905"/>
            </a:xfrm>
            <a:custGeom>
              <a:avLst/>
              <a:gdLst>
                <a:gd name="T0" fmla="*/ 26 w 32"/>
                <a:gd name="T1" fmla="*/ 8 h 164"/>
                <a:gd name="T2" fmla="*/ 26 w 32"/>
                <a:gd name="T3" fmla="*/ 6 h 164"/>
                <a:gd name="T4" fmla="*/ 24 w 32"/>
                <a:gd name="T5" fmla="*/ 6 h 164"/>
                <a:gd name="T6" fmla="*/ 22 w 32"/>
                <a:gd name="T7" fmla="*/ 2 h 164"/>
                <a:gd name="T8" fmla="*/ 20 w 32"/>
                <a:gd name="T9" fmla="*/ 2 h 164"/>
                <a:gd name="T10" fmla="*/ 18 w 32"/>
                <a:gd name="T11" fmla="*/ 0 h 164"/>
                <a:gd name="T12" fmla="*/ 16 w 32"/>
                <a:gd name="T13" fmla="*/ 2 h 164"/>
                <a:gd name="T14" fmla="*/ 14 w 32"/>
                <a:gd name="T15" fmla="*/ 6 h 164"/>
                <a:gd name="T16" fmla="*/ 12 w 32"/>
                <a:gd name="T17" fmla="*/ 10 h 164"/>
                <a:gd name="T18" fmla="*/ 10 w 32"/>
                <a:gd name="T19" fmla="*/ 14 h 164"/>
                <a:gd name="T20" fmla="*/ 8 w 32"/>
                <a:gd name="T21" fmla="*/ 18 h 164"/>
                <a:gd name="T22" fmla="*/ 8 w 32"/>
                <a:gd name="T23" fmla="*/ 22 h 164"/>
                <a:gd name="T24" fmla="*/ 8 w 32"/>
                <a:gd name="T25" fmla="*/ 22 h 164"/>
                <a:gd name="T26" fmla="*/ 2 w 32"/>
                <a:gd name="T27" fmla="*/ 42 h 164"/>
                <a:gd name="T28" fmla="*/ 2 w 32"/>
                <a:gd name="T29" fmla="*/ 44 h 164"/>
                <a:gd name="T30" fmla="*/ 2 w 32"/>
                <a:gd name="T31" fmla="*/ 46 h 164"/>
                <a:gd name="T32" fmla="*/ 4 w 32"/>
                <a:gd name="T33" fmla="*/ 52 h 164"/>
                <a:gd name="T34" fmla="*/ 4 w 32"/>
                <a:gd name="T35" fmla="*/ 56 h 164"/>
                <a:gd name="T36" fmla="*/ 6 w 32"/>
                <a:gd name="T37" fmla="*/ 60 h 164"/>
                <a:gd name="T38" fmla="*/ 6 w 32"/>
                <a:gd name="T39" fmla="*/ 66 h 164"/>
                <a:gd name="T40" fmla="*/ 8 w 32"/>
                <a:gd name="T41" fmla="*/ 82 h 164"/>
                <a:gd name="T42" fmla="*/ 6 w 32"/>
                <a:gd name="T43" fmla="*/ 100 h 164"/>
                <a:gd name="T44" fmla="*/ 6 w 32"/>
                <a:gd name="T45" fmla="*/ 118 h 164"/>
                <a:gd name="T46" fmla="*/ 6 w 32"/>
                <a:gd name="T47" fmla="*/ 132 h 164"/>
                <a:gd name="T48" fmla="*/ 6 w 32"/>
                <a:gd name="T49" fmla="*/ 140 h 164"/>
                <a:gd name="T50" fmla="*/ 6 w 32"/>
                <a:gd name="T51" fmla="*/ 142 h 164"/>
                <a:gd name="T52" fmla="*/ 4 w 32"/>
                <a:gd name="T53" fmla="*/ 146 h 164"/>
                <a:gd name="T54" fmla="*/ 2 w 32"/>
                <a:gd name="T55" fmla="*/ 150 h 164"/>
                <a:gd name="T56" fmla="*/ 0 w 32"/>
                <a:gd name="T57" fmla="*/ 156 h 164"/>
                <a:gd name="T58" fmla="*/ 0 w 32"/>
                <a:gd name="T59" fmla="*/ 158 h 164"/>
                <a:gd name="T60" fmla="*/ 0 w 32"/>
                <a:gd name="T61" fmla="*/ 160 h 164"/>
                <a:gd name="T62" fmla="*/ 8 w 32"/>
                <a:gd name="T63" fmla="*/ 164 h 164"/>
                <a:gd name="T64" fmla="*/ 12 w 32"/>
                <a:gd name="T65" fmla="*/ 152 h 164"/>
                <a:gd name="T66" fmla="*/ 22 w 32"/>
                <a:gd name="T67" fmla="*/ 162 h 164"/>
                <a:gd name="T68" fmla="*/ 22 w 32"/>
                <a:gd name="T69" fmla="*/ 160 h 164"/>
                <a:gd name="T70" fmla="*/ 22 w 32"/>
                <a:gd name="T71" fmla="*/ 158 h 164"/>
                <a:gd name="T72" fmla="*/ 22 w 32"/>
                <a:gd name="T73" fmla="*/ 152 h 164"/>
                <a:gd name="T74" fmla="*/ 22 w 32"/>
                <a:gd name="T75" fmla="*/ 146 h 164"/>
                <a:gd name="T76" fmla="*/ 20 w 32"/>
                <a:gd name="T77" fmla="*/ 140 h 164"/>
                <a:gd name="T78" fmla="*/ 16 w 32"/>
                <a:gd name="T79" fmla="*/ 130 h 164"/>
                <a:gd name="T80" fmla="*/ 16 w 32"/>
                <a:gd name="T81" fmla="*/ 118 h 164"/>
                <a:gd name="T82" fmla="*/ 24 w 32"/>
                <a:gd name="T83" fmla="*/ 106 h 164"/>
                <a:gd name="T84" fmla="*/ 28 w 32"/>
                <a:gd name="T85" fmla="*/ 102 h 164"/>
                <a:gd name="T86" fmla="*/ 32 w 32"/>
                <a:gd name="T87" fmla="*/ 96 h 164"/>
                <a:gd name="T88" fmla="*/ 32 w 32"/>
                <a:gd name="T89" fmla="*/ 92 h 164"/>
                <a:gd name="T90" fmla="*/ 32 w 32"/>
                <a:gd name="T91" fmla="*/ 88 h 164"/>
                <a:gd name="T92" fmla="*/ 30 w 32"/>
                <a:gd name="T93" fmla="*/ 84 h 164"/>
                <a:gd name="T94" fmla="*/ 30 w 32"/>
                <a:gd name="T95" fmla="*/ 80 h 164"/>
                <a:gd name="T96" fmla="*/ 30 w 32"/>
                <a:gd name="T97" fmla="*/ 74 h 164"/>
                <a:gd name="T98" fmla="*/ 28 w 32"/>
                <a:gd name="T99" fmla="*/ 62 h 164"/>
                <a:gd name="T100" fmla="*/ 26 w 32"/>
                <a:gd name="T101" fmla="*/ 50 h 164"/>
                <a:gd name="T102" fmla="*/ 24 w 32"/>
                <a:gd name="T103" fmla="*/ 40 h 164"/>
                <a:gd name="T104" fmla="*/ 24 w 32"/>
                <a:gd name="T105" fmla="*/ 36 h 164"/>
                <a:gd name="T106" fmla="*/ 24 w 32"/>
                <a:gd name="T107" fmla="*/ 36 h 164"/>
                <a:gd name="T108" fmla="*/ 22 w 32"/>
                <a:gd name="T109" fmla="*/ 32 h 164"/>
                <a:gd name="T110" fmla="*/ 22 w 32"/>
                <a:gd name="T111" fmla="*/ 28 h 164"/>
                <a:gd name="T112" fmla="*/ 22 w 32"/>
                <a:gd name="T113" fmla="*/ 22 h 164"/>
                <a:gd name="T114" fmla="*/ 22 w 32"/>
                <a:gd name="T115" fmla="*/ 16 h 164"/>
                <a:gd name="T116" fmla="*/ 24 w 32"/>
                <a:gd name="T117" fmla="*/ 12 h 164"/>
                <a:gd name="T118" fmla="*/ 26 w 32"/>
                <a:gd name="T119" fmla="*/ 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" h="164">
                  <a:moveTo>
                    <a:pt x="26" y="8"/>
                  </a:moveTo>
                  <a:lnTo>
                    <a:pt x="26" y="6"/>
                  </a:lnTo>
                  <a:lnTo>
                    <a:pt x="24" y="6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8" y="82"/>
                  </a:lnTo>
                  <a:lnTo>
                    <a:pt x="6" y="100"/>
                  </a:lnTo>
                  <a:lnTo>
                    <a:pt x="6" y="118"/>
                  </a:lnTo>
                  <a:lnTo>
                    <a:pt x="6" y="132"/>
                  </a:lnTo>
                  <a:lnTo>
                    <a:pt x="6" y="140"/>
                  </a:lnTo>
                  <a:lnTo>
                    <a:pt x="6" y="142"/>
                  </a:lnTo>
                  <a:lnTo>
                    <a:pt x="4" y="146"/>
                  </a:lnTo>
                  <a:lnTo>
                    <a:pt x="2" y="150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8" y="164"/>
                  </a:lnTo>
                  <a:lnTo>
                    <a:pt x="12" y="152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22" y="158"/>
                  </a:lnTo>
                  <a:lnTo>
                    <a:pt x="22" y="152"/>
                  </a:lnTo>
                  <a:lnTo>
                    <a:pt x="22" y="146"/>
                  </a:lnTo>
                  <a:lnTo>
                    <a:pt x="20" y="140"/>
                  </a:lnTo>
                  <a:lnTo>
                    <a:pt x="16" y="130"/>
                  </a:lnTo>
                  <a:lnTo>
                    <a:pt x="16" y="118"/>
                  </a:lnTo>
                  <a:lnTo>
                    <a:pt x="24" y="106"/>
                  </a:lnTo>
                  <a:lnTo>
                    <a:pt x="28" y="102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0" y="84"/>
                  </a:lnTo>
                  <a:lnTo>
                    <a:pt x="30" y="80"/>
                  </a:lnTo>
                  <a:lnTo>
                    <a:pt x="30" y="74"/>
                  </a:lnTo>
                  <a:lnTo>
                    <a:pt x="28" y="62"/>
                  </a:lnTo>
                  <a:lnTo>
                    <a:pt x="26" y="50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2"/>
                  </a:lnTo>
                  <a:lnTo>
                    <a:pt x="22" y="28"/>
                  </a:lnTo>
                  <a:lnTo>
                    <a:pt x="22" y="22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6" y="8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198">
              <a:extLst>
                <a:ext uri="{FF2B5EF4-FFF2-40B4-BE49-F238E27FC236}">
                  <a16:creationId xmlns:a16="http://schemas.microsoft.com/office/drawing/2014/main" id="{FFACAA87-AC1F-7797-855E-42540E8239C4}"/>
                </a:ext>
              </a:extLst>
            </p:cNvPr>
            <p:cNvSpPr>
              <a:spLocks/>
            </p:cNvSpPr>
            <p:nvPr/>
          </p:nvSpPr>
          <p:spPr bwMode="gray">
            <a:xfrm>
              <a:off x="8854458" y="4201568"/>
              <a:ext cx="178392" cy="212127"/>
            </a:xfrm>
            <a:custGeom>
              <a:avLst/>
              <a:gdLst>
                <a:gd name="T0" fmla="*/ 2 w 86"/>
                <a:gd name="T1" fmla="*/ 26 h 116"/>
                <a:gd name="T2" fmla="*/ 8 w 86"/>
                <a:gd name="T3" fmla="*/ 28 h 116"/>
                <a:gd name="T4" fmla="*/ 10 w 86"/>
                <a:gd name="T5" fmla="*/ 32 h 116"/>
                <a:gd name="T6" fmla="*/ 10 w 86"/>
                <a:gd name="T7" fmla="*/ 36 h 116"/>
                <a:gd name="T8" fmla="*/ 22 w 86"/>
                <a:gd name="T9" fmla="*/ 40 h 116"/>
                <a:gd name="T10" fmla="*/ 22 w 86"/>
                <a:gd name="T11" fmla="*/ 48 h 116"/>
                <a:gd name="T12" fmla="*/ 20 w 86"/>
                <a:gd name="T13" fmla="*/ 58 h 116"/>
                <a:gd name="T14" fmla="*/ 18 w 86"/>
                <a:gd name="T15" fmla="*/ 60 h 116"/>
                <a:gd name="T16" fmla="*/ 20 w 86"/>
                <a:gd name="T17" fmla="*/ 62 h 116"/>
                <a:gd name="T18" fmla="*/ 26 w 86"/>
                <a:gd name="T19" fmla="*/ 60 h 116"/>
                <a:gd name="T20" fmla="*/ 32 w 86"/>
                <a:gd name="T21" fmla="*/ 56 h 116"/>
                <a:gd name="T22" fmla="*/ 38 w 86"/>
                <a:gd name="T23" fmla="*/ 56 h 116"/>
                <a:gd name="T24" fmla="*/ 42 w 86"/>
                <a:gd name="T25" fmla="*/ 58 h 116"/>
                <a:gd name="T26" fmla="*/ 50 w 86"/>
                <a:gd name="T27" fmla="*/ 66 h 116"/>
                <a:gd name="T28" fmla="*/ 58 w 86"/>
                <a:gd name="T29" fmla="*/ 78 h 116"/>
                <a:gd name="T30" fmla="*/ 60 w 86"/>
                <a:gd name="T31" fmla="*/ 86 h 116"/>
                <a:gd name="T32" fmla="*/ 62 w 86"/>
                <a:gd name="T33" fmla="*/ 94 h 116"/>
                <a:gd name="T34" fmla="*/ 62 w 86"/>
                <a:gd name="T35" fmla="*/ 104 h 116"/>
                <a:gd name="T36" fmla="*/ 60 w 86"/>
                <a:gd name="T37" fmla="*/ 110 h 116"/>
                <a:gd name="T38" fmla="*/ 70 w 86"/>
                <a:gd name="T39" fmla="*/ 114 h 116"/>
                <a:gd name="T40" fmla="*/ 78 w 86"/>
                <a:gd name="T41" fmla="*/ 114 h 116"/>
                <a:gd name="T42" fmla="*/ 86 w 86"/>
                <a:gd name="T43" fmla="*/ 114 h 116"/>
                <a:gd name="T44" fmla="*/ 86 w 86"/>
                <a:gd name="T45" fmla="*/ 100 h 116"/>
                <a:gd name="T46" fmla="*/ 80 w 86"/>
                <a:gd name="T47" fmla="*/ 78 h 116"/>
                <a:gd name="T48" fmla="*/ 72 w 86"/>
                <a:gd name="T49" fmla="*/ 70 h 116"/>
                <a:gd name="T50" fmla="*/ 64 w 86"/>
                <a:gd name="T51" fmla="*/ 62 h 116"/>
                <a:gd name="T52" fmla="*/ 60 w 86"/>
                <a:gd name="T53" fmla="*/ 58 h 116"/>
                <a:gd name="T54" fmla="*/ 58 w 86"/>
                <a:gd name="T55" fmla="*/ 56 h 116"/>
                <a:gd name="T56" fmla="*/ 52 w 86"/>
                <a:gd name="T57" fmla="*/ 50 h 116"/>
                <a:gd name="T58" fmla="*/ 46 w 86"/>
                <a:gd name="T59" fmla="*/ 44 h 116"/>
                <a:gd name="T60" fmla="*/ 50 w 86"/>
                <a:gd name="T61" fmla="*/ 38 h 116"/>
                <a:gd name="T62" fmla="*/ 52 w 86"/>
                <a:gd name="T63" fmla="*/ 36 h 116"/>
                <a:gd name="T64" fmla="*/ 54 w 86"/>
                <a:gd name="T65" fmla="*/ 30 h 116"/>
                <a:gd name="T66" fmla="*/ 52 w 86"/>
                <a:gd name="T67" fmla="*/ 24 h 116"/>
                <a:gd name="T68" fmla="*/ 40 w 86"/>
                <a:gd name="T69" fmla="*/ 16 h 116"/>
                <a:gd name="T70" fmla="*/ 36 w 86"/>
                <a:gd name="T71" fmla="*/ 4 h 116"/>
                <a:gd name="T72" fmla="*/ 34 w 86"/>
                <a:gd name="T73" fmla="*/ 0 h 116"/>
                <a:gd name="T74" fmla="*/ 28 w 86"/>
                <a:gd name="T75" fmla="*/ 0 h 116"/>
                <a:gd name="T76" fmla="*/ 24 w 86"/>
                <a:gd name="T77" fmla="*/ 4 h 116"/>
                <a:gd name="T78" fmla="*/ 24 w 86"/>
                <a:gd name="T79" fmla="*/ 10 h 116"/>
                <a:gd name="T80" fmla="*/ 24 w 86"/>
                <a:gd name="T81" fmla="*/ 18 h 116"/>
                <a:gd name="T82" fmla="*/ 22 w 86"/>
                <a:gd name="T83" fmla="*/ 20 h 116"/>
                <a:gd name="T84" fmla="*/ 18 w 86"/>
                <a:gd name="T85" fmla="*/ 20 h 116"/>
                <a:gd name="T86" fmla="*/ 12 w 86"/>
                <a:gd name="T87" fmla="*/ 22 h 116"/>
                <a:gd name="T88" fmla="*/ 0 w 86"/>
                <a:gd name="T89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16">
                  <a:moveTo>
                    <a:pt x="0" y="26"/>
                  </a:moveTo>
                  <a:lnTo>
                    <a:pt x="2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20" y="36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48"/>
                  </a:lnTo>
                  <a:lnTo>
                    <a:pt x="20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6" y="60"/>
                  </a:lnTo>
                  <a:lnTo>
                    <a:pt x="30" y="58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4" y="60"/>
                  </a:lnTo>
                  <a:lnTo>
                    <a:pt x="50" y="66"/>
                  </a:lnTo>
                  <a:lnTo>
                    <a:pt x="54" y="72"/>
                  </a:lnTo>
                  <a:lnTo>
                    <a:pt x="58" y="78"/>
                  </a:lnTo>
                  <a:lnTo>
                    <a:pt x="60" y="84"/>
                  </a:lnTo>
                  <a:lnTo>
                    <a:pt x="60" y="86"/>
                  </a:lnTo>
                  <a:lnTo>
                    <a:pt x="60" y="88"/>
                  </a:lnTo>
                  <a:lnTo>
                    <a:pt x="62" y="94"/>
                  </a:lnTo>
                  <a:lnTo>
                    <a:pt x="62" y="100"/>
                  </a:lnTo>
                  <a:lnTo>
                    <a:pt x="62" y="104"/>
                  </a:lnTo>
                  <a:lnTo>
                    <a:pt x="62" y="108"/>
                  </a:lnTo>
                  <a:lnTo>
                    <a:pt x="60" y="110"/>
                  </a:lnTo>
                  <a:lnTo>
                    <a:pt x="68" y="116"/>
                  </a:lnTo>
                  <a:lnTo>
                    <a:pt x="70" y="114"/>
                  </a:lnTo>
                  <a:lnTo>
                    <a:pt x="72" y="114"/>
                  </a:lnTo>
                  <a:lnTo>
                    <a:pt x="78" y="114"/>
                  </a:lnTo>
                  <a:lnTo>
                    <a:pt x="82" y="114"/>
                  </a:lnTo>
                  <a:lnTo>
                    <a:pt x="86" y="114"/>
                  </a:lnTo>
                  <a:lnTo>
                    <a:pt x="86" y="110"/>
                  </a:lnTo>
                  <a:lnTo>
                    <a:pt x="86" y="100"/>
                  </a:lnTo>
                  <a:lnTo>
                    <a:pt x="84" y="88"/>
                  </a:lnTo>
                  <a:lnTo>
                    <a:pt x="80" y="78"/>
                  </a:lnTo>
                  <a:lnTo>
                    <a:pt x="76" y="74"/>
                  </a:lnTo>
                  <a:lnTo>
                    <a:pt x="72" y="70"/>
                  </a:lnTo>
                  <a:lnTo>
                    <a:pt x="68" y="66"/>
                  </a:lnTo>
                  <a:lnTo>
                    <a:pt x="64" y="62"/>
                  </a:lnTo>
                  <a:lnTo>
                    <a:pt x="62" y="60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8" y="56"/>
                  </a:lnTo>
                  <a:lnTo>
                    <a:pt x="54" y="54"/>
                  </a:lnTo>
                  <a:lnTo>
                    <a:pt x="52" y="50"/>
                  </a:lnTo>
                  <a:lnTo>
                    <a:pt x="48" y="48"/>
                  </a:lnTo>
                  <a:lnTo>
                    <a:pt x="46" y="44"/>
                  </a:lnTo>
                  <a:lnTo>
                    <a:pt x="48" y="40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50" y="20"/>
                  </a:lnTo>
                  <a:lnTo>
                    <a:pt x="40" y="16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0" y="26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199">
              <a:extLst>
                <a:ext uri="{FF2B5EF4-FFF2-40B4-BE49-F238E27FC236}">
                  <a16:creationId xmlns:a16="http://schemas.microsoft.com/office/drawing/2014/main" id="{1A977449-E211-F7FA-A406-6653C3537571}"/>
                </a:ext>
              </a:extLst>
            </p:cNvPr>
            <p:cNvSpPr>
              <a:spLocks/>
            </p:cNvSpPr>
            <p:nvPr/>
          </p:nvSpPr>
          <p:spPr bwMode="gray">
            <a:xfrm>
              <a:off x="7846332" y="3850460"/>
              <a:ext cx="414867" cy="318191"/>
            </a:xfrm>
            <a:custGeom>
              <a:avLst/>
              <a:gdLst>
                <a:gd name="T0" fmla="*/ 150 w 200"/>
                <a:gd name="T1" fmla="*/ 2 h 174"/>
                <a:gd name="T2" fmla="*/ 142 w 200"/>
                <a:gd name="T3" fmla="*/ 10 h 174"/>
                <a:gd name="T4" fmla="*/ 122 w 200"/>
                <a:gd name="T5" fmla="*/ 28 h 174"/>
                <a:gd name="T6" fmla="*/ 118 w 200"/>
                <a:gd name="T7" fmla="*/ 30 h 174"/>
                <a:gd name="T8" fmla="*/ 110 w 200"/>
                <a:gd name="T9" fmla="*/ 36 h 174"/>
                <a:gd name="T10" fmla="*/ 92 w 200"/>
                <a:gd name="T11" fmla="*/ 66 h 174"/>
                <a:gd name="T12" fmla="*/ 82 w 200"/>
                <a:gd name="T13" fmla="*/ 66 h 174"/>
                <a:gd name="T14" fmla="*/ 66 w 200"/>
                <a:gd name="T15" fmla="*/ 70 h 174"/>
                <a:gd name="T16" fmla="*/ 56 w 200"/>
                <a:gd name="T17" fmla="*/ 82 h 174"/>
                <a:gd name="T18" fmla="*/ 46 w 200"/>
                <a:gd name="T19" fmla="*/ 90 h 174"/>
                <a:gd name="T20" fmla="*/ 40 w 200"/>
                <a:gd name="T21" fmla="*/ 94 h 174"/>
                <a:gd name="T22" fmla="*/ 8 w 200"/>
                <a:gd name="T23" fmla="*/ 98 h 174"/>
                <a:gd name="T24" fmla="*/ 14 w 200"/>
                <a:gd name="T25" fmla="*/ 120 h 174"/>
                <a:gd name="T26" fmla="*/ 12 w 200"/>
                <a:gd name="T27" fmla="*/ 132 h 174"/>
                <a:gd name="T28" fmla="*/ 4 w 200"/>
                <a:gd name="T29" fmla="*/ 144 h 174"/>
                <a:gd name="T30" fmla="*/ 4 w 200"/>
                <a:gd name="T31" fmla="*/ 154 h 174"/>
                <a:gd name="T32" fmla="*/ 8 w 200"/>
                <a:gd name="T33" fmla="*/ 162 h 174"/>
                <a:gd name="T34" fmla="*/ 18 w 200"/>
                <a:gd name="T35" fmla="*/ 158 h 174"/>
                <a:gd name="T36" fmla="*/ 30 w 200"/>
                <a:gd name="T37" fmla="*/ 156 h 174"/>
                <a:gd name="T38" fmla="*/ 44 w 200"/>
                <a:gd name="T39" fmla="*/ 158 h 174"/>
                <a:gd name="T40" fmla="*/ 48 w 200"/>
                <a:gd name="T41" fmla="*/ 158 h 174"/>
                <a:gd name="T42" fmla="*/ 60 w 200"/>
                <a:gd name="T43" fmla="*/ 160 h 174"/>
                <a:gd name="T44" fmla="*/ 76 w 200"/>
                <a:gd name="T45" fmla="*/ 174 h 174"/>
                <a:gd name="T46" fmla="*/ 94 w 200"/>
                <a:gd name="T47" fmla="*/ 156 h 174"/>
                <a:gd name="T48" fmla="*/ 114 w 200"/>
                <a:gd name="T49" fmla="*/ 154 h 174"/>
                <a:gd name="T50" fmla="*/ 114 w 200"/>
                <a:gd name="T51" fmla="*/ 130 h 174"/>
                <a:gd name="T52" fmla="*/ 116 w 200"/>
                <a:gd name="T53" fmla="*/ 112 h 174"/>
                <a:gd name="T54" fmla="*/ 152 w 200"/>
                <a:gd name="T55" fmla="*/ 82 h 174"/>
                <a:gd name="T56" fmla="*/ 156 w 200"/>
                <a:gd name="T57" fmla="*/ 76 h 174"/>
                <a:gd name="T58" fmla="*/ 164 w 200"/>
                <a:gd name="T59" fmla="*/ 66 h 174"/>
                <a:gd name="T60" fmla="*/ 172 w 200"/>
                <a:gd name="T61" fmla="*/ 60 h 174"/>
                <a:gd name="T62" fmla="*/ 172 w 200"/>
                <a:gd name="T63" fmla="*/ 52 h 174"/>
                <a:gd name="T64" fmla="*/ 178 w 200"/>
                <a:gd name="T65" fmla="*/ 46 h 174"/>
                <a:gd name="T66" fmla="*/ 188 w 200"/>
                <a:gd name="T67" fmla="*/ 44 h 174"/>
                <a:gd name="T68" fmla="*/ 200 w 200"/>
                <a:gd name="T69" fmla="*/ 46 h 174"/>
                <a:gd name="T70" fmla="*/ 198 w 200"/>
                <a:gd name="T71" fmla="*/ 42 h 174"/>
                <a:gd name="T72" fmla="*/ 192 w 200"/>
                <a:gd name="T73" fmla="*/ 38 h 174"/>
                <a:gd name="T74" fmla="*/ 184 w 200"/>
                <a:gd name="T75" fmla="*/ 36 h 174"/>
                <a:gd name="T76" fmla="*/ 180 w 200"/>
                <a:gd name="T77" fmla="*/ 32 h 174"/>
                <a:gd name="T78" fmla="*/ 172 w 200"/>
                <a:gd name="T79" fmla="*/ 26 h 174"/>
                <a:gd name="T80" fmla="*/ 160 w 200"/>
                <a:gd name="T81" fmla="*/ 28 h 174"/>
                <a:gd name="T82" fmla="*/ 156 w 200"/>
                <a:gd name="T83" fmla="*/ 18 h 174"/>
                <a:gd name="T84" fmla="*/ 154 w 200"/>
                <a:gd name="T8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" h="174">
                  <a:moveTo>
                    <a:pt x="154" y="0"/>
                  </a:moveTo>
                  <a:lnTo>
                    <a:pt x="154" y="2"/>
                  </a:lnTo>
                  <a:lnTo>
                    <a:pt x="150" y="2"/>
                  </a:lnTo>
                  <a:lnTo>
                    <a:pt x="148" y="4"/>
                  </a:lnTo>
                  <a:lnTo>
                    <a:pt x="144" y="8"/>
                  </a:lnTo>
                  <a:lnTo>
                    <a:pt x="142" y="10"/>
                  </a:lnTo>
                  <a:lnTo>
                    <a:pt x="142" y="14"/>
                  </a:lnTo>
                  <a:lnTo>
                    <a:pt x="126" y="18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20" y="28"/>
                  </a:lnTo>
                  <a:lnTo>
                    <a:pt x="118" y="30"/>
                  </a:lnTo>
                  <a:lnTo>
                    <a:pt x="116" y="30"/>
                  </a:lnTo>
                  <a:lnTo>
                    <a:pt x="112" y="32"/>
                  </a:lnTo>
                  <a:lnTo>
                    <a:pt x="110" y="36"/>
                  </a:lnTo>
                  <a:lnTo>
                    <a:pt x="110" y="40"/>
                  </a:lnTo>
                  <a:lnTo>
                    <a:pt x="110" y="46"/>
                  </a:lnTo>
                  <a:lnTo>
                    <a:pt x="92" y="66"/>
                  </a:lnTo>
                  <a:lnTo>
                    <a:pt x="90" y="66"/>
                  </a:lnTo>
                  <a:lnTo>
                    <a:pt x="86" y="66"/>
                  </a:lnTo>
                  <a:lnTo>
                    <a:pt x="82" y="66"/>
                  </a:lnTo>
                  <a:lnTo>
                    <a:pt x="76" y="66"/>
                  </a:lnTo>
                  <a:lnTo>
                    <a:pt x="72" y="68"/>
                  </a:lnTo>
                  <a:lnTo>
                    <a:pt x="66" y="70"/>
                  </a:lnTo>
                  <a:lnTo>
                    <a:pt x="62" y="74"/>
                  </a:lnTo>
                  <a:lnTo>
                    <a:pt x="60" y="78"/>
                  </a:lnTo>
                  <a:lnTo>
                    <a:pt x="56" y="82"/>
                  </a:lnTo>
                  <a:lnTo>
                    <a:pt x="52" y="86"/>
                  </a:lnTo>
                  <a:lnTo>
                    <a:pt x="48" y="88"/>
                  </a:lnTo>
                  <a:lnTo>
                    <a:pt x="46" y="90"/>
                  </a:lnTo>
                  <a:lnTo>
                    <a:pt x="44" y="92"/>
                  </a:lnTo>
                  <a:lnTo>
                    <a:pt x="42" y="92"/>
                  </a:lnTo>
                  <a:lnTo>
                    <a:pt x="40" y="94"/>
                  </a:lnTo>
                  <a:lnTo>
                    <a:pt x="32" y="96"/>
                  </a:lnTo>
                  <a:lnTo>
                    <a:pt x="20" y="98"/>
                  </a:lnTo>
                  <a:lnTo>
                    <a:pt x="8" y="98"/>
                  </a:lnTo>
                  <a:lnTo>
                    <a:pt x="0" y="96"/>
                  </a:lnTo>
                  <a:lnTo>
                    <a:pt x="12" y="116"/>
                  </a:lnTo>
                  <a:lnTo>
                    <a:pt x="14" y="120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12" y="132"/>
                  </a:lnTo>
                  <a:lnTo>
                    <a:pt x="8" y="134"/>
                  </a:lnTo>
                  <a:lnTo>
                    <a:pt x="6" y="138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4" y="150"/>
                  </a:lnTo>
                  <a:lnTo>
                    <a:pt x="4" y="154"/>
                  </a:lnTo>
                  <a:lnTo>
                    <a:pt x="6" y="158"/>
                  </a:lnTo>
                  <a:lnTo>
                    <a:pt x="8" y="162"/>
                  </a:lnTo>
                  <a:lnTo>
                    <a:pt x="8" y="162"/>
                  </a:lnTo>
                  <a:lnTo>
                    <a:pt x="10" y="160"/>
                  </a:lnTo>
                  <a:lnTo>
                    <a:pt x="14" y="160"/>
                  </a:lnTo>
                  <a:lnTo>
                    <a:pt x="18" y="158"/>
                  </a:lnTo>
                  <a:lnTo>
                    <a:pt x="22" y="158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34" y="158"/>
                  </a:lnTo>
                  <a:lnTo>
                    <a:pt x="40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58"/>
                  </a:lnTo>
                  <a:lnTo>
                    <a:pt x="56" y="160"/>
                  </a:lnTo>
                  <a:lnTo>
                    <a:pt x="60" y="160"/>
                  </a:lnTo>
                  <a:lnTo>
                    <a:pt x="64" y="162"/>
                  </a:lnTo>
                  <a:lnTo>
                    <a:pt x="66" y="166"/>
                  </a:lnTo>
                  <a:lnTo>
                    <a:pt x="76" y="174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4" y="156"/>
                  </a:lnTo>
                  <a:lnTo>
                    <a:pt x="96" y="154"/>
                  </a:lnTo>
                  <a:lnTo>
                    <a:pt x="100" y="154"/>
                  </a:lnTo>
                  <a:lnTo>
                    <a:pt x="114" y="154"/>
                  </a:lnTo>
                  <a:lnTo>
                    <a:pt x="120" y="154"/>
                  </a:lnTo>
                  <a:lnTo>
                    <a:pt x="122" y="134"/>
                  </a:lnTo>
                  <a:lnTo>
                    <a:pt x="114" y="130"/>
                  </a:lnTo>
                  <a:lnTo>
                    <a:pt x="114" y="128"/>
                  </a:lnTo>
                  <a:lnTo>
                    <a:pt x="114" y="122"/>
                  </a:lnTo>
                  <a:lnTo>
                    <a:pt x="116" y="112"/>
                  </a:lnTo>
                  <a:lnTo>
                    <a:pt x="120" y="102"/>
                  </a:lnTo>
                  <a:lnTo>
                    <a:pt x="132" y="92"/>
                  </a:lnTo>
                  <a:lnTo>
                    <a:pt x="152" y="82"/>
                  </a:lnTo>
                  <a:lnTo>
                    <a:pt x="152" y="82"/>
                  </a:lnTo>
                  <a:lnTo>
                    <a:pt x="154" y="80"/>
                  </a:lnTo>
                  <a:lnTo>
                    <a:pt x="156" y="76"/>
                  </a:lnTo>
                  <a:lnTo>
                    <a:pt x="160" y="72"/>
                  </a:lnTo>
                  <a:lnTo>
                    <a:pt x="162" y="70"/>
                  </a:lnTo>
                  <a:lnTo>
                    <a:pt x="164" y="66"/>
                  </a:lnTo>
                  <a:lnTo>
                    <a:pt x="164" y="62"/>
                  </a:lnTo>
                  <a:lnTo>
                    <a:pt x="172" y="62"/>
                  </a:lnTo>
                  <a:lnTo>
                    <a:pt x="172" y="60"/>
                  </a:lnTo>
                  <a:lnTo>
                    <a:pt x="170" y="58"/>
                  </a:lnTo>
                  <a:lnTo>
                    <a:pt x="170" y="56"/>
                  </a:lnTo>
                  <a:lnTo>
                    <a:pt x="172" y="52"/>
                  </a:lnTo>
                  <a:lnTo>
                    <a:pt x="174" y="50"/>
                  </a:lnTo>
                  <a:lnTo>
                    <a:pt x="176" y="46"/>
                  </a:lnTo>
                  <a:lnTo>
                    <a:pt x="178" y="46"/>
                  </a:lnTo>
                  <a:lnTo>
                    <a:pt x="180" y="46"/>
                  </a:lnTo>
                  <a:lnTo>
                    <a:pt x="184" y="44"/>
                  </a:lnTo>
                  <a:lnTo>
                    <a:pt x="188" y="44"/>
                  </a:lnTo>
                  <a:lnTo>
                    <a:pt x="192" y="44"/>
                  </a:lnTo>
                  <a:lnTo>
                    <a:pt x="196" y="46"/>
                  </a:lnTo>
                  <a:lnTo>
                    <a:pt x="200" y="46"/>
                  </a:lnTo>
                  <a:lnTo>
                    <a:pt x="200" y="46"/>
                  </a:lnTo>
                  <a:lnTo>
                    <a:pt x="200" y="44"/>
                  </a:lnTo>
                  <a:lnTo>
                    <a:pt x="198" y="42"/>
                  </a:lnTo>
                  <a:lnTo>
                    <a:pt x="196" y="40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0" y="38"/>
                  </a:lnTo>
                  <a:lnTo>
                    <a:pt x="186" y="36"/>
                  </a:lnTo>
                  <a:lnTo>
                    <a:pt x="184" y="36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80" y="32"/>
                  </a:lnTo>
                  <a:lnTo>
                    <a:pt x="178" y="30"/>
                  </a:lnTo>
                  <a:lnTo>
                    <a:pt x="176" y="28"/>
                  </a:lnTo>
                  <a:lnTo>
                    <a:pt x="172" y="26"/>
                  </a:lnTo>
                  <a:lnTo>
                    <a:pt x="166" y="26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58" y="26"/>
                  </a:lnTo>
                  <a:lnTo>
                    <a:pt x="156" y="22"/>
                  </a:lnTo>
                  <a:lnTo>
                    <a:pt x="156" y="18"/>
                  </a:lnTo>
                  <a:lnTo>
                    <a:pt x="156" y="14"/>
                  </a:lnTo>
                  <a:lnTo>
                    <a:pt x="172" y="0"/>
                  </a:lnTo>
                  <a:lnTo>
                    <a:pt x="154" y="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200">
              <a:extLst>
                <a:ext uri="{FF2B5EF4-FFF2-40B4-BE49-F238E27FC236}">
                  <a16:creationId xmlns:a16="http://schemas.microsoft.com/office/drawing/2014/main" id="{208159EE-2CF5-3F0B-E916-43BD33FED91E}"/>
                </a:ext>
              </a:extLst>
            </p:cNvPr>
            <p:cNvSpPr>
              <a:spLocks/>
            </p:cNvSpPr>
            <p:nvPr/>
          </p:nvSpPr>
          <p:spPr bwMode="gray">
            <a:xfrm>
              <a:off x="8837864" y="4603879"/>
              <a:ext cx="141055" cy="120693"/>
            </a:xfrm>
            <a:custGeom>
              <a:avLst/>
              <a:gdLst>
                <a:gd name="T0" fmla="*/ 0 w 68"/>
                <a:gd name="T1" fmla="*/ 0 h 66"/>
                <a:gd name="T2" fmla="*/ 16 w 68"/>
                <a:gd name="T3" fmla="*/ 26 h 66"/>
                <a:gd name="T4" fmla="*/ 18 w 68"/>
                <a:gd name="T5" fmla="*/ 28 h 66"/>
                <a:gd name="T6" fmla="*/ 28 w 68"/>
                <a:gd name="T7" fmla="*/ 36 h 66"/>
                <a:gd name="T8" fmla="*/ 38 w 68"/>
                <a:gd name="T9" fmla="*/ 44 h 66"/>
                <a:gd name="T10" fmla="*/ 50 w 68"/>
                <a:gd name="T11" fmla="*/ 54 h 66"/>
                <a:gd name="T12" fmla="*/ 60 w 68"/>
                <a:gd name="T13" fmla="*/ 62 h 66"/>
                <a:gd name="T14" fmla="*/ 66 w 68"/>
                <a:gd name="T15" fmla="*/ 66 h 66"/>
                <a:gd name="T16" fmla="*/ 68 w 68"/>
                <a:gd name="T17" fmla="*/ 66 h 66"/>
                <a:gd name="T18" fmla="*/ 68 w 68"/>
                <a:gd name="T19" fmla="*/ 62 h 66"/>
                <a:gd name="T20" fmla="*/ 68 w 68"/>
                <a:gd name="T21" fmla="*/ 60 h 66"/>
                <a:gd name="T22" fmla="*/ 68 w 68"/>
                <a:gd name="T23" fmla="*/ 58 h 66"/>
                <a:gd name="T24" fmla="*/ 66 w 68"/>
                <a:gd name="T25" fmla="*/ 56 h 66"/>
                <a:gd name="T26" fmla="*/ 66 w 68"/>
                <a:gd name="T27" fmla="*/ 54 h 66"/>
                <a:gd name="T28" fmla="*/ 58 w 68"/>
                <a:gd name="T29" fmla="*/ 42 h 66"/>
                <a:gd name="T30" fmla="*/ 58 w 68"/>
                <a:gd name="T31" fmla="*/ 40 h 66"/>
                <a:gd name="T32" fmla="*/ 58 w 68"/>
                <a:gd name="T33" fmla="*/ 36 h 66"/>
                <a:gd name="T34" fmla="*/ 56 w 68"/>
                <a:gd name="T35" fmla="*/ 32 h 66"/>
                <a:gd name="T36" fmla="*/ 56 w 68"/>
                <a:gd name="T37" fmla="*/ 26 h 66"/>
                <a:gd name="T38" fmla="*/ 54 w 68"/>
                <a:gd name="T39" fmla="*/ 24 h 66"/>
                <a:gd name="T40" fmla="*/ 46 w 68"/>
                <a:gd name="T41" fmla="*/ 12 h 66"/>
                <a:gd name="T42" fmla="*/ 38 w 68"/>
                <a:gd name="T43" fmla="*/ 14 h 66"/>
                <a:gd name="T44" fmla="*/ 30 w 68"/>
                <a:gd name="T45" fmla="*/ 4 h 66"/>
                <a:gd name="T46" fmla="*/ 12 w 68"/>
                <a:gd name="T47" fmla="*/ 6 h 66"/>
                <a:gd name="T48" fmla="*/ 0 w 68"/>
                <a:gd name="T4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66">
                  <a:moveTo>
                    <a:pt x="0" y="0"/>
                  </a:moveTo>
                  <a:lnTo>
                    <a:pt x="16" y="26"/>
                  </a:lnTo>
                  <a:lnTo>
                    <a:pt x="18" y="28"/>
                  </a:lnTo>
                  <a:lnTo>
                    <a:pt x="28" y="36"/>
                  </a:lnTo>
                  <a:lnTo>
                    <a:pt x="38" y="44"/>
                  </a:lnTo>
                  <a:lnTo>
                    <a:pt x="50" y="54"/>
                  </a:lnTo>
                  <a:lnTo>
                    <a:pt x="60" y="62"/>
                  </a:lnTo>
                  <a:lnTo>
                    <a:pt x="66" y="66"/>
                  </a:lnTo>
                  <a:lnTo>
                    <a:pt x="68" y="66"/>
                  </a:lnTo>
                  <a:lnTo>
                    <a:pt x="68" y="62"/>
                  </a:lnTo>
                  <a:lnTo>
                    <a:pt x="68" y="60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6" y="54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6"/>
                  </a:lnTo>
                  <a:lnTo>
                    <a:pt x="56" y="32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46" y="12"/>
                  </a:lnTo>
                  <a:lnTo>
                    <a:pt x="38" y="14"/>
                  </a:lnTo>
                  <a:lnTo>
                    <a:pt x="30" y="4"/>
                  </a:lnTo>
                  <a:lnTo>
                    <a:pt x="12" y="6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201">
              <a:extLst>
                <a:ext uri="{FF2B5EF4-FFF2-40B4-BE49-F238E27FC236}">
                  <a16:creationId xmlns:a16="http://schemas.microsoft.com/office/drawing/2014/main" id="{8C029916-4ED3-3344-A552-72F577E10AAE}"/>
                </a:ext>
              </a:extLst>
            </p:cNvPr>
            <p:cNvSpPr>
              <a:spLocks/>
            </p:cNvSpPr>
            <p:nvPr/>
          </p:nvSpPr>
          <p:spPr bwMode="gray">
            <a:xfrm>
              <a:off x="8551606" y="4139393"/>
              <a:ext cx="112014" cy="102407"/>
            </a:xfrm>
            <a:custGeom>
              <a:avLst/>
              <a:gdLst>
                <a:gd name="T0" fmla="*/ 54 w 54"/>
                <a:gd name="T1" fmla="*/ 56 h 56"/>
                <a:gd name="T2" fmla="*/ 48 w 54"/>
                <a:gd name="T3" fmla="*/ 44 h 56"/>
                <a:gd name="T4" fmla="*/ 48 w 54"/>
                <a:gd name="T5" fmla="*/ 44 h 56"/>
                <a:gd name="T6" fmla="*/ 48 w 54"/>
                <a:gd name="T7" fmla="*/ 42 h 56"/>
                <a:gd name="T8" fmla="*/ 44 w 54"/>
                <a:gd name="T9" fmla="*/ 40 h 56"/>
                <a:gd name="T10" fmla="*/ 40 w 54"/>
                <a:gd name="T11" fmla="*/ 38 h 56"/>
                <a:gd name="T12" fmla="*/ 40 w 54"/>
                <a:gd name="T13" fmla="*/ 38 h 56"/>
                <a:gd name="T14" fmla="*/ 38 w 54"/>
                <a:gd name="T15" fmla="*/ 36 h 56"/>
                <a:gd name="T16" fmla="*/ 34 w 54"/>
                <a:gd name="T17" fmla="*/ 36 h 56"/>
                <a:gd name="T18" fmla="*/ 28 w 54"/>
                <a:gd name="T19" fmla="*/ 36 h 56"/>
                <a:gd name="T20" fmla="*/ 24 w 54"/>
                <a:gd name="T21" fmla="*/ 38 h 56"/>
                <a:gd name="T22" fmla="*/ 20 w 54"/>
                <a:gd name="T23" fmla="*/ 40 h 56"/>
                <a:gd name="T24" fmla="*/ 20 w 54"/>
                <a:gd name="T25" fmla="*/ 42 h 56"/>
                <a:gd name="T26" fmla="*/ 18 w 54"/>
                <a:gd name="T27" fmla="*/ 42 h 56"/>
                <a:gd name="T28" fmla="*/ 18 w 54"/>
                <a:gd name="T29" fmla="*/ 44 h 56"/>
                <a:gd name="T30" fmla="*/ 16 w 54"/>
                <a:gd name="T31" fmla="*/ 44 h 56"/>
                <a:gd name="T32" fmla="*/ 12 w 54"/>
                <a:gd name="T33" fmla="*/ 46 h 56"/>
                <a:gd name="T34" fmla="*/ 6 w 54"/>
                <a:gd name="T35" fmla="*/ 46 h 56"/>
                <a:gd name="T36" fmla="*/ 6 w 54"/>
                <a:gd name="T37" fmla="*/ 32 h 56"/>
                <a:gd name="T38" fmla="*/ 6 w 54"/>
                <a:gd name="T39" fmla="*/ 32 h 56"/>
                <a:gd name="T40" fmla="*/ 6 w 54"/>
                <a:gd name="T41" fmla="*/ 30 h 56"/>
                <a:gd name="T42" fmla="*/ 4 w 54"/>
                <a:gd name="T43" fmla="*/ 26 h 56"/>
                <a:gd name="T44" fmla="*/ 2 w 54"/>
                <a:gd name="T45" fmla="*/ 26 h 56"/>
                <a:gd name="T46" fmla="*/ 2 w 54"/>
                <a:gd name="T47" fmla="*/ 24 h 56"/>
                <a:gd name="T48" fmla="*/ 0 w 54"/>
                <a:gd name="T49" fmla="*/ 22 h 56"/>
                <a:gd name="T50" fmla="*/ 0 w 54"/>
                <a:gd name="T51" fmla="*/ 18 h 56"/>
                <a:gd name="T52" fmla="*/ 0 w 54"/>
                <a:gd name="T53" fmla="*/ 14 h 56"/>
                <a:gd name="T54" fmla="*/ 2 w 54"/>
                <a:gd name="T55" fmla="*/ 12 h 56"/>
                <a:gd name="T56" fmla="*/ 2 w 54"/>
                <a:gd name="T57" fmla="*/ 10 h 56"/>
                <a:gd name="T58" fmla="*/ 2 w 54"/>
                <a:gd name="T59" fmla="*/ 8 h 56"/>
                <a:gd name="T60" fmla="*/ 4 w 54"/>
                <a:gd name="T61" fmla="*/ 4 h 56"/>
                <a:gd name="T62" fmla="*/ 4 w 54"/>
                <a:gd name="T63" fmla="*/ 2 h 56"/>
                <a:gd name="T64" fmla="*/ 6 w 54"/>
                <a:gd name="T65" fmla="*/ 0 h 56"/>
                <a:gd name="T66" fmla="*/ 10 w 54"/>
                <a:gd name="T67" fmla="*/ 0 h 56"/>
                <a:gd name="T68" fmla="*/ 18 w 54"/>
                <a:gd name="T69" fmla="*/ 0 h 56"/>
                <a:gd name="T70" fmla="*/ 24 w 54"/>
                <a:gd name="T71" fmla="*/ 0 h 56"/>
                <a:gd name="T72" fmla="*/ 24 w 54"/>
                <a:gd name="T73" fmla="*/ 0 h 56"/>
                <a:gd name="T74" fmla="*/ 26 w 54"/>
                <a:gd name="T75" fmla="*/ 0 h 56"/>
                <a:gd name="T76" fmla="*/ 26 w 54"/>
                <a:gd name="T77" fmla="*/ 0 h 56"/>
                <a:gd name="T78" fmla="*/ 28 w 54"/>
                <a:gd name="T79" fmla="*/ 2 h 56"/>
                <a:gd name="T80" fmla="*/ 30 w 54"/>
                <a:gd name="T81" fmla="*/ 6 h 56"/>
                <a:gd name="T82" fmla="*/ 30 w 54"/>
                <a:gd name="T83" fmla="*/ 14 h 56"/>
                <a:gd name="T84" fmla="*/ 34 w 54"/>
                <a:gd name="T85" fmla="*/ 28 h 56"/>
                <a:gd name="T86" fmla="*/ 36 w 54"/>
                <a:gd name="T87" fmla="*/ 26 h 56"/>
                <a:gd name="T88" fmla="*/ 36 w 54"/>
                <a:gd name="T89" fmla="*/ 26 h 56"/>
                <a:gd name="T90" fmla="*/ 38 w 54"/>
                <a:gd name="T91" fmla="*/ 24 h 56"/>
                <a:gd name="T92" fmla="*/ 40 w 54"/>
                <a:gd name="T93" fmla="*/ 20 h 56"/>
                <a:gd name="T94" fmla="*/ 40 w 54"/>
                <a:gd name="T95" fmla="*/ 18 h 56"/>
                <a:gd name="T96" fmla="*/ 42 w 54"/>
                <a:gd name="T97" fmla="*/ 14 h 56"/>
                <a:gd name="T98" fmla="*/ 44 w 54"/>
                <a:gd name="T99" fmla="*/ 12 h 56"/>
                <a:gd name="T100" fmla="*/ 44 w 54"/>
                <a:gd name="T101" fmla="*/ 12 h 56"/>
                <a:gd name="T102" fmla="*/ 46 w 54"/>
                <a:gd name="T103" fmla="*/ 12 h 56"/>
                <a:gd name="T104" fmla="*/ 48 w 54"/>
                <a:gd name="T105" fmla="*/ 14 h 56"/>
                <a:gd name="T106" fmla="*/ 48 w 54"/>
                <a:gd name="T107" fmla="*/ 18 h 56"/>
                <a:gd name="T108" fmla="*/ 52 w 54"/>
                <a:gd name="T109" fmla="*/ 34 h 56"/>
                <a:gd name="T110" fmla="*/ 54 w 54"/>
                <a:gd name="T111" fmla="*/ 46 h 56"/>
                <a:gd name="T112" fmla="*/ 54 w 54"/>
                <a:gd name="T1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" h="56">
                  <a:moveTo>
                    <a:pt x="54" y="56"/>
                  </a:moveTo>
                  <a:lnTo>
                    <a:pt x="48" y="44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44" y="40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34" y="36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2" y="46"/>
                  </a:lnTo>
                  <a:lnTo>
                    <a:pt x="6" y="46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24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42" y="14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2" y="34"/>
                  </a:lnTo>
                  <a:lnTo>
                    <a:pt x="54" y="46"/>
                  </a:lnTo>
                  <a:lnTo>
                    <a:pt x="54" y="56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202">
              <a:extLst>
                <a:ext uri="{FF2B5EF4-FFF2-40B4-BE49-F238E27FC236}">
                  <a16:creationId xmlns:a16="http://schemas.microsoft.com/office/drawing/2014/main" id="{4B6088B9-9559-25A6-64F9-F3A9A69103D6}"/>
                </a:ext>
              </a:extLst>
            </p:cNvPr>
            <p:cNvSpPr>
              <a:spLocks/>
            </p:cNvSpPr>
            <p:nvPr/>
          </p:nvSpPr>
          <p:spPr bwMode="gray">
            <a:xfrm>
              <a:off x="8655323" y="4069903"/>
              <a:ext cx="207433" cy="497403"/>
            </a:xfrm>
            <a:custGeom>
              <a:avLst/>
              <a:gdLst>
                <a:gd name="T0" fmla="*/ 40 w 100"/>
                <a:gd name="T1" fmla="*/ 170 h 272"/>
                <a:gd name="T2" fmla="*/ 26 w 100"/>
                <a:gd name="T3" fmla="*/ 166 h 272"/>
                <a:gd name="T4" fmla="*/ 26 w 100"/>
                <a:gd name="T5" fmla="*/ 156 h 272"/>
                <a:gd name="T6" fmla="*/ 26 w 100"/>
                <a:gd name="T7" fmla="*/ 142 h 272"/>
                <a:gd name="T8" fmla="*/ 24 w 100"/>
                <a:gd name="T9" fmla="*/ 136 h 272"/>
                <a:gd name="T10" fmla="*/ 20 w 100"/>
                <a:gd name="T11" fmla="*/ 130 h 272"/>
                <a:gd name="T12" fmla="*/ 16 w 100"/>
                <a:gd name="T13" fmla="*/ 120 h 272"/>
                <a:gd name="T14" fmla="*/ 10 w 100"/>
                <a:gd name="T15" fmla="*/ 112 h 272"/>
                <a:gd name="T16" fmla="*/ 8 w 100"/>
                <a:gd name="T17" fmla="*/ 108 h 272"/>
                <a:gd name="T18" fmla="*/ 4 w 100"/>
                <a:gd name="T19" fmla="*/ 102 h 272"/>
                <a:gd name="T20" fmla="*/ 2 w 100"/>
                <a:gd name="T21" fmla="*/ 94 h 272"/>
                <a:gd name="T22" fmla="*/ 2 w 100"/>
                <a:gd name="T23" fmla="*/ 90 h 272"/>
                <a:gd name="T24" fmla="*/ 4 w 100"/>
                <a:gd name="T25" fmla="*/ 82 h 272"/>
                <a:gd name="T26" fmla="*/ 2 w 100"/>
                <a:gd name="T27" fmla="*/ 78 h 272"/>
                <a:gd name="T28" fmla="*/ 0 w 100"/>
                <a:gd name="T29" fmla="*/ 74 h 272"/>
                <a:gd name="T30" fmla="*/ 2 w 100"/>
                <a:gd name="T31" fmla="*/ 70 h 272"/>
                <a:gd name="T32" fmla="*/ 4 w 100"/>
                <a:gd name="T33" fmla="*/ 72 h 272"/>
                <a:gd name="T34" fmla="*/ 6 w 100"/>
                <a:gd name="T35" fmla="*/ 72 h 272"/>
                <a:gd name="T36" fmla="*/ 8 w 100"/>
                <a:gd name="T37" fmla="*/ 74 h 272"/>
                <a:gd name="T38" fmla="*/ 10 w 100"/>
                <a:gd name="T39" fmla="*/ 70 h 272"/>
                <a:gd name="T40" fmla="*/ 6 w 100"/>
                <a:gd name="T41" fmla="*/ 56 h 272"/>
                <a:gd name="T42" fmla="*/ 8 w 100"/>
                <a:gd name="T43" fmla="*/ 56 h 272"/>
                <a:gd name="T44" fmla="*/ 10 w 100"/>
                <a:gd name="T45" fmla="*/ 58 h 272"/>
                <a:gd name="T46" fmla="*/ 16 w 100"/>
                <a:gd name="T47" fmla="*/ 60 h 272"/>
                <a:gd name="T48" fmla="*/ 22 w 100"/>
                <a:gd name="T49" fmla="*/ 58 h 272"/>
                <a:gd name="T50" fmla="*/ 22 w 100"/>
                <a:gd name="T51" fmla="*/ 56 h 272"/>
                <a:gd name="T52" fmla="*/ 26 w 100"/>
                <a:gd name="T53" fmla="*/ 54 h 272"/>
                <a:gd name="T54" fmla="*/ 28 w 100"/>
                <a:gd name="T55" fmla="*/ 48 h 272"/>
                <a:gd name="T56" fmla="*/ 32 w 100"/>
                <a:gd name="T57" fmla="*/ 40 h 272"/>
                <a:gd name="T58" fmla="*/ 36 w 100"/>
                <a:gd name="T59" fmla="*/ 34 h 272"/>
                <a:gd name="T60" fmla="*/ 36 w 100"/>
                <a:gd name="T61" fmla="*/ 30 h 272"/>
                <a:gd name="T62" fmla="*/ 40 w 100"/>
                <a:gd name="T63" fmla="*/ 26 h 272"/>
                <a:gd name="T64" fmla="*/ 66 w 100"/>
                <a:gd name="T65" fmla="*/ 0 h 272"/>
                <a:gd name="T66" fmla="*/ 74 w 100"/>
                <a:gd name="T67" fmla="*/ 8 h 272"/>
                <a:gd name="T68" fmla="*/ 84 w 100"/>
                <a:gd name="T69" fmla="*/ 34 h 272"/>
                <a:gd name="T70" fmla="*/ 82 w 100"/>
                <a:gd name="T71" fmla="*/ 36 h 272"/>
                <a:gd name="T72" fmla="*/ 76 w 100"/>
                <a:gd name="T73" fmla="*/ 52 h 272"/>
                <a:gd name="T74" fmla="*/ 72 w 100"/>
                <a:gd name="T75" fmla="*/ 72 h 272"/>
                <a:gd name="T76" fmla="*/ 76 w 100"/>
                <a:gd name="T77" fmla="*/ 76 h 272"/>
                <a:gd name="T78" fmla="*/ 80 w 100"/>
                <a:gd name="T79" fmla="*/ 80 h 272"/>
                <a:gd name="T80" fmla="*/ 90 w 100"/>
                <a:gd name="T81" fmla="*/ 78 h 272"/>
                <a:gd name="T82" fmla="*/ 96 w 100"/>
                <a:gd name="T83" fmla="*/ 98 h 272"/>
                <a:gd name="T84" fmla="*/ 90 w 100"/>
                <a:gd name="T85" fmla="*/ 102 h 272"/>
                <a:gd name="T86" fmla="*/ 82 w 100"/>
                <a:gd name="T87" fmla="*/ 112 h 272"/>
                <a:gd name="T88" fmla="*/ 84 w 100"/>
                <a:gd name="T89" fmla="*/ 138 h 272"/>
                <a:gd name="T90" fmla="*/ 82 w 100"/>
                <a:gd name="T91" fmla="*/ 138 h 272"/>
                <a:gd name="T92" fmla="*/ 80 w 100"/>
                <a:gd name="T93" fmla="*/ 142 h 272"/>
                <a:gd name="T94" fmla="*/ 80 w 100"/>
                <a:gd name="T95" fmla="*/ 150 h 272"/>
                <a:gd name="T96" fmla="*/ 80 w 100"/>
                <a:gd name="T97" fmla="*/ 158 h 272"/>
                <a:gd name="T98" fmla="*/ 80 w 100"/>
                <a:gd name="T99" fmla="*/ 168 h 272"/>
                <a:gd name="T100" fmla="*/ 84 w 100"/>
                <a:gd name="T101" fmla="*/ 182 h 272"/>
                <a:gd name="T102" fmla="*/ 84 w 100"/>
                <a:gd name="T103" fmla="*/ 210 h 272"/>
                <a:gd name="T104" fmla="*/ 84 w 100"/>
                <a:gd name="T105" fmla="*/ 224 h 272"/>
                <a:gd name="T106" fmla="*/ 82 w 100"/>
                <a:gd name="T107" fmla="*/ 244 h 272"/>
                <a:gd name="T108" fmla="*/ 76 w 100"/>
                <a:gd name="T109" fmla="*/ 272 h 272"/>
                <a:gd name="T110" fmla="*/ 72 w 100"/>
                <a:gd name="T111" fmla="*/ 262 h 272"/>
                <a:gd name="T112" fmla="*/ 74 w 100"/>
                <a:gd name="T113" fmla="*/ 226 h 272"/>
                <a:gd name="T114" fmla="*/ 74 w 100"/>
                <a:gd name="T115" fmla="*/ 206 h 272"/>
                <a:gd name="T116" fmla="*/ 70 w 100"/>
                <a:gd name="T117" fmla="*/ 16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" h="272">
                  <a:moveTo>
                    <a:pt x="62" y="154"/>
                  </a:moveTo>
                  <a:lnTo>
                    <a:pt x="40" y="170"/>
                  </a:lnTo>
                  <a:lnTo>
                    <a:pt x="26" y="168"/>
                  </a:lnTo>
                  <a:lnTo>
                    <a:pt x="26" y="166"/>
                  </a:lnTo>
                  <a:lnTo>
                    <a:pt x="26" y="162"/>
                  </a:lnTo>
                  <a:lnTo>
                    <a:pt x="26" y="156"/>
                  </a:lnTo>
                  <a:lnTo>
                    <a:pt x="26" y="148"/>
                  </a:lnTo>
                  <a:lnTo>
                    <a:pt x="26" y="142"/>
                  </a:lnTo>
                  <a:lnTo>
                    <a:pt x="24" y="138"/>
                  </a:lnTo>
                  <a:lnTo>
                    <a:pt x="24" y="136"/>
                  </a:lnTo>
                  <a:lnTo>
                    <a:pt x="22" y="134"/>
                  </a:lnTo>
                  <a:lnTo>
                    <a:pt x="20" y="130"/>
                  </a:lnTo>
                  <a:lnTo>
                    <a:pt x="18" y="126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10" y="112"/>
                  </a:lnTo>
                  <a:lnTo>
                    <a:pt x="10" y="108"/>
                  </a:lnTo>
                  <a:lnTo>
                    <a:pt x="8" y="108"/>
                  </a:lnTo>
                  <a:lnTo>
                    <a:pt x="6" y="106"/>
                  </a:lnTo>
                  <a:lnTo>
                    <a:pt x="4" y="102"/>
                  </a:lnTo>
                  <a:lnTo>
                    <a:pt x="4" y="98"/>
                  </a:lnTo>
                  <a:lnTo>
                    <a:pt x="2" y="94"/>
                  </a:lnTo>
                  <a:lnTo>
                    <a:pt x="2" y="92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10" y="72"/>
                  </a:lnTo>
                  <a:lnTo>
                    <a:pt x="10" y="70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8" y="50"/>
                  </a:lnTo>
                  <a:lnTo>
                    <a:pt x="28" y="48"/>
                  </a:lnTo>
                  <a:lnTo>
                    <a:pt x="30" y="46"/>
                  </a:lnTo>
                  <a:lnTo>
                    <a:pt x="32" y="40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40" y="26"/>
                  </a:lnTo>
                  <a:lnTo>
                    <a:pt x="54" y="24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4" y="8"/>
                  </a:lnTo>
                  <a:lnTo>
                    <a:pt x="80" y="2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2" y="36"/>
                  </a:lnTo>
                  <a:lnTo>
                    <a:pt x="78" y="40"/>
                  </a:lnTo>
                  <a:lnTo>
                    <a:pt x="76" y="52"/>
                  </a:lnTo>
                  <a:lnTo>
                    <a:pt x="72" y="70"/>
                  </a:lnTo>
                  <a:lnTo>
                    <a:pt x="72" y="72"/>
                  </a:lnTo>
                  <a:lnTo>
                    <a:pt x="74" y="74"/>
                  </a:lnTo>
                  <a:lnTo>
                    <a:pt x="76" y="76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4" y="80"/>
                  </a:lnTo>
                  <a:lnTo>
                    <a:pt x="90" y="78"/>
                  </a:lnTo>
                  <a:lnTo>
                    <a:pt x="100" y="84"/>
                  </a:lnTo>
                  <a:lnTo>
                    <a:pt x="96" y="98"/>
                  </a:lnTo>
                  <a:lnTo>
                    <a:pt x="94" y="100"/>
                  </a:lnTo>
                  <a:lnTo>
                    <a:pt x="90" y="102"/>
                  </a:lnTo>
                  <a:lnTo>
                    <a:pt x="86" y="104"/>
                  </a:lnTo>
                  <a:lnTo>
                    <a:pt x="82" y="112"/>
                  </a:lnTo>
                  <a:lnTo>
                    <a:pt x="80" y="122"/>
                  </a:lnTo>
                  <a:lnTo>
                    <a:pt x="84" y="138"/>
                  </a:lnTo>
                  <a:lnTo>
                    <a:pt x="82" y="138"/>
                  </a:lnTo>
                  <a:lnTo>
                    <a:pt x="82" y="138"/>
                  </a:lnTo>
                  <a:lnTo>
                    <a:pt x="80" y="140"/>
                  </a:lnTo>
                  <a:lnTo>
                    <a:pt x="80" y="142"/>
                  </a:lnTo>
                  <a:lnTo>
                    <a:pt x="78" y="146"/>
                  </a:lnTo>
                  <a:lnTo>
                    <a:pt x="80" y="150"/>
                  </a:lnTo>
                  <a:lnTo>
                    <a:pt x="80" y="156"/>
                  </a:lnTo>
                  <a:lnTo>
                    <a:pt x="80" y="158"/>
                  </a:lnTo>
                  <a:lnTo>
                    <a:pt x="80" y="162"/>
                  </a:lnTo>
                  <a:lnTo>
                    <a:pt x="80" y="168"/>
                  </a:lnTo>
                  <a:lnTo>
                    <a:pt x="82" y="174"/>
                  </a:lnTo>
                  <a:lnTo>
                    <a:pt x="84" y="182"/>
                  </a:lnTo>
                  <a:lnTo>
                    <a:pt x="88" y="188"/>
                  </a:lnTo>
                  <a:lnTo>
                    <a:pt x="84" y="210"/>
                  </a:lnTo>
                  <a:lnTo>
                    <a:pt x="84" y="218"/>
                  </a:lnTo>
                  <a:lnTo>
                    <a:pt x="84" y="224"/>
                  </a:lnTo>
                  <a:lnTo>
                    <a:pt x="84" y="230"/>
                  </a:lnTo>
                  <a:lnTo>
                    <a:pt x="82" y="244"/>
                  </a:lnTo>
                  <a:lnTo>
                    <a:pt x="80" y="260"/>
                  </a:lnTo>
                  <a:lnTo>
                    <a:pt x="76" y="272"/>
                  </a:lnTo>
                  <a:lnTo>
                    <a:pt x="74" y="270"/>
                  </a:lnTo>
                  <a:lnTo>
                    <a:pt x="72" y="262"/>
                  </a:lnTo>
                  <a:lnTo>
                    <a:pt x="72" y="248"/>
                  </a:lnTo>
                  <a:lnTo>
                    <a:pt x="74" y="226"/>
                  </a:lnTo>
                  <a:lnTo>
                    <a:pt x="74" y="220"/>
                  </a:lnTo>
                  <a:lnTo>
                    <a:pt x="74" y="206"/>
                  </a:lnTo>
                  <a:lnTo>
                    <a:pt x="74" y="188"/>
                  </a:lnTo>
                  <a:lnTo>
                    <a:pt x="70" y="168"/>
                  </a:lnTo>
                  <a:lnTo>
                    <a:pt x="62" y="154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203">
              <a:extLst>
                <a:ext uri="{FF2B5EF4-FFF2-40B4-BE49-F238E27FC236}">
                  <a16:creationId xmlns:a16="http://schemas.microsoft.com/office/drawing/2014/main" id="{714AE23F-6757-ADAA-F051-F2274BB8DF0E}"/>
                </a:ext>
              </a:extLst>
            </p:cNvPr>
            <p:cNvSpPr>
              <a:spLocks/>
            </p:cNvSpPr>
            <p:nvPr/>
          </p:nvSpPr>
          <p:spPr bwMode="gray">
            <a:xfrm>
              <a:off x="8916689" y="4183281"/>
              <a:ext cx="186690" cy="307219"/>
            </a:xfrm>
            <a:custGeom>
              <a:avLst/>
              <a:gdLst>
                <a:gd name="T0" fmla="*/ 58 w 90"/>
                <a:gd name="T1" fmla="*/ 124 h 168"/>
                <a:gd name="T2" fmla="*/ 62 w 90"/>
                <a:gd name="T3" fmla="*/ 128 h 168"/>
                <a:gd name="T4" fmla="*/ 64 w 90"/>
                <a:gd name="T5" fmla="*/ 132 h 168"/>
                <a:gd name="T6" fmla="*/ 50 w 90"/>
                <a:gd name="T7" fmla="*/ 154 h 168"/>
                <a:gd name="T8" fmla="*/ 42 w 90"/>
                <a:gd name="T9" fmla="*/ 158 h 168"/>
                <a:gd name="T10" fmla="*/ 46 w 90"/>
                <a:gd name="T11" fmla="*/ 166 h 168"/>
                <a:gd name="T12" fmla="*/ 64 w 90"/>
                <a:gd name="T13" fmla="*/ 164 h 168"/>
                <a:gd name="T14" fmla="*/ 78 w 90"/>
                <a:gd name="T15" fmla="*/ 150 h 168"/>
                <a:gd name="T16" fmla="*/ 88 w 90"/>
                <a:gd name="T17" fmla="*/ 134 h 168"/>
                <a:gd name="T18" fmla="*/ 90 w 90"/>
                <a:gd name="T19" fmla="*/ 126 h 168"/>
                <a:gd name="T20" fmla="*/ 84 w 90"/>
                <a:gd name="T21" fmla="*/ 102 h 168"/>
                <a:gd name="T22" fmla="*/ 84 w 90"/>
                <a:gd name="T23" fmla="*/ 98 h 168"/>
                <a:gd name="T24" fmla="*/ 82 w 90"/>
                <a:gd name="T25" fmla="*/ 90 h 168"/>
                <a:gd name="T26" fmla="*/ 76 w 90"/>
                <a:gd name="T27" fmla="*/ 82 h 168"/>
                <a:gd name="T28" fmla="*/ 60 w 90"/>
                <a:gd name="T29" fmla="*/ 74 h 168"/>
                <a:gd name="T30" fmla="*/ 46 w 90"/>
                <a:gd name="T31" fmla="*/ 46 h 168"/>
                <a:gd name="T32" fmla="*/ 48 w 90"/>
                <a:gd name="T33" fmla="*/ 42 h 168"/>
                <a:gd name="T34" fmla="*/ 52 w 90"/>
                <a:gd name="T35" fmla="*/ 36 h 168"/>
                <a:gd name="T36" fmla="*/ 60 w 90"/>
                <a:gd name="T37" fmla="*/ 32 h 168"/>
                <a:gd name="T38" fmla="*/ 64 w 90"/>
                <a:gd name="T39" fmla="*/ 30 h 168"/>
                <a:gd name="T40" fmla="*/ 72 w 90"/>
                <a:gd name="T41" fmla="*/ 26 h 168"/>
                <a:gd name="T42" fmla="*/ 70 w 90"/>
                <a:gd name="T43" fmla="*/ 22 h 168"/>
                <a:gd name="T44" fmla="*/ 68 w 90"/>
                <a:gd name="T45" fmla="*/ 16 h 168"/>
                <a:gd name="T46" fmla="*/ 64 w 90"/>
                <a:gd name="T47" fmla="*/ 12 h 168"/>
                <a:gd name="T48" fmla="*/ 60 w 90"/>
                <a:gd name="T49" fmla="*/ 6 h 168"/>
                <a:gd name="T50" fmla="*/ 50 w 90"/>
                <a:gd name="T51" fmla="*/ 2 h 168"/>
                <a:gd name="T52" fmla="*/ 48 w 90"/>
                <a:gd name="T53" fmla="*/ 4 h 168"/>
                <a:gd name="T54" fmla="*/ 40 w 90"/>
                <a:gd name="T55" fmla="*/ 4 h 168"/>
                <a:gd name="T56" fmla="*/ 28 w 90"/>
                <a:gd name="T57" fmla="*/ 2 h 168"/>
                <a:gd name="T58" fmla="*/ 20 w 90"/>
                <a:gd name="T59" fmla="*/ 0 h 168"/>
                <a:gd name="T60" fmla="*/ 14 w 90"/>
                <a:gd name="T61" fmla="*/ 2 h 168"/>
                <a:gd name="T62" fmla="*/ 8 w 90"/>
                <a:gd name="T63" fmla="*/ 2 h 168"/>
                <a:gd name="T64" fmla="*/ 2 w 90"/>
                <a:gd name="T65" fmla="*/ 4 h 168"/>
                <a:gd name="T66" fmla="*/ 0 w 90"/>
                <a:gd name="T67" fmla="*/ 10 h 168"/>
                <a:gd name="T68" fmla="*/ 4 w 90"/>
                <a:gd name="T69" fmla="*/ 10 h 168"/>
                <a:gd name="T70" fmla="*/ 8 w 90"/>
                <a:gd name="T71" fmla="*/ 14 h 168"/>
                <a:gd name="T72" fmla="*/ 20 w 90"/>
                <a:gd name="T73" fmla="*/ 30 h 168"/>
                <a:gd name="T74" fmla="*/ 24 w 90"/>
                <a:gd name="T75" fmla="*/ 36 h 168"/>
                <a:gd name="T76" fmla="*/ 22 w 90"/>
                <a:gd name="T77" fmla="*/ 44 h 168"/>
                <a:gd name="T78" fmla="*/ 20 w 90"/>
                <a:gd name="T79" fmla="*/ 48 h 168"/>
                <a:gd name="T80" fmla="*/ 18 w 90"/>
                <a:gd name="T81" fmla="*/ 50 h 168"/>
                <a:gd name="T82" fmla="*/ 18 w 90"/>
                <a:gd name="T83" fmla="*/ 58 h 168"/>
                <a:gd name="T84" fmla="*/ 24 w 90"/>
                <a:gd name="T85" fmla="*/ 64 h 168"/>
                <a:gd name="T86" fmla="*/ 30 w 90"/>
                <a:gd name="T87" fmla="*/ 68 h 168"/>
                <a:gd name="T88" fmla="*/ 32 w 90"/>
                <a:gd name="T89" fmla="*/ 70 h 168"/>
                <a:gd name="T90" fmla="*/ 38 w 90"/>
                <a:gd name="T91" fmla="*/ 76 h 168"/>
                <a:gd name="T92" fmla="*/ 46 w 90"/>
                <a:gd name="T93" fmla="*/ 84 h 168"/>
                <a:gd name="T94" fmla="*/ 52 w 90"/>
                <a:gd name="T95" fmla="*/ 94 h 168"/>
                <a:gd name="T96" fmla="*/ 56 w 90"/>
                <a:gd name="T97" fmla="*/ 106 h 168"/>
                <a:gd name="T98" fmla="*/ 56 w 90"/>
                <a:gd name="T99" fmla="*/ 116 h 168"/>
                <a:gd name="T100" fmla="*/ 56 w 90"/>
                <a:gd name="T101" fmla="*/ 1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" h="168">
                  <a:moveTo>
                    <a:pt x="56" y="124"/>
                  </a:moveTo>
                  <a:lnTo>
                    <a:pt x="58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60" y="150"/>
                  </a:lnTo>
                  <a:lnTo>
                    <a:pt x="50" y="154"/>
                  </a:lnTo>
                  <a:lnTo>
                    <a:pt x="46" y="158"/>
                  </a:lnTo>
                  <a:lnTo>
                    <a:pt x="42" y="158"/>
                  </a:lnTo>
                  <a:lnTo>
                    <a:pt x="38" y="168"/>
                  </a:lnTo>
                  <a:lnTo>
                    <a:pt x="46" y="166"/>
                  </a:lnTo>
                  <a:lnTo>
                    <a:pt x="62" y="168"/>
                  </a:lnTo>
                  <a:lnTo>
                    <a:pt x="64" y="164"/>
                  </a:lnTo>
                  <a:lnTo>
                    <a:pt x="70" y="158"/>
                  </a:lnTo>
                  <a:lnTo>
                    <a:pt x="78" y="150"/>
                  </a:lnTo>
                  <a:lnTo>
                    <a:pt x="86" y="140"/>
                  </a:lnTo>
                  <a:lnTo>
                    <a:pt x="88" y="134"/>
                  </a:lnTo>
                  <a:lnTo>
                    <a:pt x="90" y="130"/>
                  </a:lnTo>
                  <a:lnTo>
                    <a:pt x="90" y="126"/>
                  </a:lnTo>
                  <a:lnTo>
                    <a:pt x="88" y="124"/>
                  </a:lnTo>
                  <a:lnTo>
                    <a:pt x="84" y="102"/>
                  </a:lnTo>
                  <a:lnTo>
                    <a:pt x="84" y="100"/>
                  </a:lnTo>
                  <a:lnTo>
                    <a:pt x="84" y="98"/>
                  </a:lnTo>
                  <a:lnTo>
                    <a:pt x="84" y="94"/>
                  </a:lnTo>
                  <a:lnTo>
                    <a:pt x="82" y="90"/>
                  </a:lnTo>
                  <a:lnTo>
                    <a:pt x="80" y="86"/>
                  </a:lnTo>
                  <a:lnTo>
                    <a:pt x="76" y="82"/>
                  </a:lnTo>
                  <a:lnTo>
                    <a:pt x="70" y="78"/>
                  </a:lnTo>
                  <a:lnTo>
                    <a:pt x="60" y="74"/>
                  </a:lnTo>
                  <a:lnTo>
                    <a:pt x="46" y="54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2" y="36"/>
                  </a:lnTo>
                  <a:lnTo>
                    <a:pt x="56" y="34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4" y="30"/>
                  </a:lnTo>
                  <a:lnTo>
                    <a:pt x="68" y="28"/>
                  </a:lnTo>
                  <a:lnTo>
                    <a:pt x="72" y="26"/>
                  </a:lnTo>
                  <a:lnTo>
                    <a:pt x="70" y="24"/>
                  </a:lnTo>
                  <a:lnTo>
                    <a:pt x="70" y="22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2" y="10"/>
                  </a:lnTo>
                  <a:lnTo>
                    <a:pt x="60" y="6"/>
                  </a:lnTo>
                  <a:lnTo>
                    <a:pt x="56" y="4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0" y="4"/>
                  </a:lnTo>
                  <a:lnTo>
                    <a:pt x="34" y="4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26"/>
                  </a:lnTo>
                  <a:lnTo>
                    <a:pt x="20" y="30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40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18" y="50"/>
                  </a:lnTo>
                  <a:lnTo>
                    <a:pt x="16" y="54"/>
                  </a:lnTo>
                  <a:lnTo>
                    <a:pt x="18" y="58"/>
                  </a:lnTo>
                  <a:lnTo>
                    <a:pt x="22" y="60"/>
                  </a:lnTo>
                  <a:lnTo>
                    <a:pt x="24" y="64"/>
                  </a:lnTo>
                  <a:lnTo>
                    <a:pt x="28" y="66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8" y="76"/>
                  </a:lnTo>
                  <a:lnTo>
                    <a:pt x="42" y="80"/>
                  </a:lnTo>
                  <a:lnTo>
                    <a:pt x="46" y="84"/>
                  </a:lnTo>
                  <a:lnTo>
                    <a:pt x="50" y="88"/>
                  </a:lnTo>
                  <a:lnTo>
                    <a:pt x="52" y="94"/>
                  </a:lnTo>
                  <a:lnTo>
                    <a:pt x="54" y="100"/>
                  </a:lnTo>
                  <a:lnTo>
                    <a:pt x="56" y="106"/>
                  </a:lnTo>
                  <a:lnTo>
                    <a:pt x="56" y="112"/>
                  </a:lnTo>
                  <a:lnTo>
                    <a:pt x="56" y="116"/>
                  </a:lnTo>
                  <a:lnTo>
                    <a:pt x="56" y="118"/>
                  </a:lnTo>
                  <a:lnTo>
                    <a:pt x="56" y="124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204">
              <a:extLst>
                <a:ext uri="{FF2B5EF4-FFF2-40B4-BE49-F238E27FC236}">
                  <a16:creationId xmlns:a16="http://schemas.microsoft.com/office/drawing/2014/main" id="{1A19FC44-E43D-49AA-00DF-7F502E80CA94}"/>
                </a:ext>
              </a:extLst>
            </p:cNvPr>
            <p:cNvSpPr>
              <a:spLocks/>
            </p:cNvSpPr>
            <p:nvPr/>
          </p:nvSpPr>
          <p:spPr bwMode="gray">
            <a:xfrm>
              <a:off x="8812972" y="4249114"/>
              <a:ext cx="170095" cy="380366"/>
            </a:xfrm>
            <a:custGeom>
              <a:avLst/>
              <a:gdLst>
                <a:gd name="T0" fmla="*/ 18 w 82"/>
                <a:gd name="T1" fmla="*/ 2 h 208"/>
                <a:gd name="T2" fmla="*/ 10 w 82"/>
                <a:gd name="T3" fmla="*/ 6 h 208"/>
                <a:gd name="T4" fmla="*/ 4 w 82"/>
                <a:gd name="T5" fmla="*/ 24 h 208"/>
                <a:gd name="T6" fmla="*/ 6 w 82"/>
                <a:gd name="T7" fmla="*/ 40 h 208"/>
                <a:gd name="T8" fmla="*/ 4 w 82"/>
                <a:gd name="T9" fmla="*/ 42 h 208"/>
                <a:gd name="T10" fmla="*/ 2 w 82"/>
                <a:gd name="T11" fmla="*/ 48 h 208"/>
                <a:gd name="T12" fmla="*/ 4 w 82"/>
                <a:gd name="T13" fmla="*/ 58 h 208"/>
                <a:gd name="T14" fmla="*/ 4 w 82"/>
                <a:gd name="T15" fmla="*/ 64 h 208"/>
                <a:gd name="T16" fmla="*/ 6 w 82"/>
                <a:gd name="T17" fmla="*/ 76 h 208"/>
                <a:gd name="T18" fmla="*/ 12 w 82"/>
                <a:gd name="T19" fmla="*/ 90 h 208"/>
                <a:gd name="T20" fmla="*/ 8 w 82"/>
                <a:gd name="T21" fmla="*/ 120 h 208"/>
                <a:gd name="T22" fmla="*/ 8 w 82"/>
                <a:gd name="T23" fmla="*/ 132 h 208"/>
                <a:gd name="T24" fmla="*/ 4 w 82"/>
                <a:gd name="T25" fmla="*/ 162 h 208"/>
                <a:gd name="T26" fmla="*/ 0 w 82"/>
                <a:gd name="T27" fmla="*/ 174 h 208"/>
                <a:gd name="T28" fmla="*/ 0 w 82"/>
                <a:gd name="T29" fmla="*/ 176 h 208"/>
                <a:gd name="T30" fmla="*/ 2 w 82"/>
                <a:gd name="T31" fmla="*/ 178 h 208"/>
                <a:gd name="T32" fmla="*/ 8 w 82"/>
                <a:gd name="T33" fmla="*/ 186 h 208"/>
                <a:gd name="T34" fmla="*/ 24 w 82"/>
                <a:gd name="T35" fmla="*/ 200 h 208"/>
                <a:gd name="T36" fmla="*/ 50 w 82"/>
                <a:gd name="T37" fmla="*/ 208 h 208"/>
                <a:gd name="T38" fmla="*/ 46 w 82"/>
                <a:gd name="T39" fmla="*/ 192 h 208"/>
                <a:gd name="T40" fmla="*/ 20 w 82"/>
                <a:gd name="T41" fmla="*/ 166 h 208"/>
                <a:gd name="T42" fmla="*/ 14 w 82"/>
                <a:gd name="T43" fmla="*/ 148 h 208"/>
                <a:gd name="T44" fmla="*/ 18 w 82"/>
                <a:gd name="T45" fmla="*/ 128 h 208"/>
                <a:gd name="T46" fmla="*/ 22 w 82"/>
                <a:gd name="T47" fmla="*/ 108 h 208"/>
                <a:gd name="T48" fmla="*/ 24 w 82"/>
                <a:gd name="T49" fmla="*/ 90 h 208"/>
                <a:gd name="T50" fmla="*/ 26 w 82"/>
                <a:gd name="T51" fmla="*/ 86 h 208"/>
                <a:gd name="T52" fmla="*/ 28 w 82"/>
                <a:gd name="T53" fmla="*/ 82 h 208"/>
                <a:gd name="T54" fmla="*/ 32 w 82"/>
                <a:gd name="T55" fmla="*/ 84 h 208"/>
                <a:gd name="T56" fmla="*/ 34 w 82"/>
                <a:gd name="T57" fmla="*/ 90 h 208"/>
                <a:gd name="T58" fmla="*/ 42 w 82"/>
                <a:gd name="T59" fmla="*/ 110 h 208"/>
                <a:gd name="T60" fmla="*/ 48 w 82"/>
                <a:gd name="T61" fmla="*/ 112 h 208"/>
                <a:gd name="T62" fmla="*/ 48 w 82"/>
                <a:gd name="T63" fmla="*/ 92 h 208"/>
                <a:gd name="T64" fmla="*/ 56 w 82"/>
                <a:gd name="T65" fmla="*/ 82 h 208"/>
                <a:gd name="T66" fmla="*/ 64 w 82"/>
                <a:gd name="T67" fmla="*/ 80 h 208"/>
                <a:gd name="T68" fmla="*/ 74 w 82"/>
                <a:gd name="T69" fmla="*/ 82 h 208"/>
                <a:gd name="T70" fmla="*/ 82 w 82"/>
                <a:gd name="T71" fmla="*/ 82 h 208"/>
                <a:gd name="T72" fmla="*/ 82 w 82"/>
                <a:gd name="T73" fmla="*/ 74 h 208"/>
                <a:gd name="T74" fmla="*/ 80 w 82"/>
                <a:gd name="T75" fmla="*/ 62 h 208"/>
                <a:gd name="T76" fmla="*/ 80 w 82"/>
                <a:gd name="T77" fmla="*/ 58 h 208"/>
                <a:gd name="T78" fmla="*/ 74 w 82"/>
                <a:gd name="T79" fmla="*/ 46 h 208"/>
                <a:gd name="T80" fmla="*/ 64 w 82"/>
                <a:gd name="T81" fmla="*/ 34 h 208"/>
                <a:gd name="T82" fmla="*/ 60 w 82"/>
                <a:gd name="T83" fmla="*/ 32 h 208"/>
                <a:gd name="T84" fmla="*/ 54 w 82"/>
                <a:gd name="T85" fmla="*/ 30 h 208"/>
                <a:gd name="T86" fmla="*/ 50 w 82"/>
                <a:gd name="T87" fmla="*/ 32 h 208"/>
                <a:gd name="T88" fmla="*/ 44 w 82"/>
                <a:gd name="T89" fmla="*/ 36 h 208"/>
                <a:gd name="T90" fmla="*/ 38 w 82"/>
                <a:gd name="T91" fmla="*/ 36 h 208"/>
                <a:gd name="T92" fmla="*/ 38 w 82"/>
                <a:gd name="T93" fmla="*/ 34 h 208"/>
                <a:gd name="T94" fmla="*/ 40 w 82"/>
                <a:gd name="T95" fmla="*/ 28 h 208"/>
                <a:gd name="T96" fmla="*/ 42 w 82"/>
                <a:gd name="T97" fmla="*/ 18 h 208"/>
                <a:gd name="T98" fmla="*/ 40 w 82"/>
                <a:gd name="T99" fmla="*/ 10 h 208"/>
                <a:gd name="T100" fmla="*/ 30 w 82"/>
                <a:gd name="T101" fmla="*/ 10 h 208"/>
                <a:gd name="T102" fmla="*/ 28 w 82"/>
                <a:gd name="T103" fmla="*/ 4 h 208"/>
                <a:gd name="T104" fmla="*/ 24 w 82"/>
                <a:gd name="T105" fmla="*/ 0 h 208"/>
                <a:gd name="T106" fmla="*/ 20 w 82"/>
                <a:gd name="T10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2" h="208">
                  <a:moveTo>
                    <a:pt x="20" y="0"/>
                  </a:moveTo>
                  <a:lnTo>
                    <a:pt x="18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14"/>
                  </a:lnTo>
                  <a:lnTo>
                    <a:pt x="4" y="24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2" y="48"/>
                  </a:lnTo>
                  <a:lnTo>
                    <a:pt x="4" y="52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4" y="64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8" y="84"/>
                  </a:lnTo>
                  <a:lnTo>
                    <a:pt x="12" y="90"/>
                  </a:lnTo>
                  <a:lnTo>
                    <a:pt x="8" y="112"/>
                  </a:lnTo>
                  <a:lnTo>
                    <a:pt x="8" y="120"/>
                  </a:lnTo>
                  <a:lnTo>
                    <a:pt x="8" y="126"/>
                  </a:lnTo>
                  <a:lnTo>
                    <a:pt x="8" y="132"/>
                  </a:lnTo>
                  <a:lnTo>
                    <a:pt x="6" y="146"/>
                  </a:lnTo>
                  <a:lnTo>
                    <a:pt x="4" y="16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2" y="178"/>
                  </a:lnTo>
                  <a:lnTo>
                    <a:pt x="4" y="182"/>
                  </a:lnTo>
                  <a:lnTo>
                    <a:pt x="8" y="186"/>
                  </a:lnTo>
                  <a:lnTo>
                    <a:pt x="12" y="192"/>
                  </a:lnTo>
                  <a:lnTo>
                    <a:pt x="24" y="200"/>
                  </a:lnTo>
                  <a:lnTo>
                    <a:pt x="42" y="198"/>
                  </a:lnTo>
                  <a:lnTo>
                    <a:pt x="50" y="208"/>
                  </a:lnTo>
                  <a:lnTo>
                    <a:pt x="58" y="206"/>
                  </a:lnTo>
                  <a:lnTo>
                    <a:pt x="46" y="192"/>
                  </a:lnTo>
                  <a:lnTo>
                    <a:pt x="22" y="168"/>
                  </a:lnTo>
                  <a:lnTo>
                    <a:pt x="20" y="166"/>
                  </a:lnTo>
                  <a:lnTo>
                    <a:pt x="16" y="158"/>
                  </a:lnTo>
                  <a:lnTo>
                    <a:pt x="14" y="148"/>
                  </a:lnTo>
                  <a:lnTo>
                    <a:pt x="16" y="132"/>
                  </a:lnTo>
                  <a:lnTo>
                    <a:pt x="18" y="128"/>
                  </a:lnTo>
                  <a:lnTo>
                    <a:pt x="20" y="120"/>
                  </a:lnTo>
                  <a:lnTo>
                    <a:pt x="22" y="108"/>
                  </a:lnTo>
                  <a:lnTo>
                    <a:pt x="24" y="98"/>
                  </a:lnTo>
                  <a:lnTo>
                    <a:pt x="24" y="90"/>
                  </a:lnTo>
                  <a:lnTo>
                    <a:pt x="26" y="88"/>
                  </a:lnTo>
                  <a:lnTo>
                    <a:pt x="26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2" y="86"/>
                  </a:lnTo>
                  <a:lnTo>
                    <a:pt x="34" y="90"/>
                  </a:lnTo>
                  <a:lnTo>
                    <a:pt x="34" y="94"/>
                  </a:lnTo>
                  <a:lnTo>
                    <a:pt x="42" y="110"/>
                  </a:lnTo>
                  <a:lnTo>
                    <a:pt x="48" y="116"/>
                  </a:lnTo>
                  <a:lnTo>
                    <a:pt x="48" y="112"/>
                  </a:lnTo>
                  <a:lnTo>
                    <a:pt x="46" y="102"/>
                  </a:lnTo>
                  <a:lnTo>
                    <a:pt x="48" y="92"/>
                  </a:lnTo>
                  <a:lnTo>
                    <a:pt x="56" y="84"/>
                  </a:lnTo>
                  <a:lnTo>
                    <a:pt x="56" y="82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80"/>
                  </a:lnTo>
                  <a:lnTo>
                    <a:pt x="74" y="82"/>
                  </a:lnTo>
                  <a:lnTo>
                    <a:pt x="80" y="84"/>
                  </a:lnTo>
                  <a:lnTo>
                    <a:pt x="82" y="82"/>
                  </a:lnTo>
                  <a:lnTo>
                    <a:pt x="82" y="78"/>
                  </a:lnTo>
                  <a:lnTo>
                    <a:pt x="82" y="74"/>
                  </a:lnTo>
                  <a:lnTo>
                    <a:pt x="82" y="68"/>
                  </a:lnTo>
                  <a:lnTo>
                    <a:pt x="80" y="62"/>
                  </a:lnTo>
                  <a:lnTo>
                    <a:pt x="80" y="60"/>
                  </a:lnTo>
                  <a:lnTo>
                    <a:pt x="80" y="58"/>
                  </a:lnTo>
                  <a:lnTo>
                    <a:pt x="78" y="52"/>
                  </a:lnTo>
                  <a:lnTo>
                    <a:pt x="74" y="46"/>
                  </a:lnTo>
                  <a:lnTo>
                    <a:pt x="70" y="40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0" y="32"/>
                  </a:lnTo>
                  <a:lnTo>
                    <a:pt x="58" y="30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0" y="32"/>
                  </a:lnTo>
                  <a:lnTo>
                    <a:pt x="46" y="34"/>
                  </a:lnTo>
                  <a:lnTo>
                    <a:pt x="44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42" y="22"/>
                  </a:lnTo>
                  <a:lnTo>
                    <a:pt x="42" y="18"/>
                  </a:lnTo>
                  <a:lnTo>
                    <a:pt x="42" y="14"/>
                  </a:lnTo>
                  <a:lnTo>
                    <a:pt x="4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205">
              <a:extLst>
                <a:ext uri="{FF2B5EF4-FFF2-40B4-BE49-F238E27FC236}">
                  <a16:creationId xmlns:a16="http://schemas.microsoft.com/office/drawing/2014/main" id="{B0CD5DCD-FBC3-6F95-7897-3F11A24C8764}"/>
                </a:ext>
              </a:extLst>
            </p:cNvPr>
            <p:cNvSpPr>
              <a:spLocks/>
            </p:cNvSpPr>
            <p:nvPr/>
          </p:nvSpPr>
          <p:spPr bwMode="gray">
            <a:xfrm>
              <a:off x="8543308" y="4047958"/>
              <a:ext cx="145204" cy="69490"/>
            </a:xfrm>
            <a:custGeom>
              <a:avLst/>
              <a:gdLst>
                <a:gd name="T0" fmla="*/ 58 w 70"/>
                <a:gd name="T1" fmla="*/ 38 h 38"/>
                <a:gd name="T2" fmla="*/ 34 w 70"/>
                <a:gd name="T3" fmla="*/ 36 h 38"/>
                <a:gd name="T4" fmla="*/ 34 w 70"/>
                <a:gd name="T5" fmla="*/ 36 h 38"/>
                <a:gd name="T6" fmla="*/ 30 w 70"/>
                <a:gd name="T7" fmla="*/ 36 h 38"/>
                <a:gd name="T8" fmla="*/ 26 w 70"/>
                <a:gd name="T9" fmla="*/ 36 h 38"/>
                <a:gd name="T10" fmla="*/ 18 w 70"/>
                <a:gd name="T11" fmla="*/ 36 h 38"/>
                <a:gd name="T12" fmla="*/ 10 w 70"/>
                <a:gd name="T13" fmla="*/ 38 h 38"/>
                <a:gd name="T14" fmla="*/ 8 w 70"/>
                <a:gd name="T15" fmla="*/ 38 h 38"/>
                <a:gd name="T16" fmla="*/ 8 w 70"/>
                <a:gd name="T17" fmla="*/ 38 h 38"/>
                <a:gd name="T18" fmla="*/ 4 w 70"/>
                <a:gd name="T19" fmla="*/ 38 h 38"/>
                <a:gd name="T20" fmla="*/ 2 w 70"/>
                <a:gd name="T21" fmla="*/ 38 h 38"/>
                <a:gd name="T22" fmla="*/ 0 w 70"/>
                <a:gd name="T23" fmla="*/ 36 h 38"/>
                <a:gd name="T24" fmla="*/ 0 w 70"/>
                <a:gd name="T25" fmla="*/ 34 h 38"/>
                <a:gd name="T26" fmla="*/ 0 w 70"/>
                <a:gd name="T27" fmla="*/ 32 h 38"/>
                <a:gd name="T28" fmla="*/ 4 w 70"/>
                <a:gd name="T29" fmla="*/ 16 h 38"/>
                <a:gd name="T30" fmla="*/ 4 w 70"/>
                <a:gd name="T31" fmla="*/ 16 h 38"/>
                <a:gd name="T32" fmla="*/ 8 w 70"/>
                <a:gd name="T33" fmla="*/ 14 h 38"/>
                <a:gd name="T34" fmla="*/ 10 w 70"/>
                <a:gd name="T35" fmla="*/ 10 h 38"/>
                <a:gd name="T36" fmla="*/ 16 w 70"/>
                <a:gd name="T37" fmla="*/ 6 h 38"/>
                <a:gd name="T38" fmla="*/ 20 w 70"/>
                <a:gd name="T39" fmla="*/ 4 h 38"/>
                <a:gd name="T40" fmla="*/ 26 w 70"/>
                <a:gd name="T41" fmla="*/ 2 h 38"/>
                <a:gd name="T42" fmla="*/ 32 w 70"/>
                <a:gd name="T43" fmla="*/ 0 h 38"/>
                <a:gd name="T44" fmla="*/ 50 w 70"/>
                <a:gd name="T45" fmla="*/ 2 h 38"/>
                <a:gd name="T46" fmla="*/ 64 w 70"/>
                <a:gd name="T47" fmla="*/ 4 h 38"/>
                <a:gd name="T48" fmla="*/ 70 w 70"/>
                <a:gd name="T49" fmla="*/ 12 h 38"/>
                <a:gd name="T50" fmla="*/ 58 w 70"/>
                <a:gd name="T5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38">
                  <a:moveTo>
                    <a:pt x="58" y="38"/>
                  </a:moveTo>
                  <a:lnTo>
                    <a:pt x="34" y="36"/>
                  </a:lnTo>
                  <a:lnTo>
                    <a:pt x="34" y="36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50" y="2"/>
                  </a:lnTo>
                  <a:lnTo>
                    <a:pt x="64" y="4"/>
                  </a:lnTo>
                  <a:lnTo>
                    <a:pt x="70" y="12"/>
                  </a:lnTo>
                  <a:lnTo>
                    <a:pt x="58" y="38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206">
              <a:extLst>
                <a:ext uri="{FF2B5EF4-FFF2-40B4-BE49-F238E27FC236}">
                  <a16:creationId xmlns:a16="http://schemas.microsoft.com/office/drawing/2014/main" id="{22195B81-1611-E235-A009-847F11A83C13}"/>
                </a:ext>
              </a:extLst>
            </p:cNvPr>
            <p:cNvSpPr>
              <a:spLocks/>
            </p:cNvSpPr>
            <p:nvPr/>
          </p:nvSpPr>
          <p:spPr bwMode="gray">
            <a:xfrm>
              <a:off x="8331726" y="4007728"/>
              <a:ext cx="203285" cy="95092"/>
            </a:xfrm>
            <a:custGeom>
              <a:avLst/>
              <a:gdLst>
                <a:gd name="T0" fmla="*/ 8 w 98"/>
                <a:gd name="T1" fmla="*/ 0 h 52"/>
                <a:gd name="T2" fmla="*/ 8 w 98"/>
                <a:gd name="T3" fmla="*/ 0 h 52"/>
                <a:gd name="T4" fmla="*/ 6 w 98"/>
                <a:gd name="T5" fmla="*/ 2 h 52"/>
                <a:gd name="T6" fmla="*/ 4 w 98"/>
                <a:gd name="T7" fmla="*/ 4 h 52"/>
                <a:gd name="T8" fmla="*/ 2 w 98"/>
                <a:gd name="T9" fmla="*/ 6 h 52"/>
                <a:gd name="T10" fmla="*/ 0 w 98"/>
                <a:gd name="T11" fmla="*/ 10 h 52"/>
                <a:gd name="T12" fmla="*/ 0 w 98"/>
                <a:gd name="T13" fmla="*/ 12 h 52"/>
                <a:gd name="T14" fmla="*/ 2 w 98"/>
                <a:gd name="T15" fmla="*/ 16 h 52"/>
                <a:gd name="T16" fmla="*/ 8 w 98"/>
                <a:gd name="T17" fmla="*/ 20 h 52"/>
                <a:gd name="T18" fmla="*/ 8 w 98"/>
                <a:gd name="T19" fmla="*/ 20 h 52"/>
                <a:gd name="T20" fmla="*/ 8 w 98"/>
                <a:gd name="T21" fmla="*/ 22 h 52"/>
                <a:gd name="T22" fmla="*/ 10 w 98"/>
                <a:gd name="T23" fmla="*/ 22 h 52"/>
                <a:gd name="T24" fmla="*/ 10 w 98"/>
                <a:gd name="T25" fmla="*/ 24 h 52"/>
                <a:gd name="T26" fmla="*/ 14 w 98"/>
                <a:gd name="T27" fmla="*/ 28 h 52"/>
                <a:gd name="T28" fmla="*/ 18 w 98"/>
                <a:gd name="T29" fmla="*/ 32 h 52"/>
                <a:gd name="T30" fmla="*/ 26 w 98"/>
                <a:gd name="T31" fmla="*/ 36 h 52"/>
                <a:gd name="T32" fmla="*/ 42 w 98"/>
                <a:gd name="T33" fmla="*/ 42 h 52"/>
                <a:gd name="T34" fmla="*/ 64 w 98"/>
                <a:gd name="T35" fmla="*/ 48 h 52"/>
                <a:gd name="T36" fmla="*/ 96 w 98"/>
                <a:gd name="T37" fmla="*/ 52 h 52"/>
                <a:gd name="T38" fmla="*/ 98 w 98"/>
                <a:gd name="T39" fmla="*/ 34 h 52"/>
                <a:gd name="T40" fmla="*/ 82 w 98"/>
                <a:gd name="T41" fmla="*/ 32 h 52"/>
                <a:gd name="T42" fmla="*/ 36 w 98"/>
                <a:gd name="T43" fmla="*/ 22 h 52"/>
                <a:gd name="T44" fmla="*/ 24 w 98"/>
                <a:gd name="T45" fmla="*/ 12 h 52"/>
                <a:gd name="T46" fmla="*/ 8 w 98"/>
                <a:gd name="T4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52">
                  <a:moveTo>
                    <a:pt x="8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8" y="32"/>
                  </a:lnTo>
                  <a:lnTo>
                    <a:pt x="26" y="36"/>
                  </a:lnTo>
                  <a:lnTo>
                    <a:pt x="42" y="42"/>
                  </a:lnTo>
                  <a:lnTo>
                    <a:pt x="64" y="48"/>
                  </a:lnTo>
                  <a:lnTo>
                    <a:pt x="96" y="52"/>
                  </a:lnTo>
                  <a:lnTo>
                    <a:pt x="98" y="34"/>
                  </a:lnTo>
                  <a:lnTo>
                    <a:pt x="82" y="32"/>
                  </a:lnTo>
                  <a:lnTo>
                    <a:pt x="36" y="22"/>
                  </a:lnTo>
                  <a:lnTo>
                    <a:pt x="24" y="12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208">
              <a:extLst>
                <a:ext uri="{FF2B5EF4-FFF2-40B4-BE49-F238E27FC236}">
                  <a16:creationId xmlns:a16="http://schemas.microsoft.com/office/drawing/2014/main" id="{32724011-232B-418E-FED5-3C86DB77C5FA}"/>
                </a:ext>
              </a:extLst>
            </p:cNvPr>
            <p:cNvSpPr>
              <a:spLocks/>
            </p:cNvSpPr>
            <p:nvPr/>
          </p:nvSpPr>
          <p:spPr bwMode="gray">
            <a:xfrm>
              <a:off x="7821441" y="3784628"/>
              <a:ext cx="406569" cy="248701"/>
            </a:xfrm>
            <a:custGeom>
              <a:avLst/>
              <a:gdLst>
                <a:gd name="T0" fmla="*/ 194 w 196"/>
                <a:gd name="T1" fmla="*/ 36 h 136"/>
                <a:gd name="T2" fmla="*/ 184 w 196"/>
                <a:gd name="T3" fmla="*/ 36 h 136"/>
                <a:gd name="T4" fmla="*/ 166 w 196"/>
                <a:gd name="T5" fmla="*/ 38 h 136"/>
                <a:gd name="T6" fmla="*/ 162 w 196"/>
                <a:gd name="T7" fmla="*/ 40 h 136"/>
                <a:gd name="T8" fmla="*/ 156 w 196"/>
                <a:gd name="T9" fmla="*/ 44 h 136"/>
                <a:gd name="T10" fmla="*/ 154 w 196"/>
                <a:gd name="T11" fmla="*/ 50 h 136"/>
                <a:gd name="T12" fmla="*/ 134 w 196"/>
                <a:gd name="T13" fmla="*/ 66 h 136"/>
                <a:gd name="T14" fmla="*/ 132 w 196"/>
                <a:gd name="T15" fmla="*/ 66 h 136"/>
                <a:gd name="T16" fmla="*/ 128 w 196"/>
                <a:gd name="T17" fmla="*/ 66 h 136"/>
                <a:gd name="T18" fmla="*/ 122 w 196"/>
                <a:gd name="T19" fmla="*/ 72 h 136"/>
                <a:gd name="T20" fmla="*/ 122 w 196"/>
                <a:gd name="T21" fmla="*/ 84 h 136"/>
                <a:gd name="T22" fmla="*/ 102 w 196"/>
                <a:gd name="T23" fmla="*/ 102 h 136"/>
                <a:gd name="T24" fmla="*/ 94 w 196"/>
                <a:gd name="T25" fmla="*/ 102 h 136"/>
                <a:gd name="T26" fmla="*/ 84 w 196"/>
                <a:gd name="T27" fmla="*/ 104 h 136"/>
                <a:gd name="T28" fmla="*/ 74 w 196"/>
                <a:gd name="T29" fmla="*/ 110 h 136"/>
                <a:gd name="T30" fmla="*/ 68 w 196"/>
                <a:gd name="T31" fmla="*/ 118 h 136"/>
                <a:gd name="T32" fmla="*/ 60 w 196"/>
                <a:gd name="T33" fmla="*/ 124 h 136"/>
                <a:gd name="T34" fmla="*/ 56 w 196"/>
                <a:gd name="T35" fmla="*/ 128 h 136"/>
                <a:gd name="T36" fmla="*/ 52 w 196"/>
                <a:gd name="T37" fmla="*/ 130 h 136"/>
                <a:gd name="T38" fmla="*/ 32 w 196"/>
                <a:gd name="T39" fmla="*/ 136 h 136"/>
                <a:gd name="T40" fmla="*/ 12 w 196"/>
                <a:gd name="T41" fmla="*/ 132 h 136"/>
                <a:gd name="T42" fmla="*/ 0 w 196"/>
                <a:gd name="T43" fmla="*/ 80 h 136"/>
                <a:gd name="T44" fmla="*/ 12 w 196"/>
                <a:gd name="T45" fmla="*/ 42 h 136"/>
                <a:gd name="T46" fmla="*/ 32 w 196"/>
                <a:gd name="T47" fmla="*/ 32 h 136"/>
                <a:gd name="T48" fmla="*/ 38 w 196"/>
                <a:gd name="T49" fmla="*/ 30 h 136"/>
                <a:gd name="T50" fmla="*/ 48 w 196"/>
                <a:gd name="T51" fmla="*/ 24 h 136"/>
                <a:gd name="T52" fmla="*/ 56 w 196"/>
                <a:gd name="T53" fmla="*/ 14 h 136"/>
                <a:gd name="T54" fmla="*/ 60 w 196"/>
                <a:gd name="T55" fmla="*/ 8 h 136"/>
                <a:gd name="T56" fmla="*/ 66 w 196"/>
                <a:gd name="T57" fmla="*/ 10 h 136"/>
                <a:gd name="T58" fmla="*/ 74 w 196"/>
                <a:gd name="T59" fmla="*/ 10 h 136"/>
                <a:gd name="T60" fmla="*/ 92 w 196"/>
                <a:gd name="T61" fmla="*/ 12 h 136"/>
                <a:gd name="T62" fmla="*/ 122 w 196"/>
                <a:gd name="T63" fmla="*/ 2 h 136"/>
                <a:gd name="T64" fmla="*/ 140 w 196"/>
                <a:gd name="T65" fmla="*/ 8 h 136"/>
                <a:gd name="T66" fmla="*/ 142 w 196"/>
                <a:gd name="T67" fmla="*/ 12 h 136"/>
                <a:gd name="T68" fmla="*/ 150 w 196"/>
                <a:gd name="T69" fmla="*/ 16 h 136"/>
                <a:gd name="T70" fmla="*/ 158 w 196"/>
                <a:gd name="T71" fmla="*/ 20 h 136"/>
                <a:gd name="T72" fmla="*/ 194 w 196"/>
                <a:gd name="T73" fmla="*/ 20 h 136"/>
                <a:gd name="T74" fmla="*/ 194 w 196"/>
                <a:gd name="T75" fmla="*/ 24 h 136"/>
                <a:gd name="T76" fmla="*/ 196 w 196"/>
                <a:gd name="T77" fmla="*/ 3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6" h="136">
                  <a:moveTo>
                    <a:pt x="196" y="36"/>
                  </a:moveTo>
                  <a:lnTo>
                    <a:pt x="194" y="36"/>
                  </a:lnTo>
                  <a:lnTo>
                    <a:pt x="190" y="36"/>
                  </a:lnTo>
                  <a:lnTo>
                    <a:pt x="184" y="36"/>
                  </a:lnTo>
                  <a:lnTo>
                    <a:pt x="176" y="36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62" y="40"/>
                  </a:lnTo>
                  <a:lnTo>
                    <a:pt x="160" y="42"/>
                  </a:lnTo>
                  <a:lnTo>
                    <a:pt x="156" y="44"/>
                  </a:lnTo>
                  <a:lnTo>
                    <a:pt x="154" y="46"/>
                  </a:lnTo>
                  <a:lnTo>
                    <a:pt x="154" y="50"/>
                  </a:lnTo>
                  <a:lnTo>
                    <a:pt x="138" y="56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32" y="66"/>
                  </a:lnTo>
                  <a:lnTo>
                    <a:pt x="130" y="66"/>
                  </a:lnTo>
                  <a:lnTo>
                    <a:pt x="128" y="66"/>
                  </a:lnTo>
                  <a:lnTo>
                    <a:pt x="124" y="68"/>
                  </a:lnTo>
                  <a:lnTo>
                    <a:pt x="122" y="72"/>
                  </a:lnTo>
                  <a:lnTo>
                    <a:pt x="122" y="76"/>
                  </a:lnTo>
                  <a:lnTo>
                    <a:pt x="122" y="84"/>
                  </a:lnTo>
                  <a:lnTo>
                    <a:pt x="104" y="102"/>
                  </a:lnTo>
                  <a:lnTo>
                    <a:pt x="102" y="102"/>
                  </a:lnTo>
                  <a:lnTo>
                    <a:pt x="98" y="102"/>
                  </a:lnTo>
                  <a:lnTo>
                    <a:pt x="94" y="102"/>
                  </a:lnTo>
                  <a:lnTo>
                    <a:pt x="88" y="104"/>
                  </a:lnTo>
                  <a:lnTo>
                    <a:pt x="84" y="104"/>
                  </a:lnTo>
                  <a:lnTo>
                    <a:pt x="78" y="108"/>
                  </a:lnTo>
                  <a:lnTo>
                    <a:pt x="74" y="110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60" y="124"/>
                  </a:lnTo>
                  <a:lnTo>
                    <a:pt x="58" y="128"/>
                  </a:lnTo>
                  <a:lnTo>
                    <a:pt x="56" y="128"/>
                  </a:lnTo>
                  <a:lnTo>
                    <a:pt x="54" y="130"/>
                  </a:lnTo>
                  <a:lnTo>
                    <a:pt x="52" y="130"/>
                  </a:lnTo>
                  <a:lnTo>
                    <a:pt x="44" y="134"/>
                  </a:lnTo>
                  <a:lnTo>
                    <a:pt x="32" y="136"/>
                  </a:lnTo>
                  <a:lnTo>
                    <a:pt x="20" y="134"/>
                  </a:lnTo>
                  <a:lnTo>
                    <a:pt x="12" y="132"/>
                  </a:lnTo>
                  <a:lnTo>
                    <a:pt x="2" y="110"/>
                  </a:lnTo>
                  <a:lnTo>
                    <a:pt x="0" y="80"/>
                  </a:lnTo>
                  <a:lnTo>
                    <a:pt x="10" y="64"/>
                  </a:lnTo>
                  <a:lnTo>
                    <a:pt x="12" y="42"/>
                  </a:lnTo>
                  <a:lnTo>
                    <a:pt x="28" y="42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8" y="30"/>
                  </a:lnTo>
                  <a:lnTo>
                    <a:pt x="42" y="28"/>
                  </a:lnTo>
                  <a:lnTo>
                    <a:pt x="48" y="24"/>
                  </a:lnTo>
                  <a:lnTo>
                    <a:pt x="52" y="20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70" y="10"/>
                  </a:lnTo>
                  <a:lnTo>
                    <a:pt x="74" y="10"/>
                  </a:lnTo>
                  <a:lnTo>
                    <a:pt x="80" y="10"/>
                  </a:lnTo>
                  <a:lnTo>
                    <a:pt x="92" y="12"/>
                  </a:lnTo>
                  <a:lnTo>
                    <a:pt x="108" y="10"/>
                  </a:lnTo>
                  <a:lnTo>
                    <a:pt x="122" y="2"/>
                  </a:lnTo>
                  <a:lnTo>
                    <a:pt x="132" y="0"/>
                  </a:lnTo>
                  <a:lnTo>
                    <a:pt x="140" y="8"/>
                  </a:lnTo>
                  <a:lnTo>
                    <a:pt x="140" y="10"/>
                  </a:lnTo>
                  <a:lnTo>
                    <a:pt x="142" y="12"/>
                  </a:lnTo>
                  <a:lnTo>
                    <a:pt x="146" y="14"/>
                  </a:lnTo>
                  <a:lnTo>
                    <a:pt x="150" y="16"/>
                  </a:lnTo>
                  <a:lnTo>
                    <a:pt x="154" y="18"/>
                  </a:lnTo>
                  <a:lnTo>
                    <a:pt x="158" y="20"/>
                  </a:lnTo>
                  <a:lnTo>
                    <a:pt x="162" y="20"/>
                  </a:lnTo>
                  <a:lnTo>
                    <a:pt x="194" y="20"/>
                  </a:lnTo>
                  <a:lnTo>
                    <a:pt x="194" y="22"/>
                  </a:lnTo>
                  <a:lnTo>
                    <a:pt x="194" y="24"/>
                  </a:lnTo>
                  <a:lnTo>
                    <a:pt x="194" y="30"/>
                  </a:lnTo>
                  <a:lnTo>
                    <a:pt x="196" y="34"/>
                  </a:lnTo>
                  <a:lnTo>
                    <a:pt x="196" y="36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209">
              <a:extLst>
                <a:ext uri="{FF2B5EF4-FFF2-40B4-BE49-F238E27FC236}">
                  <a16:creationId xmlns:a16="http://schemas.microsoft.com/office/drawing/2014/main" id="{610050BD-A20C-A074-EA42-5C817BADFF09}"/>
                </a:ext>
              </a:extLst>
            </p:cNvPr>
            <p:cNvSpPr>
              <a:spLocks/>
            </p:cNvSpPr>
            <p:nvPr/>
          </p:nvSpPr>
          <p:spPr bwMode="gray">
            <a:xfrm>
              <a:off x="9464312" y="3554214"/>
              <a:ext cx="240623" cy="314534"/>
            </a:xfrm>
            <a:custGeom>
              <a:avLst/>
              <a:gdLst>
                <a:gd name="T0" fmla="*/ 112 w 116"/>
                <a:gd name="T1" fmla="*/ 4 h 172"/>
                <a:gd name="T2" fmla="*/ 94 w 116"/>
                <a:gd name="T3" fmla="*/ 20 h 172"/>
                <a:gd name="T4" fmla="*/ 76 w 116"/>
                <a:gd name="T5" fmla="*/ 34 h 172"/>
                <a:gd name="T6" fmla="*/ 66 w 116"/>
                <a:gd name="T7" fmla="*/ 42 h 172"/>
                <a:gd name="T8" fmla="*/ 58 w 116"/>
                <a:gd name="T9" fmla="*/ 48 h 172"/>
                <a:gd name="T10" fmla="*/ 54 w 116"/>
                <a:gd name="T11" fmla="*/ 50 h 172"/>
                <a:gd name="T12" fmla="*/ 18 w 116"/>
                <a:gd name="T13" fmla="*/ 46 h 172"/>
                <a:gd name="T14" fmla="*/ 16 w 116"/>
                <a:gd name="T15" fmla="*/ 52 h 172"/>
                <a:gd name="T16" fmla="*/ 18 w 116"/>
                <a:gd name="T17" fmla="*/ 60 h 172"/>
                <a:gd name="T18" fmla="*/ 18 w 116"/>
                <a:gd name="T19" fmla="*/ 64 h 172"/>
                <a:gd name="T20" fmla="*/ 18 w 116"/>
                <a:gd name="T21" fmla="*/ 70 h 172"/>
                <a:gd name="T22" fmla="*/ 10 w 116"/>
                <a:gd name="T23" fmla="*/ 72 h 172"/>
                <a:gd name="T24" fmla="*/ 4 w 116"/>
                <a:gd name="T25" fmla="*/ 70 h 172"/>
                <a:gd name="T26" fmla="*/ 0 w 116"/>
                <a:gd name="T27" fmla="*/ 70 h 172"/>
                <a:gd name="T28" fmla="*/ 12 w 116"/>
                <a:gd name="T29" fmla="*/ 90 h 172"/>
                <a:gd name="T30" fmla="*/ 16 w 116"/>
                <a:gd name="T31" fmla="*/ 112 h 172"/>
                <a:gd name="T32" fmla="*/ 20 w 116"/>
                <a:gd name="T33" fmla="*/ 114 h 172"/>
                <a:gd name="T34" fmla="*/ 26 w 116"/>
                <a:gd name="T35" fmla="*/ 120 h 172"/>
                <a:gd name="T36" fmla="*/ 34 w 116"/>
                <a:gd name="T37" fmla="*/ 124 h 172"/>
                <a:gd name="T38" fmla="*/ 40 w 116"/>
                <a:gd name="T39" fmla="*/ 128 h 172"/>
                <a:gd name="T40" fmla="*/ 42 w 116"/>
                <a:gd name="T41" fmla="*/ 132 h 172"/>
                <a:gd name="T42" fmla="*/ 42 w 116"/>
                <a:gd name="T43" fmla="*/ 134 h 172"/>
                <a:gd name="T44" fmla="*/ 42 w 116"/>
                <a:gd name="T45" fmla="*/ 140 h 172"/>
                <a:gd name="T46" fmla="*/ 40 w 116"/>
                <a:gd name="T47" fmla="*/ 156 h 172"/>
                <a:gd name="T48" fmla="*/ 42 w 116"/>
                <a:gd name="T49" fmla="*/ 164 h 172"/>
                <a:gd name="T50" fmla="*/ 48 w 116"/>
                <a:gd name="T51" fmla="*/ 170 h 172"/>
                <a:gd name="T52" fmla="*/ 56 w 116"/>
                <a:gd name="T53" fmla="*/ 172 h 172"/>
                <a:gd name="T54" fmla="*/ 64 w 116"/>
                <a:gd name="T55" fmla="*/ 172 h 172"/>
                <a:gd name="T56" fmla="*/ 72 w 116"/>
                <a:gd name="T57" fmla="*/ 166 h 172"/>
                <a:gd name="T58" fmla="*/ 76 w 116"/>
                <a:gd name="T59" fmla="*/ 160 h 172"/>
                <a:gd name="T60" fmla="*/ 78 w 116"/>
                <a:gd name="T61" fmla="*/ 136 h 172"/>
                <a:gd name="T62" fmla="*/ 76 w 116"/>
                <a:gd name="T63" fmla="*/ 120 h 172"/>
                <a:gd name="T64" fmla="*/ 70 w 116"/>
                <a:gd name="T65" fmla="*/ 112 h 172"/>
                <a:gd name="T66" fmla="*/ 66 w 116"/>
                <a:gd name="T67" fmla="*/ 108 h 172"/>
                <a:gd name="T68" fmla="*/ 62 w 116"/>
                <a:gd name="T69" fmla="*/ 106 h 172"/>
                <a:gd name="T70" fmla="*/ 54 w 116"/>
                <a:gd name="T71" fmla="*/ 96 h 172"/>
                <a:gd name="T72" fmla="*/ 54 w 116"/>
                <a:gd name="T73" fmla="*/ 90 h 172"/>
                <a:gd name="T74" fmla="*/ 56 w 116"/>
                <a:gd name="T75" fmla="*/ 86 h 172"/>
                <a:gd name="T76" fmla="*/ 58 w 116"/>
                <a:gd name="T77" fmla="*/ 84 h 172"/>
                <a:gd name="T78" fmla="*/ 60 w 116"/>
                <a:gd name="T79" fmla="*/ 84 h 172"/>
                <a:gd name="T80" fmla="*/ 86 w 116"/>
                <a:gd name="T81" fmla="*/ 56 h 172"/>
                <a:gd name="T82" fmla="*/ 98 w 116"/>
                <a:gd name="T83" fmla="*/ 42 h 172"/>
                <a:gd name="T84" fmla="*/ 110 w 116"/>
                <a:gd name="T85" fmla="*/ 20 h 172"/>
                <a:gd name="T86" fmla="*/ 114 w 116"/>
                <a:gd name="T87" fmla="*/ 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172">
                  <a:moveTo>
                    <a:pt x="116" y="0"/>
                  </a:moveTo>
                  <a:lnTo>
                    <a:pt x="112" y="4"/>
                  </a:lnTo>
                  <a:lnTo>
                    <a:pt x="104" y="10"/>
                  </a:lnTo>
                  <a:lnTo>
                    <a:pt x="94" y="20"/>
                  </a:lnTo>
                  <a:lnTo>
                    <a:pt x="84" y="28"/>
                  </a:lnTo>
                  <a:lnTo>
                    <a:pt x="76" y="34"/>
                  </a:lnTo>
                  <a:lnTo>
                    <a:pt x="70" y="38"/>
                  </a:lnTo>
                  <a:lnTo>
                    <a:pt x="66" y="42"/>
                  </a:lnTo>
                  <a:lnTo>
                    <a:pt x="62" y="46"/>
                  </a:lnTo>
                  <a:lnTo>
                    <a:pt x="58" y="48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22" y="46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18" y="64"/>
                  </a:lnTo>
                  <a:lnTo>
                    <a:pt x="20" y="66"/>
                  </a:lnTo>
                  <a:lnTo>
                    <a:pt x="18" y="70"/>
                  </a:lnTo>
                  <a:lnTo>
                    <a:pt x="14" y="72"/>
                  </a:lnTo>
                  <a:lnTo>
                    <a:pt x="10" y="72"/>
                  </a:lnTo>
                  <a:lnTo>
                    <a:pt x="8" y="72"/>
                  </a:lnTo>
                  <a:lnTo>
                    <a:pt x="4" y="70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0" y="92"/>
                  </a:lnTo>
                  <a:lnTo>
                    <a:pt x="12" y="90"/>
                  </a:lnTo>
                  <a:lnTo>
                    <a:pt x="22" y="98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2" y="116"/>
                  </a:lnTo>
                  <a:lnTo>
                    <a:pt x="26" y="120"/>
                  </a:lnTo>
                  <a:lnTo>
                    <a:pt x="30" y="122"/>
                  </a:lnTo>
                  <a:lnTo>
                    <a:pt x="34" y="124"/>
                  </a:lnTo>
                  <a:lnTo>
                    <a:pt x="36" y="126"/>
                  </a:lnTo>
                  <a:lnTo>
                    <a:pt x="40" y="128"/>
                  </a:lnTo>
                  <a:lnTo>
                    <a:pt x="42" y="130"/>
                  </a:lnTo>
                  <a:lnTo>
                    <a:pt x="42" y="132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2" y="136"/>
                  </a:lnTo>
                  <a:lnTo>
                    <a:pt x="42" y="140"/>
                  </a:lnTo>
                  <a:lnTo>
                    <a:pt x="42" y="148"/>
                  </a:lnTo>
                  <a:lnTo>
                    <a:pt x="40" y="156"/>
                  </a:lnTo>
                  <a:lnTo>
                    <a:pt x="40" y="160"/>
                  </a:lnTo>
                  <a:lnTo>
                    <a:pt x="42" y="164"/>
                  </a:lnTo>
                  <a:lnTo>
                    <a:pt x="46" y="168"/>
                  </a:lnTo>
                  <a:lnTo>
                    <a:pt x="48" y="170"/>
                  </a:lnTo>
                  <a:lnTo>
                    <a:pt x="52" y="170"/>
                  </a:lnTo>
                  <a:lnTo>
                    <a:pt x="56" y="172"/>
                  </a:lnTo>
                  <a:lnTo>
                    <a:pt x="60" y="172"/>
                  </a:lnTo>
                  <a:lnTo>
                    <a:pt x="64" y="172"/>
                  </a:lnTo>
                  <a:lnTo>
                    <a:pt x="68" y="168"/>
                  </a:lnTo>
                  <a:lnTo>
                    <a:pt x="72" y="166"/>
                  </a:lnTo>
                  <a:lnTo>
                    <a:pt x="74" y="162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8" y="136"/>
                  </a:lnTo>
                  <a:lnTo>
                    <a:pt x="78" y="128"/>
                  </a:lnTo>
                  <a:lnTo>
                    <a:pt x="76" y="120"/>
                  </a:lnTo>
                  <a:lnTo>
                    <a:pt x="74" y="116"/>
                  </a:lnTo>
                  <a:lnTo>
                    <a:pt x="70" y="112"/>
                  </a:lnTo>
                  <a:lnTo>
                    <a:pt x="68" y="108"/>
                  </a:lnTo>
                  <a:lnTo>
                    <a:pt x="66" y="108"/>
                  </a:lnTo>
                  <a:lnTo>
                    <a:pt x="64" y="106"/>
                  </a:lnTo>
                  <a:lnTo>
                    <a:pt x="62" y="106"/>
                  </a:lnTo>
                  <a:lnTo>
                    <a:pt x="58" y="100"/>
                  </a:lnTo>
                  <a:lnTo>
                    <a:pt x="54" y="96"/>
                  </a:lnTo>
                  <a:lnTo>
                    <a:pt x="54" y="92"/>
                  </a:lnTo>
                  <a:lnTo>
                    <a:pt x="54" y="90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74" y="70"/>
                  </a:lnTo>
                  <a:lnTo>
                    <a:pt x="86" y="56"/>
                  </a:lnTo>
                  <a:lnTo>
                    <a:pt x="94" y="46"/>
                  </a:lnTo>
                  <a:lnTo>
                    <a:pt x="98" y="42"/>
                  </a:lnTo>
                  <a:lnTo>
                    <a:pt x="104" y="32"/>
                  </a:lnTo>
                  <a:lnTo>
                    <a:pt x="110" y="20"/>
                  </a:lnTo>
                  <a:lnTo>
                    <a:pt x="114" y="12"/>
                  </a:lnTo>
                  <a:lnTo>
                    <a:pt x="114" y="8"/>
                  </a:lnTo>
                  <a:lnTo>
                    <a:pt x="116" y="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210">
              <a:extLst>
                <a:ext uri="{FF2B5EF4-FFF2-40B4-BE49-F238E27FC236}">
                  <a16:creationId xmlns:a16="http://schemas.microsoft.com/office/drawing/2014/main" id="{2700F8CE-BB6F-4B64-E1E5-F2BE3DAE8B2E}"/>
                </a:ext>
              </a:extLst>
            </p:cNvPr>
            <p:cNvSpPr>
              <a:spLocks/>
            </p:cNvSpPr>
            <p:nvPr/>
          </p:nvSpPr>
          <p:spPr bwMode="gray">
            <a:xfrm>
              <a:off x="8564052" y="3345743"/>
              <a:ext cx="871219" cy="318191"/>
            </a:xfrm>
            <a:custGeom>
              <a:avLst/>
              <a:gdLst>
                <a:gd name="T0" fmla="*/ 26 w 420"/>
                <a:gd name="T1" fmla="*/ 20 h 174"/>
                <a:gd name="T2" fmla="*/ 26 w 420"/>
                <a:gd name="T3" fmla="*/ 18 h 174"/>
                <a:gd name="T4" fmla="*/ 30 w 420"/>
                <a:gd name="T5" fmla="*/ 14 h 174"/>
                <a:gd name="T6" fmla="*/ 36 w 420"/>
                <a:gd name="T7" fmla="*/ 10 h 174"/>
                <a:gd name="T8" fmla="*/ 48 w 420"/>
                <a:gd name="T9" fmla="*/ 12 h 174"/>
                <a:gd name="T10" fmla="*/ 58 w 420"/>
                <a:gd name="T11" fmla="*/ 14 h 174"/>
                <a:gd name="T12" fmla="*/ 78 w 420"/>
                <a:gd name="T13" fmla="*/ 18 h 174"/>
                <a:gd name="T14" fmla="*/ 106 w 420"/>
                <a:gd name="T15" fmla="*/ 42 h 174"/>
                <a:gd name="T16" fmla="*/ 108 w 420"/>
                <a:gd name="T17" fmla="*/ 40 h 174"/>
                <a:gd name="T18" fmla="*/ 114 w 420"/>
                <a:gd name="T19" fmla="*/ 36 h 174"/>
                <a:gd name="T20" fmla="*/ 120 w 420"/>
                <a:gd name="T21" fmla="*/ 28 h 174"/>
                <a:gd name="T22" fmla="*/ 122 w 420"/>
                <a:gd name="T23" fmla="*/ 20 h 174"/>
                <a:gd name="T24" fmla="*/ 128 w 420"/>
                <a:gd name="T25" fmla="*/ 18 h 174"/>
                <a:gd name="T26" fmla="*/ 136 w 420"/>
                <a:gd name="T27" fmla="*/ 14 h 174"/>
                <a:gd name="T28" fmla="*/ 154 w 420"/>
                <a:gd name="T29" fmla="*/ 0 h 174"/>
                <a:gd name="T30" fmla="*/ 178 w 420"/>
                <a:gd name="T31" fmla="*/ 4 h 174"/>
                <a:gd name="T32" fmla="*/ 200 w 420"/>
                <a:gd name="T33" fmla="*/ 2 h 174"/>
                <a:gd name="T34" fmla="*/ 234 w 420"/>
                <a:gd name="T35" fmla="*/ 12 h 174"/>
                <a:gd name="T36" fmla="*/ 256 w 420"/>
                <a:gd name="T37" fmla="*/ 24 h 174"/>
                <a:gd name="T38" fmla="*/ 274 w 420"/>
                <a:gd name="T39" fmla="*/ 26 h 174"/>
                <a:gd name="T40" fmla="*/ 304 w 420"/>
                <a:gd name="T41" fmla="*/ 18 h 174"/>
                <a:gd name="T42" fmla="*/ 318 w 420"/>
                <a:gd name="T43" fmla="*/ 10 h 174"/>
                <a:gd name="T44" fmla="*/ 322 w 420"/>
                <a:gd name="T45" fmla="*/ 4 h 174"/>
                <a:gd name="T46" fmla="*/ 322 w 420"/>
                <a:gd name="T47" fmla="*/ 2 h 174"/>
                <a:gd name="T48" fmla="*/ 342 w 420"/>
                <a:gd name="T49" fmla="*/ 6 h 174"/>
                <a:gd name="T50" fmla="*/ 378 w 420"/>
                <a:gd name="T51" fmla="*/ 22 h 174"/>
                <a:gd name="T52" fmla="*/ 372 w 420"/>
                <a:gd name="T53" fmla="*/ 60 h 174"/>
                <a:gd name="T54" fmla="*/ 382 w 420"/>
                <a:gd name="T55" fmla="*/ 60 h 174"/>
                <a:gd name="T56" fmla="*/ 394 w 420"/>
                <a:gd name="T57" fmla="*/ 60 h 174"/>
                <a:gd name="T58" fmla="*/ 404 w 420"/>
                <a:gd name="T59" fmla="*/ 60 h 174"/>
                <a:gd name="T60" fmla="*/ 412 w 420"/>
                <a:gd name="T61" fmla="*/ 64 h 174"/>
                <a:gd name="T62" fmla="*/ 418 w 420"/>
                <a:gd name="T63" fmla="*/ 68 h 174"/>
                <a:gd name="T64" fmla="*/ 420 w 420"/>
                <a:gd name="T65" fmla="*/ 74 h 174"/>
                <a:gd name="T66" fmla="*/ 414 w 420"/>
                <a:gd name="T67" fmla="*/ 78 h 174"/>
                <a:gd name="T68" fmla="*/ 404 w 420"/>
                <a:gd name="T69" fmla="*/ 84 h 174"/>
                <a:gd name="T70" fmla="*/ 390 w 420"/>
                <a:gd name="T71" fmla="*/ 88 h 174"/>
                <a:gd name="T72" fmla="*/ 374 w 420"/>
                <a:gd name="T73" fmla="*/ 92 h 174"/>
                <a:gd name="T74" fmla="*/ 360 w 420"/>
                <a:gd name="T75" fmla="*/ 100 h 174"/>
                <a:gd name="T76" fmla="*/ 360 w 420"/>
                <a:gd name="T77" fmla="*/ 104 h 174"/>
                <a:gd name="T78" fmla="*/ 358 w 420"/>
                <a:gd name="T79" fmla="*/ 112 h 174"/>
                <a:gd name="T80" fmla="*/ 354 w 420"/>
                <a:gd name="T81" fmla="*/ 120 h 174"/>
                <a:gd name="T82" fmla="*/ 344 w 420"/>
                <a:gd name="T83" fmla="*/ 128 h 174"/>
                <a:gd name="T84" fmla="*/ 322 w 420"/>
                <a:gd name="T85" fmla="*/ 136 h 174"/>
                <a:gd name="T86" fmla="*/ 280 w 420"/>
                <a:gd name="T87" fmla="*/ 144 h 174"/>
                <a:gd name="T88" fmla="*/ 246 w 420"/>
                <a:gd name="T89" fmla="*/ 152 h 174"/>
                <a:gd name="T90" fmla="*/ 232 w 420"/>
                <a:gd name="T91" fmla="*/ 158 h 174"/>
                <a:gd name="T92" fmla="*/ 204 w 420"/>
                <a:gd name="T93" fmla="*/ 172 h 174"/>
                <a:gd name="T94" fmla="*/ 176 w 420"/>
                <a:gd name="T95" fmla="*/ 172 h 174"/>
                <a:gd name="T96" fmla="*/ 162 w 420"/>
                <a:gd name="T97" fmla="*/ 162 h 174"/>
                <a:gd name="T98" fmla="*/ 144 w 420"/>
                <a:gd name="T99" fmla="*/ 160 h 174"/>
                <a:gd name="T100" fmla="*/ 116 w 420"/>
                <a:gd name="T101" fmla="*/ 162 h 174"/>
                <a:gd name="T102" fmla="*/ 88 w 420"/>
                <a:gd name="T103" fmla="*/ 160 h 174"/>
                <a:gd name="T104" fmla="*/ 76 w 420"/>
                <a:gd name="T105" fmla="*/ 148 h 174"/>
                <a:gd name="T106" fmla="*/ 76 w 420"/>
                <a:gd name="T107" fmla="*/ 134 h 174"/>
                <a:gd name="T108" fmla="*/ 66 w 420"/>
                <a:gd name="T109" fmla="*/ 108 h 174"/>
                <a:gd name="T110" fmla="*/ 44 w 420"/>
                <a:gd name="T111" fmla="*/ 94 h 174"/>
                <a:gd name="T112" fmla="*/ 16 w 420"/>
                <a:gd name="T113" fmla="*/ 78 h 174"/>
                <a:gd name="T114" fmla="*/ 0 w 420"/>
                <a:gd name="T115" fmla="*/ 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0" h="174">
                  <a:moveTo>
                    <a:pt x="4" y="32"/>
                  </a:moveTo>
                  <a:lnTo>
                    <a:pt x="26" y="20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2" y="12"/>
                  </a:lnTo>
                  <a:lnTo>
                    <a:pt x="36" y="10"/>
                  </a:lnTo>
                  <a:lnTo>
                    <a:pt x="40" y="10"/>
                  </a:lnTo>
                  <a:lnTo>
                    <a:pt x="48" y="12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68" y="14"/>
                  </a:lnTo>
                  <a:lnTo>
                    <a:pt x="78" y="18"/>
                  </a:lnTo>
                  <a:lnTo>
                    <a:pt x="88" y="24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8" y="40"/>
                  </a:lnTo>
                  <a:lnTo>
                    <a:pt x="112" y="40"/>
                  </a:lnTo>
                  <a:lnTo>
                    <a:pt x="114" y="36"/>
                  </a:lnTo>
                  <a:lnTo>
                    <a:pt x="118" y="34"/>
                  </a:lnTo>
                  <a:lnTo>
                    <a:pt x="120" y="28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6" y="18"/>
                  </a:lnTo>
                  <a:lnTo>
                    <a:pt x="128" y="18"/>
                  </a:lnTo>
                  <a:lnTo>
                    <a:pt x="132" y="18"/>
                  </a:lnTo>
                  <a:lnTo>
                    <a:pt x="136" y="14"/>
                  </a:lnTo>
                  <a:lnTo>
                    <a:pt x="144" y="6"/>
                  </a:lnTo>
                  <a:lnTo>
                    <a:pt x="154" y="0"/>
                  </a:lnTo>
                  <a:lnTo>
                    <a:pt x="166" y="0"/>
                  </a:lnTo>
                  <a:lnTo>
                    <a:pt x="178" y="4"/>
                  </a:lnTo>
                  <a:lnTo>
                    <a:pt x="190" y="4"/>
                  </a:lnTo>
                  <a:lnTo>
                    <a:pt x="200" y="2"/>
                  </a:lnTo>
                  <a:lnTo>
                    <a:pt x="216" y="4"/>
                  </a:lnTo>
                  <a:lnTo>
                    <a:pt x="234" y="12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62" y="26"/>
                  </a:lnTo>
                  <a:lnTo>
                    <a:pt x="274" y="26"/>
                  </a:lnTo>
                  <a:lnTo>
                    <a:pt x="292" y="22"/>
                  </a:lnTo>
                  <a:lnTo>
                    <a:pt x="304" y="18"/>
                  </a:lnTo>
                  <a:lnTo>
                    <a:pt x="312" y="14"/>
                  </a:lnTo>
                  <a:lnTo>
                    <a:pt x="318" y="10"/>
                  </a:lnTo>
                  <a:lnTo>
                    <a:pt x="320" y="6"/>
                  </a:lnTo>
                  <a:lnTo>
                    <a:pt x="322" y="4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30" y="2"/>
                  </a:lnTo>
                  <a:lnTo>
                    <a:pt x="342" y="6"/>
                  </a:lnTo>
                  <a:lnTo>
                    <a:pt x="356" y="14"/>
                  </a:lnTo>
                  <a:lnTo>
                    <a:pt x="378" y="22"/>
                  </a:lnTo>
                  <a:lnTo>
                    <a:pt x="372" y="60"/>
                  </a:lnTo>
                  <a:lnTo>
                    <a:pt x="372" y="60"/>
                  </a:lnTo>
                  <a:lnTo>
                    <a:pt x="376" y="60"/>
                  </a:lnTo>
                  <a:lnTo>
                    <a:pt x="382" y="60"/>
                  </a:lnTo>
                  <a:lnTo>
                    <a:pt x="388" y="60"/>
                  </a:lnTo>
                  <a:lnTo>
                    <a:pt x="394" y="60"/>
                  </a:lnTo>
                  <a:lnTo>
                    <a:pt x="398" y="60"/>
                  </a:lnTo>
                  <a:lnTo>
                    <a:pt x="404" y="60"/>
                  </a:lnTo>
                  <a:lnTo>
                    <a:pt x="408" y="62"/>
                  </a:lnTo>
                  <a:lnTo>
                    <a:pt x="412" y="64"/>
                  </a:lnTo>
                  <a:lnTo>
                    <a:pt x="416" y="66"/>
                  </a:lnTo>
                  <a:lnTo>
                    <a:pt x="418" y="68"/>
                  </a:lnTo>
                  <a:lnTo>
                    <a:pt x="420" y="72"/>
                  </a:lnTo>
                  <a:lnTo>
                    <a:pt x="420" y="74"/>
                  </a:lnTo>
                  <a:lnTo>
                    <a:pt x="420" y="76"/>
                  </a:lnTo>
                  <a:lnTo>
                    <a:pt x="414" y="78"/>
                  </a:lnTo>
                  <a:lnTo>
                    <a:pt x="410" y="82"/>
                  </a:lnTo>
                  <a:lnTo>
                    <a:pt x="404" y="84"/>
                  </a:lnTo>
                  <a:lnTo>
                    <a:pt x="398" y="86"/>
                  </a:lnTo>
                  <a:lnTo>
                    <a:pt x="390" y="88"/>
                  </a:lnTo>
                  <a:lnTo>
                    <a:pt x="382" y="88"/>
                  </a:lnTo>
                  <a:lnTo>
                    <a:pt x="374" y="92"/>
                  </a:lnTo>
                  <a:lnTo>
                    <a:pt x="366" y="96"/>
                  </a:lnTo>
                  <a:lnTo>
                    <a:pt x="360" y="100"/>
                  </a:lnTo>
                  <a:lnTo>
                    <a:pt x="360" y="100"/>
                  </a:lnTo>
                  <a:lnTo>
                    <a:pt x="360" y="104"/>
                  </a:lnTo>
                  <a:lnTo>
                    <a:pt x="360" y="106"/>
                  </a:lnTo>
                  <a:lnTo>
                    <a:pt x="358" y="112"/>
                  </a:lnTo>
                  <a:lnTo>
                    <a:pt x="358" y="116"/>
                  </a:lnTo>
                  <a:lnTo>
                    <a:pt x="354" y="120"/>
                  </a:lnTo>
                  <a:lnTo>
                    <a:pt x="350" y="126"/>
                  </a:lnTo>
                  <a:lnTo>
                    <a:pt x="344" y="128"/>
                  </a:lnTo>
                  <a:lnTo>
                    <a:pt x="338" y="132"/>
                  </a:lnTo>
                  <a:lnTo>
                    <a:pt x="322" y="136"/>
                  </a:lnTo>
                  <a:lnTo>
                    <a:pt x="302" y="140"/>
                  </a:lnTo>
                  <a:lnTo>
                    <a:pt x="280" y="144"/>
                  </a:lnTo>
                  <a:lnTo>
                    <a:pt x="262" y="148"/>
                  </a:lnTo>
                  <a:lnTo>
                    <a:pt x="246" y="152"/>
                  </a:lnTo>
                  <a:lnTo>
                    <a:pt x="238" y="154"/>
                  </a:lnTo>
                  <a:lnTo>
                    <a:pt x="232" y="158"/>
                  </a:lnTo>
                  <a:lnTo>
                    <a:pt x="218" y="166"/>
                  </a:lnTo>
                  <a:lnTo>
                    <a:pt x="204" y="172"/>
                  </a:lnTo>
                  <a:lnTo>
                    <a:pt x="186" y="174"/>
                  </a:lnTo>
                  <a:lnTo>
                    <a:pt x="176" y="172"/>
                  </a:lnTo>
                  <a:lnTo>
                    <a:pt x="170" y="166"/>
                  </a:lnTo>
                  <a:lnTo>
                    <a:pt x="162" y="162"/>
                  </a:lnTo>
                  <a:lnTo>
                    <a:pt x="156" y="160"/>
                  </a:lnTo>
                  <a:lnTo>
                    <a:pt x="144" y="160"/>
                  </a:lnTo>
                  <a:lnTo>
                    <a:pt x="132" y="162"/>
                  </a:lnTo>
                  <a:lnTo>
                    <a:pt x="116" y="162"/>
                  </a:lnTo>
                  <a:lnTo>
                    <a:pt x="102" y="162"/>
                  </a:lnTo>
                  <a:lnTo>
                    <a:pt x="88" y="160"/>
                  </a:lnTo>
                  <a:lnTo>
                    <a:pt x="80" y="156"/>
                  </a:lnTo>
                  <a:lnTo>
                    <a:pt x="76" y="148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2" y="120"/>
                  </a:lnTo>
                  <a:lnTo>
                    <a:pt x="66" y="108"/>
                  </a:lnTo>
                  <a:lnTo>
                    <a:pt x="56" y="100"/>
                  </a:lnTo>
                  <a:lnTo>
                    <a:pt x="44" y="94"/>
                  </a:lnTo>
                  <a:lnTo>
                    <a:pt x="30" y="88"/>
                  </a:lnTo>
                  <a:lnTo>
                    <a:pt x="16" y="78"/>
                  </a:lnTo>
                  <a:lnTo>
                    <a:pt x="6" y="66"/>
                  </a:lnTo>
                  <a:lnTo>
                    <a:pt x="0" y="50"/>
                  </a:lnTo>
                  <a:lnTo>
                    <a:pt x="4" y="32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211">
              <a:extLst>
                <a:ext uri="{FF2B5EF4-FFF2-40B4-BE49-F238E27FC236}">
                  <a16:creationId xmlns:a16="http://schemas.microsoft.com/office/drawing/2014/main" id="{3F039E64-8F36-C16C-198A-0FF7E1F3583A}"/>
                </a:ext>
              </a:extLst>
            </p:cNvPr>
            <p:cNvSpPr>
              <a:spLocks/>
            </p:cNvSpPr>
            <p:nvPr/>
          </p:nvSpPr>
          <p:spPr bwMode="gray">
            <a:xfrm>
              <a:off x="8165780" y="3246994"/>
              <a:ext cx="1638723" cy="1049665"/>
            </a:xfrm>
            <a:custGeom>
              <a:avLst/>
              <a:gdLst>
                <a:gd name="T0" fmla="*/ 258 w 790"/>
                <a:gd name="T1" fmla="*/ 162 h 574"/>
                <a:gd name="T2" fmla="*/ 310 w 790"/>
                <a:gd name="T3" fmla="*/ 218 h 574"/>
                <a:gd name="T4" fmla="*/ 396 w 790"/>
                <a:gd name="T5" fmla="*/ 226 h 574"/>
                <a:gd name="T6" fmla="*/ 514 w 790"/>
                <a:gd name="T7" fmla="*/ 190 h 574"/>
                <a:gd name="T8" fmla="*/ 584 w 790"/>
                <a:gd name="T9" fmla="*/ 142 h 574"/>
                <a:gd name="T10" fmla="*/ 606 w 790"/>
                <a:gd name="T11" fmla="*/ 118 h 574"/>
                <a:gd name="T12" fmla="*/ 588 w 790"/>
                <a:gd name="T13" fmla="*/ 56 h 574"/>
                <a:gd name="T14" fmla="*/ 658 w 790"/>
                <a:gd name="T15" fmla="*/ 8 h 574"/>
                <a:gd name="T16" fmla="*/ 678 w 790"/>
                <a:gd name="T17" fmla="*/ 52 h 574"/>
                <a:gd name="T18" fmla="*/ 712 w 790"/>
                <a:gd name="T19" fmla="*/ 90 h 574"/>
                <a:gd name="T20" fmla="*/ 734 w 790"/>
                <a:gd name="T21" fmla="*/ 108 h 574"/>
                <a:gd name="T22" fmla="*/ 762 w 790"/>
                <a:gd name="T23" fmla="*/ 104 h 574"/>
                <a:gd name="T24" fmla="*/ 790 w 790"/>
                <a:gd name="T25" fmla="*/ 78 h 574"/>
                <a:gd name="T26" fmla="*/ 778 w 790"/>
                <a:gd name="T27" fmla="*/ 120 h 574"/>
                <a:gd name="T28" fmla="*/ 698 w 790"/>
                <a:gd name="T29" fmla="*/ 208 h 574"/>
                <a:gd name="T30" fmla="*/ 660 w 790"/>
                <a:gd name="T31" fmla="*/ 216 h 574"/>
                <a:gd name="T32" fmla="*/ 644 w 790"/>
                <a:gd name="T33" fmla="*/ 224 h 574"/>
                <a:gd name="T34" fmla="*/ 636 w 790"/>
                <a:gd name="T35" fmla="*/ 242 h 574"/>
                <a:gd name="T36" fmla="*/ 618 w 790"/>
                <a:gd name="T37" fmla="*/ 270 h 574"/>
                <a:gd name="T38" fmla="*/ 600 w 790"/>
                <a:gd name="T39" fmla="*/ 268 h 574"/>
                <a:gd name="T40" fmla="*/ 596 w 790"/>
                <a:gd name="T41" fmla="*/ 254 h 574"/>
                <a:gd name="T42" fmla="*/ 556 w 790"/>
                <a:gd name="T43" fmla="*/ 264 h 574"/>
                <a:gd name="T44" fmla="*/ 560 w 790"/>
                <a:gd name="T45" fmla="*/ 282 h 574"/>
                <a:gd name="T46" fmla="*/ 590 w 790"/>
                <a:gd name="T47" fmla="*/ 294 h 574"/>
                <a:gd name="T48" fmla="*/ 624 w 790"/>
                <a:gd name="T49" fmla="*/ 298 h 574"/>
                <a:gd name="T50" fmla="*/ 592 w 790"/>
                <a:gd name="T51" fmla="*/ 316 h 574"/>
                <a:gd name="T52" fmla="*/ 582 w 790"/>
                <a:gd name="T53" fmla="*/ 336 h 574"/>
                <a:gd name="T54" fmla="*/ 608 w 790"/>
                <a:gd name="T55" fmla="*/ 390 h 574"/>
                <a:gd name="T56" fmla="*/ 614 w 790"/>
                <a:gd name="T57" fmla="*/ 422 h 574"/>
                <a:gd name="T58" fmla="*/ 560 w 790"/>
                <a:gd name="T59" fmla="*/ 502 h 574"/>
                <a:gd name="T60" fmla="*/ 482 w 790"/>
                <a:gd name="T61" fmla="*/ 534 h 574"/>
                <a:gd name="T62" fmla="*/ 468 w 790"/>
                <a:gd name="T63" fmla="*/ 546 h 574"/>
                <a:gd name="T64" fmla="*/ 454 w 790"/>
                <a:gd name="T65" fmla="*/ 574 h 574"/>
                <a:gd name="T66" fmla="*/ 460 w 790"/>
                <a:gd name="T67" fmla="*/ 548 h 574"/>
                <a:gd name="T68" fmla="*/ 442 w 790"/>
                <a:gd name="T69" fmla="*/ 532 h 574"/>
                <a:gd name="T70" fmla="*/ 408 w 790"/>
                <a:gd name="T71" fmla="*/ 516 h 574"/>
                <a:gd name="T72" fmla="*/ 372 w 790"/>
                <a:gd name="T73" fmla="*/ 514 h 574"/>
                <a:gd name="T74" fmla="*/ 358 w 790"/>
                <a:gd name="T75" fmla="*/ 524 h 574"/>
                <a:gd name="T76" fmla="*/ 356 w 790"/>
                <a:gd name="T77" fmla="*/ 542 h 574"/>
                <a:gd name="T78" fmla="*/ 338 w 790"/>
                <a:gd name="T79" fmla="*/ 548 h 574"/>
                <a:gd name="T80" fmla="*/ 334 w 790"/>
                <a:gd name="T81" fmla="*/ 534 h 574"/>
                <a:gd name="T82" fmla="*/ 308 w 790"/>
                <a:gd name="T83" fmla="*/ 520 h 574"/>
                <a:gd name="T84" fmla="*/ 304 w 790"/>
                <a:gd name="T85" fmla="*/ 452 h 574"/>
                <a:gd name="T86" fmla="*/ 232 w 790"/>
                <a:gd name="T87" fmla="*/ 440 h 574"/>
                <a:gd name="T88" fmla="*/ 186 w 790"/>
                <a:gd name="T89" fmla="*/ 454 h 574"/>
                <a:gd name="T90" fmla="*/ 180 w 790"/>
                <a:gd name="T91" fmla="*/ 450 h 574"/>
                <a:gd name="T92" fmla="*/ 92 w 790"/>
                <a:gd name="T93" fmla="*/ 380 h 574"/>
                <a:gd name="T94" fmla="*/ 90 w 790"/>
                <a:gd name="T95" fmla="*/ 346 h 574"/>
                <a:gd name="T96" fmla="*/ 60 w 790"/>
                <a:gd name="T97" fmla="*/ 330 h 574"/>
                <a:gd name="T98" fmla="*/ 22 w 790"/>
                <a:gd name="T99" fmla="*/ 308 h 574"/>
                <a:gd name="T100" fmla="*/ 10 w 790"/>
                <a:gd name="T101" fmla="*/ 282 h 574"/>
                <a:gd name="T102" fmla="*/ 0 w 790"/>
                <a:gd name="T103" fmla="*/ 266 h 574"/>
                <a:gd name="T104" fmla="*/ 40 w 790"/>
                <a:gd name="T105" fmla="*/ 246 h 574"/>
                <a:gd name="T106" fmla="*/ 60 w 790"/>
                <a:gd name="T107" fmla="*/ 240 h 574"/>
                <a:gd name="T108" fmla="*/ 84 w 790"/>
                <a:gd name="T109" fmla="*/ 212 h 574"/>
                <a:gd name="T110" fmla="*/ 74 w 790"/>
                <a:gd name="T111" fmla="*/ 188 h 574"/>
                <a:gd name="T112" fmla="*/ 90 w 790"/>
                <a:gd name="T113" fmla="*/ 176 h 574"/>
                <a:gd name="T114" fmla="*/ 110 w 790"/>
                <a:gd name="T115" fmla="*/ 164 h 574"/>
                <a:gd name="T116" fmla="*/ 134 w 790"/>
                <a:gd name="T117" fmla="*/ 130 h 574"/>
                <a:gd name="T118" fmla="*/ 164 w 790"/>
                <a:gd name="T119" fmla="*/ 102 h 574"/>
                <a:gd name="T120" fmla="*/ 180 w 790"/>
                <a:gd name="T121" fmla="*/ 86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0" h="574">
                  <a:moveTo>
                    <a:pt x="194" y="86"/>
                  </a:moveTo>
                  <a:lnTo>
                    <a:pt x="192" y="104"/>
                  </a:lnTo>
                  <a:lnTo>
                    <a:pt x="198" y="120"/>
                  </a:lnTo>
                  <a:lnTo>
                    <a:pt x="208" y="132"/>
                  </a:lnTo>
                  <a:lnTo>
                    <a:pt x="222" y="142"/>
                  </a:lnTo>
                  <a:lnTo>
                    <a:pt x="236" y="148"/>
                  </a:lnTo>
                  <a:lnTo>
                    <a:pt x="248" y="154"/>
                  </a:lnTo>
                  <a:lnTo>
                    <a:pt x="258" y="162"/>
                  </a:lnTo>
                  <a:lnTo>
                    <a:pt x="264" y="174"/>
                  </a:lnTo>
                  <a:lnTo>
                    <a:pt x="268" y="188"/>
                  </a:lnTo>
                  <a:lnTo>
                    <a:pt x="270" y="198"/>
                  </a:lnTo>
                  <a:lnTo>
                    <a:pt x="270" y="202"/>
                  </a:lnTo>
                  <a:lnTo>
                    <a:pt x="272" y="210"/>
                  </a:lnTo>
                  <a:lnTo>
                    <a:pt x="280" y="214"/>
                  </a:lnTo>
                  <a:lnTo>
                    <a:pt x="294" y="216"/>
                  </a:lnTo>
                  <a:lnTo>
                    <a:pt x="310" y="218"/>
                  </a:lnTo>
                  <a:lnTo>
                    <a:pt x="324" y="216"/>
                  </a:lnTo>
                  <a:lnTo>
                    <a:pt x="338" y="214"/>
                  </a:lnTo>
                  <a:lnTo>
                    <a:pt x="348" y="214"/>
                  </a:lnTo>
                  <a:lnTo>
                    <a:pt x="356" y="216"/>
                  </a:lnTo>
                  <a:lnTo>
                    <a:pt x="362" y="222"/>
                  </a:lnTo>
                  <a:lnTo>
                    <a:pt x="368" y="226"/>
                  </a:lnTo>
                  <a:lnTo>
                    <a:pt x="380" y="228"/>
                  </a:lnTo>
                  <a:lnTo>
                    <a:pt x="396" y="226"/>
                  </a:lnTo>
                  <a:lnTo>
                    <a:pt x="412" y="220"/>
                  </a:lnTo>
                  <a:lnTo>
                    <a:pt x="424" y="212"/>
                  </a:lnTo>
                  <a:lnTo>
                    <a:pt x="432" y="208"/>
                  </a:lnTo>
                  <a:lnTo>
                    <a:pt x="440" y="206"/>
                  </a:lnTo>
                  <a:lnTo>
                    <a:pt x="454" y="202"/>
                  </a:lnTo>
                  <a:lnTo>
                    <a:pt x="474" y="198"/>
                  </a:lnTo>
                  <a:lnTo>
                    <a:pt x="494" y="194"/>
                  </a:lnTo>
                  <a:lnTo>
                    <a:pt x="514" y="190"/>
                  </a:lnTo>
                  <a:lnTo>
                    <a:pt x="530" y="186"/>
                  </a:lnTo>
                  <a:lnTo>
                    <a:pt x="542" y="180"/>
                  </a:lnTo>
                  <a:lnTo>
                    <a:pt x="548" y="172"/>
                  </a:lnTo>
                  <a:lnTo>
                    <a:pt x="552" y="164"/>
                  </a:lnTo>
                  <a:lnTo>
                    <a:pt x="552" y="156"/>
                  </a:lnTo>
                  <a:lnTo>
                    <a:pt x="552" y="154"/>
                  </a:lnTo>
                  <a:lnTo>
                    <a:pt x="568" y="146"/>
                  </a:lnTo>
                  <a:lnTo>
                    <a:pt x="584" y="142"/>
                  </a:lnTo>
                  <a:lnTo>
                    <a:pt x="590" y="142"/>
                  </a:lnTo>
                  <a:lnTo>
                    <a:pt x="596" y="140"/>
                  </a:lnTo>
                  <a:lnTo>
                    <a:pt x="604" y="138"/>
                  </a:lnTo>
                  <a:lnTo>
                    <a:pt x="608" y="134"/>
                  </a:lnTo>
                  <a:lnTo>
                    <a:pt x="612" y="130"/>
                  </a:lnTo>
                  <a:lnTo>
                    <a:pt x="612" y="126"/>
                  </a:lnTo>
                  <a:lnTo>
                    <a:pt x="610" y="122"/>
                  </a:lnTo>
                  <a:lnTo>
                    <a:pt x="606" y="118"/>
                  </a:lnTo>
                  <a:lnTo>
                    <a:pt x="600" y="116"/>
                  </a:lnTo>
                  <a:lnTo>
                    <a:pt x="596" y="114"/>
                  </a:lnTo>
                  <a:lnTo>
                    <a:pt x="592" y="114"/>
                  </a:lnTo>
                  <a:lnTo>
                    <a:pt x="590" y="114"/>
                  </a:lnTo>
                  <a:lnTo>
                    <a:pt x="562" y="114"/>
                  </a:lnTo>
                  <a:lnTo>
                    <a:pt x="570" y="76"/>
                  </a:lnTo>
                  <a:lnTo>
                    <a:pt x="588" y="60"/>
                  </a:lnTo>
                  <a:lnTo>
                    <a:pt x="588" y="56"/>
                  </a:lnTo>
                  <a:lnTo>
                    <a:pt x="588" y="46"/>
                  </a:lnTo>
                  <a:lnTo>
                    <a:pt x="590" y="34"/>
                  </a:lnTo>
                  <a:lnTo>
                    <a:pt x="594" y="20"/>
                  </a:lnTo>
                  <a:lnTo>
                    <a:pt x="602" y="8"/>
                  </a:lnTo>
                  <a:lnTo>
                    <a:pt x="614" y="2"/>
                  </a:lnTo>
                  <a:lnTo>
                    <a:pt x="634" y="0"/>
                  </a:lnTo>
                  <a:lnTo>
                    <a:pt x="648" y="2"/>
                  </a:lnTo>
                  <a:lnTo>
                    <a:pt x="658" y="8"/>
                  </a:lnTo>
                  <a:lnTo>
                    <a:pt x="664" y="20"/>
                  </a:lnTo>
                  <a:lnTo>
                    <a:pt x="666" y="22"/>
                  </a:lnTo>
                  <a:lnTo>
                    <a:pt x="666" y="24"/>
                  </a:lnTo>
                  <a:lnTo>
                    <a:pt x="668" y="30"/>
                  </a:lnTo>
                  <a:lnTo>
                    <a:pt x="672" y="36"/>
                  </a:lnTo>
                  <a:lnTo>
                    <a:pt x="674" y="42"/>
                  </a:lnTo>
                  <a:lnTo>
                    <a:pt x="676" y="50"/>
                  </a:lnTo>
                  <a:lnTo>
                    <a:pt x="678" y="52"/>
                  </a:lnTo>
                  <a:lnTo>
                    <a:pt x="686" y="60"/>
                  </a:lnTo>
                  <a:lnTo>
                    <a:pt x="694" y="70"/>
                  </a:lnTo>
                  <a:lnTo>
                    <a:pt x="700" y="80"/>
                  </a:lnTo>
                  <a:lnTo>
                    <a:pt x="702" y="92"/>
                  </a:lnTo>
                  <a:lnTo>
                    <a:pt x="704" y="92"/>
                  </a:lnTo>
                  <a:lnTo>
                    <a:pt x="706" y="92"/>
                  </a:lnTo>
                  <a:lnTo>
                    <a:pt x="708" y="90"/>
                  </a:lnTo>
                  <a:lnTo>
                    <a:pt x="712" y="90"/>
                  </a:lnTo>
                  <a:lnTo>
                    <a:pt x="716" y="90"/>
                  </a:lnTo>
                  <a:lnTo>
                    <a:pt x="722" y="92"/>
                  </a:lnTo>
                  <a:lnTo>
                    <a:pt x="726" y="94"/>
                  </a:lnTo>
                  <a:lnTo>
                    <a:pt x="730" y="98"/>
                  </a:lnTo>
                  <a:lnTo>
                    <a:pt x="732" y="104"/>
                  </a:lnTo>
                  <a:lnTo>
                    <a:pt x="732" y="104"/>
                  </a:lnTo>
                  <a:lnTo>
                    <a:pt x="734" y="106"/>
                  </a:lnTo>
                  <a:lnTo>
                    <a:pt x="734" y="108"/>
                  </a:lnTo>
                  <a:lnTo>
                    <a:pt x="736" y="112"/>
                  </a:lnTo>
                  <a:lnTo>
                    <a:pt x="738" y="114"/>
                  </a:lnTo>
                  <a:lnTo>
                    <a:pt x="742" y="114"/>
                  </a:lnTo>
                  <a:lnTo>
                    <a:pt x="746" y="114"/>
                  </a:lnTo>
                  <a:lnTo>
                    <a:pt x="752" y="112"/>
                  </a:lnTo>
                  <a:lnTo>
                    <a:pt x="758" y="108"/>
                  </a:lnTo>
                  <a:lnTo>
                    <a:pt x="760" y="108"/>
                  </a:lnTo>
                  <a:lnTo>
                    <a:pt x="762" y="104"/>
                  </a:lnTo>
                  <a:lnTo>
                    <a:pt x="764" y="100"/>
                  </a:lnTo>
                  <a:lnTo>
                    <a:pt x="768" y="94"/>
                  </a:lnTo>
                  <a:lnTo>
                    <a:pt x="774" y="90"/>
                  </a:lnTo>
                  <a:lnTo>
                    <a:pt x="778" y="84"/>
                  </a:lnTo>
                  <a:lnTo>
                    <a:pt x="784" y="80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80"/>
                  </a:lnTo>
                  <a:lnTo>
                    <a:pt x="790" y="82"/>
                  </a:lnTo>
                  <a:lnTo>
                    <a:pt x="790" y="86"/>
                  </a:lnTo>
                  <a:lnTo>
                    <a:pt x="790" y="90"/>
                  </a:lnTo>
                  <a:lnTo>
                    <a:pt x="788" y="96"/>
                  </a:lnTo>
                  <a:lnTo>
                    <a:pt x="786" y="104"/>
                  </a:lnTo>
                  <a:lnTo>
                    <a:pt x="784" y="108"/>
                  </a:lnTo>
                  <a:lnTo>
                    <a:pt x="778" y="120"/>
                  </a:lnTo>
                  <a:lnTo>
                    <a:pt x="772" y="132"/>
                  </a:lnTo>
                  <a:lnTo>
                    <a:pt x="762" y="144"/>
                  </a:lnTo>
                  <a:lnTo>
                    <a:pt x="752" y="156"/>
                  </a:lnTo>
                  <a:lnTo>
                    <a:pt x="744" y="164"/>
                  </a:lnTo>
                  <a:lnTo>
                    <a:pt x="740" y="174"/>
                  </a:lnTo>
                  <a:lnTo>
                    <a:pt x="720" y="190"/>
                  </a:lnTo>
                  <a:lnTo>
                    <a:pt x="698" y="208"/>
                  </a:lnTo>
                  <a:lnTo>
                    <a:pt x="698" y="208"/>
                  </a:lnTo>
                  <a:lnTo>
                    <a:pt x="696" y="210"/>
                  </a:lnTo>
                  <a:lnTo>
                    <a:pt x="694" y="212"/>
                  </a:lnTo>
                  <a:lnTo>
                    <a:pt x="690" y="214"/>
                  </a:lnTo>
                  <a:lnTo>
                    <a:pt x="686" y="216"/>
                  </a:lnTo>
                  <a:lnTo>
                    <a:pt x="680" y="218"/>
                  </a:lnTo>
                  <a:lnTo>
                    <a:pt x="672" y="218"/>
                  </a:lnTo>
                  <a:lnTo>
                    <a:pt x="666" y="218"/>
                  </a:lnTo>
                  <a:lnTo>
                    <a:pt x="660" y="216"/>
                  </a:lnTo>
                  <a:lnTo>
                    <a:pt x="656" y="216"/>
                  </a:lnTo>
                  <a:lnTo>
                    <a:pt x="654" y="216"/>
                  </a:lnTo>
                  <a:lnTo>
                    <a:pt x="652" y="216"/>
                  </a:lnTo>
                  <a:lnTo>
                    <a:pt x="652" y="216"/>
                  </a:lnTo>
                  <a:lnTo>
                    <a:pt x="648" y="216"/>
                  </a:lnTo>
                  <a:lnTo>
                    <a:pt x="646" y="218"/>
                  </a:lnTo>
                  <a:lnTo>
                    <a:pt x="644" y="220"/>
                  </a:lnTo>
                  <a:lnTo>
                    <a:pt x="644" y="224"/>
                  </a:lnTo>
                  <a:lnTo>
                    <a:pt x="646" y="228"/>
                  </a:lnTo>
                  <a:lnTo>
                    <a:pt x="646" y="232"/>
                  </a:lnTo>
                  <a:lnTo>
                    <a:pt x="646" y="236"/>
                  </a:lnTo>
                  <a:lnTo>
                    <a:pt x="646" y="238"/>
                  </a:lnTo>
                  <a:lnTo>
                    <a:pt x="644" y="240"/>
                  </a:lnTo>
                  <a:lnTo>
                    <a:pt x="642" y="242"/>
                  </a:lnTo>
                  <a:lnTo>
                    <a:pt x="638" y="242"/>
                  </a:lnTo>
                  <a:lnTo>
                    <a:pt x="636" y="242"/>
                  </a:lnTo>
                  <a:lnTo>
                    <a:pt x="632" y="240"/>
                  </a:lnTo>
                  <a:lnTo>
                    <a:pt x="630" y="240"/>
                  </a:lnTo>
                  <a:lnTo>
                    <a:pt x="628" y="240"/>
                  </a:lnTo>
                  <a:lnTo>
                    <a:pt x="628" y="262"/>
                  </a:lnTo>
                  <a:lnTo>
                    <a:pt x="628" y="262"/>
                  </a:lnTo>
                  <a:lnTo>
                    <a:pt x="626" y="264"/>
                  </a:lnTo>
                  <a:lnTo>
                    <a:pt x="622" y="268"/>
                  </a:lnTo>
                  <a:lnTo>
                    <a:pt x="618" y="270"/>
                  </a:lnTo>
                  <a:lnTo>
                    <a:pt x="612" y="274"/>
                  </a:lnTo>
                  <a:lnTo>
                    <a:pt x="608" y="276"/>
                  </a:lnTo>
                  <a:lnTo>
                    <a:pt x="606" y="276"/>
                  </a:lnTo>
                  <a:lnTo>
                    <a:pt x="604" y="276"/>
                  </a:lnTo>
                  <a:lnTo>
                    <a:pt x="602" y="274"/>
                  </a:lnTo>
                  <a:lnTo>
                    <a:pt x="600" y="274"/>
                  </a:lnTo>
                  <a:lnTo>
                    <a:pt x="600" y="272"/>
                  </a:lnTo>
                  <a:lnTo>
                    <a:pt x="600" y="268"/>
                  </a:lnTo>
                  <a:lnTo>
                    <a:pt x="602" y="264"/>
                  </a:lnTo>
                  <a:lnTo>
                    <a:pt x="606" y="262"/>
                  </a:lnTo>
                  <a:lnTo>
                    <a:pt x="608" y="258"/>
                  </a:lnTo>
                  <a:lnTo>
                    <a:pt x="608" y="256"/>
                  </a:lnTo>
                  <a:lnTo>
                    <a:pt x="608" y="254"/>
                  </a:lnTo>
                  <a:lnTo>
                    <a:pt x="604" y="252"/>
                  </a:lnTo>
                  <a:lnTo>
                    <a:pt x="600" y="252"/>
                  </a:lnTo>
                  <a:lnTo>
                    <a:pt x="596" y="254"/>
                  </a:lnTo>
                  <a:lnTo>
                    <a:pt x="592" y="256"/>
                  </a:lnTo>
                  <a:lnTo>
                    <a:pt x="586" y="260"/>
                  </a:lnTo>
                  <a:lnTo>
                    <a:pt x="582" y="264"/>
                  </a:lnTo>
                  <a:lnTo>
                    <a:pt x="574" y="266"/>
                  </a:lnTo>
                  <a:lnTo>
                    <a:pt x="568" y="266"/>
                  </a:lnTo>
                  <a:lnTo>
                    <a:pt x="562" y="266"/>
                  </a:lnTo>
                  <a:lnTo>
                    <a:pt x="558" y="266"/>
                  </a:lnTo>
                  <a:lnTo>
                    <a:pt x="556" y="264"/>
                  </a:lnTo>
                  <a:lnTo>
                    <a:pt x="554" y="264"/>
                  </a:lnTo>
                  <a:lnTo>
                    <a:pt x="554" y="264"/>
                  </a:lnTo>
                  <a:lnTo>
                    <a:pt x="552" y="266"/>
                  </a:lnTo>
                  <a:lnTo>
                    <a:pt x="550" y="268"/>
                  </a:lnTo>
                  <a:lnTo>
                    <a:pt x="550" y="270"/>
                  </a:lnTo>
                  <a:lnTo>
                    <a:pt x="552" y="274"/>
                  </a:lnTo>
                  <a:lnTo>
                    <a:pt x="554" y="278"/>
                  </a:lnTo>
                  <a:lnTo>
                    <a:pt x="560" y="282"/>
                  </a:lnTo>
                  <a:lnTo>
                    <a:pt x="566" y="286"/>
                  </a:lnTo>
                  <a:lnTo>
                    <a:pt x="570" y="290"/>
                  </a:lnTo>
                  <a:lnTo>
                    <a:pt x="574" y="294"/>
                  </a:lnTo>
                  <a:lnTo>
                    <a:pt x="578" y="296"/>
                  </a:lnTo>
                  <a:lnTo>
                    <a:pt x="578" y="296"/>
                  </a:lnTo>
                  <a:lnTo>
                    <a:pt x="580" y="296"/>
                  </a:lnTo>
                  <a:lnTo>
                    <a:pt x="584" y="294"/>
                  </a:lnTo>
                  <a:lnTo>
                    <a:pt x="590" y="294"/>
                  </a:lnTo>
                  <a:lnTo>
                    <a:pt x="594" y="292"/>
                  </a:lnTo>
                  <a:lnTo>
                    <a:pt x="600" y="292"/>
                  </a:lnTo>
                  <a:lnTo>
                    <a:pt x="604" y="290"/>
                  </a:lnTo>
                  <a:lnTo>
                    <a:pt x="610" y="290"/>
                  </a:lnTo>
                  <a:lnTo>
                    <a:pt x="616" y="292"/>
                  </a:lnTo>
                  <a:lnTo>
                    <a:pt x="620" y="294"/>
                  </a:lnTo>
                  <a:lnTo>
                    <a:pt x="622" y="296"/>
                  </a:lnTo>
                  <a:lnTo>
                    <a:pt x="624" y="298"/>
                  </a:lnTo>
                  <a:lnTo>
                    <a:pt x="624" y="300"/>
                  </a:lnTo>
                  <a:lnTo>
                    <a:pt x="620" y="302"/>
                  </a:lnTo>
                  <a:lnTo>
                    <a:pt x="616" y="304"/>
                  </a:lnTo>
                  <a:lnTo>
                    <a:pt x="610" y="306"/>
                  </a:lnTo>
                  <a:lnTo>
                    <a:pt x="604" y="308"/>
                  </a:lnTo>
                  <a:lnTo>
                    <a:pt x="600" y="312"/>
                  </a:lnTo>
                  <a:lnTo>
                    <a:pt x="596" y="314"/>
                  </a:lnTo>
                  <a:lnTo>
                    <a:pt x="592" y="316"/>
                  </a:lnTo>
                  <a:lnTo>
                    <a:pt x="590" y="316"/>
                  </a:lnTo>
                  <a:lnTo>
                    <a:pt x="590" y="316"/>
                  </a:lnTo>
                  <a:lnTo>
                    <a:pt x="588" y="318"/>
                  </a:lnTo>
                  <a:lnTo>
                    <a:pt x="584" y="320"/>
                  </a:lnTo>
                  <a:lnTo>
                    <a:pt x="582" y="324"/>
                  </a:lnTo>
                  <a:lnTo>
                    <a:pt x="580" y="326"/>
                  </a:lnTo>
                  <a:lnTo>
                    <a:pt x="580" y="332"/>
                  </a:lnTo>
                  <a:lnTo>
                    <a:pt x="582" y="336"/>
                  </a:lnTo>
                  <a:lnTo>
                    <a:pt x="586" y="342"/>
                  </a:lnTo>
                  <a:lnTo>
                    <a:pt x="590" y="348"/>
                  </a:lnTo>
                  <a:lnTo>
                    <a:pt x="594" y="352"/>
                  </a:lnTo>
                  <a:lnTo>
                    <a:pt x="596" y="358"/>
                  </a:lnTo>
                  <a:lnTo>
                    <a:pt x="598" y="362"/>
                  </a:lnTo>
                  <a:lnTo>
                    <a:pt x="600" y="364"/>
                  </a:lnTo>
                  <a:lnTo>
                    <a:pt x="600" y="366"/>
                  </a:lnTo>
                  <a:lnTo>
                    <a:pt x="608" y="390"/>
                  </a:lnTo>
                  <a:lnTo>
                    <a:pt x="610" y="390"/>
                  </a:lnTo>
                  <a:lnTo>
                    <a:pt x="610" y="394"/>
                  </a:lnTo>
                  <a:lnTo>
                    <a:pt x="612" y="398"/>
                  </a:lnTo>
                  <a:lnTo>
                    <a:pt x="614" y="402"/>
                  </a:lnTo>
                  <a:lnTo>
                    <a:pt x="614" y="406"/>
                  </a:lnTo>
                  <a:lnTo>
                    <a:pt x="614" y="412"/>
                  </a:lnTo>
                  <a:lnTo>
                    <a:pt x="614" y="416"/>
                  </a:lnTo>
                  <a:lnTo>
                    <a:pt x="614" y="422"/>
                  </a:lnTo>
                  <a:lnTo>
                    <a:pt x="612" y="426"/>
                  </a:lnTo>
                  <a:lnTo>
                    <a:pt x="610" y="430"/>
                  </a:lnTo>
                  <a:lnTo>
                    <a:pt x="606" y="434"/>
                  </a:lnTo>
                  <a:lnTo>
                    <a:pt x="606" y="436"/>
                  </a:lnTo>
                  <a:lnTo>
                    <a:pt x="604" y="438"/>
                  </a:lnTo>
                  <a:lnTo>
                    <a:pt x="592" y="458"/>
                  </a:lnTo>
                  <a:lnTo>
                    <a:pt x="582" y="482"/>
                  </a:lnTo>
                  <a:lnTo>
                    <a:pt x="560" y="502"/>
                  </a:lnTo>
                  <a:lnTo>
                    <a:pt x="544" y="512"/>
                  </a:lnTo>
                  <a:lnTo>
                    <a:pt x="540" y="520"/>
                  </a:lnTo>
                  <a:lnTo>
                    <a:pt x="536" y="520"/>
                  </a:lnTo>
                  <a:lnTo>
                    <a:pt x="526" y="522"/>
                  </a:lnTo>
                  <a:lnTo>
                    <a:pt x="514" y="522"/>
                  </a:lnTo>
                  <a:lnTo>
                    <a:pt x="502" y="520"/>
                  </a:lnTo>
                  <a:lnTo>
                    <a:pt x="494" y="532"/>
                  </a:lnTo>
                  <a:lnTo>
                    <a:pt x="482" y="534"/>
                  </a:lnTo>
                  <a:lnTo>
                    <a:pt x="482" y="534"/>
                  </a:lnTo>
                  <a:lnTo>
                    <a:pt x="480" y="534"/>
                  </a:lnTo>
                  <a:lnTo>
                    <a:pt x="478" y="534"/>
                  </a:lnTo>
                  <a:lnTo>
                    <a:pt x="474" y="536"/>
                  </a:lnTo>
                  <a:lnTo>
                    <a:pt x="472" y="536"/>
                  </a:lnTo>
                  <a:lnTo>
                    <a:pt x="470" y="540"/>
                  </a:lnTo>
                  <a:lnTo>
                    <a:pt x="468" y="542"/>
                  </a:lnTo>
                  <a:lnTo>
                    <a:pt x="468" y="546"/>
                  </a:lnTo>
                  <a:lnTo>
                    <a:pt x="470" y="552"/>
                  </a:lnTo>
                  <a:lnTo>
                    <a:pt x="470" y="558"/>
                  </a:lnTo>
                  <a:lnTo>
                    <a:pt x="470" y="564"/>
                  </a:lnTo>
                  <a:lnTo>
                    <a:pt x="470" y="568"/>
                  </a:lnTo>
                  <a:lnTo>
                    <a:pt x="470" y="570"/>
                  </a:lnTo>
                  <a:lnTo>
                    <a:pt x="468" y="572"/>
                  </a:lnTo>
                  <a:lnTo>
                    <a:pt x="456" y="574"/>
                  </a:lnTo>
                  <a:lnTo>
                    <a:pt x="454" y="574"/>
                  </a:lnTo>
                  <a:lnTo>
                    <a:pt x="452" y="572"/>
                  </a:lnTo>
                  <a:lnTo>
                    <a:pt x="450" y="570"/>
                  </a:lnTo>
                  <a:lnTo>
                    <a:pt x="450" y="566"/>
                  </a:lnTo>
                  <a:lnTo>
                    <a:pt x="450" y="564"/>
                  </a:lnTo>
                  <a:lnTo>
                    <a:pt x="452" y="560"/>
                  </a:lnTo>
                  <a:lnTo>
                    <a:pt x="456" y="556"/>
                  </a:lnTo>
                  <a:lnTo>
                    <a:pt x="458" y="552"/>
                  </a:lnTo>
                  <a:lnTo>
                    <a:pt x="460" y="548"/>
                  </a:lnTo>
                  <a:lnTo>
                    <a:pt x="460" y="544"/>
                  </a:lnTo>
                  <a:lnTo>
                    <a:pt x="458" y="540"/>
                  </a:lnTo>
                  <a:lnTo>
                    <a:pt x="456" y="538"/>
                  </a:lnTo>
                  <a:lnTo>
                    <a:pt x="452" y="536"/>
                  </a:lnTo>
                  <a:lnTo>
                    <a:pt x="448" y="536"/>
                  </a:lnTo>
                  <a:lnTo>
                    <a:pt x="444" y="534"/>
                  </a:lnTo>
                  <a:lnTo>
                    <a:pt x="442" y="532"/>
                  </a:lnTo>
                  <a:lnTo>
                    <a:pt x="442" y="532"/>
                  </a:lnTo>
                  <a:lnTo>
                    <a:pt x="438" y="534"/>
                  </a:lnTo>
                  <a:lnTo>
                    <a:pt x="434" y="536"/>
                  </a:lnTo>
                  <a:lnTo>
                    <a:pt x="434" y="538"/>
                  </a:lnTo>
                  <a:lnTo>
                    <a:pt x="432" y="538"/>
                  </a:lnTo>
                  <a:lnTo>
                    <a:pt x="430" y="528"/>
                  </a:lnTo>
                  <a:lnTo>
                    <a:pt x="418" y="516"/>
                  </a:lnTo>
                  <a:lnTo>
                    <a:pt x="412" y="514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16"/>
                  </a:lnTo>
                  <a:lnTo>
                    <a:pt x="390" y="516"/>
                  </a:lnTo>
                  <a:lnTo>
                    <a:pt x="386" y="514"/>
                  </a:lnTo>
                  <a:lnTo>
                    <a:pt x="382" y="514"/>
                  </a:lnTo>
                  <a:lnTo>
                    <a:pt x="382" y="514"/>
                  </a:lnTo>
                  <a:lnTo>
                    <a:pt x="378" y="514"/>
                  </a:lnTo>
                  <a:lnTo>
                    <a:pt x="372" y="514"/>
                  </a:lnTo>
                  <a:lnTo>
                    <a:pt x="370" y="516"/>
                  </a:lnTo>
                  <a:lnTo>
                    <a:pt x="368" y="516"/>
                  </a:lnTo>
                  <a:lnTo>
                    <a:pt x="364" y="516"/>
                  </a:lnTo>
                  <a:lnTo>
                    <a:pt x="362" y="518"/>
                  </a:lnTo>
                  <a:lnTo>
                    <a:pt x="362" y="520"/>
                  </a:lnTo>
                  <a:lnTo>
                    <a:pt x="362" y="520"/>
                  </a:lnTo>
                  <a:lnTo>
                    <a:pt x="362" y="522"/>
                  </a:lnTo>
                  <a:lnTo>
                    <a:pt x="358" y="524"/>
                  </a:lnTo>
                  <a:lnTo>
                    <a:pt x="356" y="526"/>
                  </a:lnTo>
                  <a:lnTo>
                    <a:pt x="356" y="526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32"/>
                  </a:lnTo>
                  <a:lnTo>
                    <a:pt x="358" y="538"/>
                  </a:lnTo>
                  <a:lnTo>
                    <a:pt x="356" y="542"/>
                  </a:lnTo>
                  <a:lnTo>
                    <a:pt x="356" y="544"/>
                  </a:lnTo>
                  <a:lnTo>
                    <a:pt x="354" y="544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50" y="544"/>
                  </a:lnTo>
                  <a:lnTo>
                    <a:pt x="348" y="544"/>
                  </a:lnTo>
                  <a:lnTo>
                    <a:pt x="342" y="546"/>
                  </a:lnTo>
                  <a:lnTo>
                    <a:pt x="338" y="548"/>
                  </a:lnTo>
                  <a:lnTo>
                    <a:pt x="334" y="548"/>
                  </a:lnTo>
                  <a:lnTo>
                    <a:pt x="332" y="548"/>
                  </a:lnTo>
                  <a:lnTo>
                    <a:pt x="332" y="548"/>
                  </a:lnTo>
                  <a:lnTo>
                    <a:pt x="332" y="546"/>
                  </a:lnTo>
                  <a:lnTo>
                    <a:pt x="332" y="542"/>
                  </a:lnTo>
                  <a:lnTo>
                    <a:pt x="334" y="538"/>
                  </a:lnTo>
                  <a:lnTo>
                    <a:pt x="334" y="536"/>
                  </a:lnTo>
                  <a:lnTo>
                    <a:pt x="334" y="534"/>
                  </a:lnTo>
                  <a:lnTo>
                    <a:pt x="326" y="528"/>
                  </a:lnTo>
                  <a:lnTo>
                    <a:pt x="320" y="530"/>
                  </a:lnTo>
                  <a:lnTo>
                    <a:pt x="316" y="530"/>
                  </a:lnTo>
                  <a:lnTo>
                    <a:pt x="312" y="528"/>
                  </a:lnTo>
                  <a:lnTo>
                    <a:pt x="310" y="526"/>
                  </a:lnTo>
                  <a:lnTo>
                    <a:pt x="308" y="524"/>
                  </a:lnTo>
                  <a:lnTo>
                    <a:pt x="308" y="522"/>
                  </a:lnTo>
                  <a:lnTo>
                    <a:pt x="308" y="520"/>
                  </a:lnTo>
                  <a:lnTo>
                    <a:pt x="308" y="520"/>
                  </a:lnTo>
                  <a:lnTo>
                    <a:pt x="312" y="498"/>
                  </a:lnTo>
                  <a:lnTo>
                    <a:pt x="316" y="488"/>
                  </a:lnTo>
                  <a:lnTo>
                    <a:pt x="320" y="484"/>
                  </a:lnTo>
                  <a:lnTo>
                    <a:pt x="320" y="484"/>
                  </a:lnTo>
                  <a:lnTo>
                    <a:pt x="316" y="470"/>
                  </a:lnTo>
                  <a:lnTo>
                    <a:pt x="310" y="458"/>
                  </a:lnTo>
                  <a:lnTo>
                    <a:pt x="304" y="452"/>
                  </a:lnTo>
                  <a:lnTo>
                    <a:pt x="300" y="450"/>
                  </a:lnTo>
                  <a:lnTo>
                    <a:pt x="300" y="448"/>
                  </a:lnTo>
                  <a:lnTo>
                    <a:pt x="298" y="448"/>
                  </a:lnTo>
                  <a:lnTo>
                    <a:pt x="264" y="452"/>
                  </a:lnTo>
                  <a:lnTo>
                    <a:pt x="252" y="450"/>
                  </a:lnTo>
                  <a:lnTo>
                    <a:pt x="248" y="446"/>
                  </a:lnTo>
                  <a:lnTo>
                    <a:pt x="242" y="442"/>
                  </a:lnTo>
                  <a:lnTo>
                    <a:pt x="232" y="440"/>
                  </a:lnTo>
                  <a:lnTo>
                    <a:pt x="222" y="440"/>
                  </a:lnTo>
                  <a:lnTo>
                    <a:pt x="216" y="438"/>
                  </a:lnTo>
                  <a:lnTo>
                    <a:pt x="208" y="440"/>
                  </a:lnTo>
                  <a:lnTo>
                    <a:pt x="200" y="444"/>
                  </a:lnTo>
                  <a:lnTo>
                    <a:pt x="196" y="446"/>
                  </a:lnTo>
                  <a:lnTo>
                    <a:pt x="192" y="450"/>
                  </a:lnTo>
                  <a:lnTo>
                    <a:pt x="188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2"/>
                  </a:lnTo>
                  <a:lnTo>
                    <a:pt x="186" y="452"/>
                  </a:lnTo>
                  <a:lnTo>
                    <a:pt x="184" y="450"/>
                  </a:lnTo>
                  <a:lnTo>
                    <a:pt x="184" y="448"/>
                  </a:lnTo>
                  <a:lnTo>
                    <a:pt x="182" y="450"/>
                  </a:lnTo>
                  <a:lnTo>
                    <a:pt x="180" y="450"/>
                  </a:lnTo>
                  <a:lnTo>
                    <a:pt x="178" y="450"/>
                  </a:lnTo>
                  <a:lnTo>
                    <a:pt x="178" y="452"/>
                  </a:lnTo>
                  <a:lnTo>
                    <a:pt x="114" y="438"/>
                  </a:lnTo>
                  <a:lnTo>
                    <a:pt x="88" y="416"/>
                  </a:lnTo>
                  <a:lnTo>
                    <a:pt x="82" y="402"/>
                  </a:lnTo>
                  <a:lnTo>
                    <a:pt x="82" y="392"/>
                  </a:lnTo>
                  <a:lnTo>
                    <a:pt x="88" y="384"/>
                  </a:lnTo>
                  <a:lnTo>
                    <a:pt x="92" y="380"/>
                  </a:lnTo>
                  <a:lnTo>
                    <a:pt x="94" y="380"/>
                  </a:lnTo>
                  <a:lnTo>
                    <a:pt x="88" y="366"/>
                  </a:lnTo>
                  <a:lnTo>
                    <a:pt x="96" y="362"/>
                  </a:lnTo>
                  <a:lnTo>
                    <a:pt x="94" y="358"/>
                  </a:lnTo>
                  <a:lnTo>
                    <a:pt x="92" y="354"/>
                  </a:lnTo>
                  <a:lnTo>
                    <a:pt x="92" y="350"/>
                  </a:lnTo>
                  <a:lnTo>
                    <a:pt x="90" y="348"/>
                  </a:lnTo>
                  <a:lnTo>
                    <a:pt x="90" y="346"/>
                  </a:lnTo>
                  <a:lnTo>
                    <a:pt x="88" y="342"/>
                  </a:lnTo>
                  <a:lnTo>
                    <a:pt x="86" y="340"/>
                  </a:lnTo>
                  <a:lnTo>
                    <a:pt x="82" y="338"/>
                  </a:lnTo>
                  <a:lnTo>
                    <a:pt x="76" y="336"/>
                  </a:lnTo>
                  <a:lnTo>
                    <a:pt x="72" y="336"/>
                  </a:lnTo>
                  <a:lnTo>
                    <a:pt x="66" y="334"/>
                  </a:lnTo>
                  <a:lnTo>
                    <a:pt x="62" y="332"/>
                  </a:lnTo>
                  <a:lnTo>
                    <a:pt x="60" y="330"/>
                  </a:lnTo>
                  <a:lnTo>
                    <a:pt x="58" y="328"/>
                  </a:lnTo>
                  <a:lnTo>
                    <a:pt x="50" y="330"/>
                  </a:lnTo>
                  <a:lnTo>
                    <a:pt x="30" y="332"/>
                  </a:lnTo>
                  <a:lnTo>
                    <a:pt x="28" y="314"/>
                  </a:lnTo>
                  <a:lnTo>
                    <a:pt x="26" y="312"/>
                  </a:lnTo>
                  <a:lnTo>
                    <a:pt x="26" y="312"/>
                  </a:lnTo>
                  <a:lnTo>
                    <a:pt x="24" y="310"/>
                  </a:lnTo>
                  <a:lnTo>
                    <a:pt x="22" y="308"/>
                  </a:lnTo>
                  <a:lnTo>
                    <a:pt x="20" y="304"/>
                  </a:lnTo>
                  <a:lnTo>
                    <a:pt x="18" y="300"/>
                  </a:lnTo>
                  <a:lnTo>
                    <a:pt x="16" y="294"/>
                  </a:lnTo>
                  <a:lnTo>
                    <a:pt x="16" y="290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2" y="284"/>
                  </a:lnTo>
                  <a:lnTo>
                    <a:pt x="10" y="282"/>
                  </a:lnTo>
                  <a:lnTo>
                    <a:pt x="6" y="282"/>
                  </a:lnTo>
                  <a:lnTo>
                    <a:pt x="4" y="280"/>
                  </a:lnTo>
                  <a:lnTo>
                    <a:pt x="2" y="280"/>
                  </a:lnTo>
                  <a:lnTo>
                    <a:pt x="0" y="276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0" y="270"/>
                  </a:lnTo>
                  <a:lnTo>
                    <a:pt x="0" y="266"/>
                  </a:lnTo>
                  <a:lnTo>
                    <a:pt x="0" y="264"/>
                  </a:lnTo>
                  <a:lnTo>
                    <a:pt x="2" y="260"/>
                  </a:lnTo>
                  <a:lnTo>
                    <a:pt x="4" y="256"/>
                  </a:lnTo>
                  <a:lnTo>
                    <a:pt x="8" y="254"/>
                  </a:lnTo>
                  <a:lnTo>
                    <a:pt x="12" y="252"/>
                  </a:lnTo>
                  <a:lnTo>
                    <a:pt x="18" y="252"/>
                  </a:lnTo>
                  <a:lnTo>
                    <a:pt x="28" y="254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2" y="244"/>
                  </a:lnTo>
                  <a:lnTo>
                    <a:pt x="44" y="242"/>
                  </a:lnTo>
                  <a:lnTo>
                    <a:pt x="48" y="242"/>
                  </a:lnTo>
                  <a:lnTo>
                    <a:pt x="54" y="240"/>
                  </a:lnTo>
                  <a:lnTo>
                    <a:pt x="54" y="240"/>
                  </a:lnTo>
                  <a:lnTo>
                    <a:pt x="56" y="240"/>
                  </a:lnTo>
                  <a:lnTo>
                    <a:pt x="60" y="240"/>
                  </a:lnTo>
                  <a:lnTo>
                    <a:pt x="64" y="238"/>
                  </a:lnTo>
                  <a:lnTo>
                    <a:pt x="70" y="236"/>
                  </a:lnTo>
                  <a:lnTo>
                    <a:pt x="74" y="232"/>
                  </a:lnTo>
                  <a:lnTo>
                    <a:pt x="78" y="226"/>
                  </a:lnTo>
                  <a:lnTo>
                    <a:pt x="80" y="220"/>
                  </a:lnTo>
                  <a:lnTo>
                    <a:pt x="82" y="218"/>
                  </a:lnTo>
                  <a:lnTo>
                    <a:pt x="82" y="216"/>
                  </a:lnTo>
                  <a:lnTo>
                    <a:pt x="84" y="212"/>
                  </a:lnTo>
                  <a:lnTo>
                    <a:pt x="84" y="208"/>
                  </a:lnTo>
                  <a:lnTo>
                    <a:pt x="84" y="206"/>
                  </a:lnTo>
                  <a:lnTo>
                    <a:pt x="84" y="202"/>
                  </a:lnTo>
                  <a:lnTo>
                    <a:pt x="80" y="202"/>
                  </a:lnTo>
                  <a:lnTo>
                    <a:pt x="78" y="198"/>
                  </a:lnTo>
                  <a:lnTo>
                    <a:pt x="76" y="196"/>
                  </a:lnTo>
                  <a:lnTo>
                    <a:pt x="74" y="192"/>
                  </a:lnTo>
                  <a:lnTo>
                    <a:pt x="74" y="188"/>
                  </a:lnTo>
                  <a:lnTo>
                    <a:pt x="74" y="186"/>
                  </a:lnTo>
                  <a:lnTo>
                    <a:pt x="80" y="184"/>
                  </a:lnTo>
                  <a:lnTo>
                    <a:pt x="84" y="182"/>
                  </a:lnTo>
                  <a:lnTo>
                    <a:pt x="86" y="182"/>
                  </a:lnTo>
                  <a:lnTo>
                    <a:pt x="88" y="180"/>
                  </a:lnTo>
                  <a:lnTo>
                    <a:pt x="88" y="180"/>
                  </a:lnTo>
                  <a:lnTo>
                    <a:pt x="90" y="178"/>
                  </a:lnTo>
                  <a:lnTo>
                    <a:pt x="90" y="176"/>
                  </a:lnTo>
                  <a:lnTo>
                    <a:pt x="90" y="174"/>
                  </a:lnTo>
                  <a:lnTo>
                    <a:pt x="90" y="172"/>
                  </a:lnTo>
                  <a:lnTo>
                    <a:pt x="90" y="172"/>
                  </a:lnTo>
                  <a:lnTo>
                    <a:pt x="94" y="172"/>
                  </a:lnTo>
                  <a:lnTo>
                    <a:pt x="98" y="170"/>
                  </a:lnTo>
                  <a:lnTo>
                    <a:pt x="102" y="170"/>
                  </a:lnTo>
                  <a:lnTo>
                    <a:pt x="106" y="168"/>
                  </a:lnTo>
                  <a:lnTo>
                    <a:pt x="110" y="164"/>
                  </a:lnTo>
                  <a:lnTo>
                    <a:pt x="112" y="158"/>
                  </a:lnTo>
                  <a:lnTo>
                    <a:pt x="116" y="152"/>
                  </a:lnTo>
                  <a:lnTo>
                    <a:pt x="116" y="146"/>
                  </a:lnTo>
                  <a:lnTo>
                    <a:pt x="116" y="142"/>
                  </a:lnTo>
                  <a:lnTo>
                    <a:pt x="120" y="136"/>
                  </a:lnTo>
                  <a:lnTo>
                    <a:pt x="124" y="134"/>
                  </a:lnTo>
                  <a:lnTo>
                    <a:pt x="128" y="132"/>
                  </a:lnTo>
                  <a:lnTo>
                    <a:pt x="134" y="130"/>
                  </a:lnTo>
                  <a:lnTo>
                    <a:pt x="140" y="130"/>
                  </a:lnTo>
                  <a:lnTo>
                    <a:pt x="144" y="128"/>
                  </a:lnTo>
                  <a:lnTo>
                    <a:pt x="146" y="124"/>
                  </a:lnTo>
                  <a:lnTo>
                    <a:pt x="148" y="120"/>
                  </a:lnTo>
                  <a:lnTo>
                    <a:pt x="150" y="114"/>
                  </a:lnTo>
                  <a:lnTo>
                    <a:pt x="154" y="110"/>
                  </a:lnTo>
                  <a:lnTo>
                    <a:pt x="158" y="104"/>
                  </a:lnTo>
                  <a:lnTo>
                    <a:pt x="164" y="102"/>
                  </a:lnTo>
                  <a:lnTo>
                    <a:pt x="172" y="100"/>
                  </a:lnTo>
                  <a:lnTo>
                    <a:pt x="176" y="100"/>
                  </a:lnTo>
                  <a:lnTo>
                    <a:pt x="178" y="98"/>
                  </a:lnTo>
                  <a:lnTo>
                    <a:pt x="180" y="96"/>
                  </a:lnTo>
                  <a:lnTo>
                    <a:pt x="180" y="94"/>
                  </a:lnTo>
                  <a:lnTo>
                    <a:pt x="180" y="92"/>
                  </a:lnTo>
                  <a:lnTo>
                    <a:pt x="180" y="90"/>
                  </a:lnTo>
                  <a:lnTo>
                    <a:pt x="180" y="86"/>
                  </a:lnTo>
                  <a:lnTo>
                    <a:pt x="182" y="82"/>
                  </a:lnTo>
                  <a:lnTo>
                    <a:pt x="186" y="80"/>
                  </a:lnTo>
                  <a:lnTo>
                    <a:pt x="190" y="76"/>
                  </a:lnTo>
                  <a:lnTo>
                    <a:pt x="194" y="74"/>
                  </a:lnTo>
                  <a:lnTo>
                    <a:pt x="216" y="74"/>
                  </a:lnTo>
                  <a:lnTo>
                    <a:pt x="194" y="86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212">
              <a:extLst>
                <a:ext uri="{FF2B5EF4-FFF2-40B4-BE49-F238E27FC236}">
                  <a16:creationId xmlns:a16="http://schemas.microsoft.com/office/drawing/2014/main" id="{F0F18E71-4C37-A6A0-7649-8592C055FE99}"/>
                </a:ext>
              </a:extLst>
            </p:cNvPr>
            <p:cNvSpPr>
              <a:spLocks/>
            </p:cNvSpPr>
            <p:nvPr/>
          </p:nvSpPr>
          <p:spPr bwMode="gray">
            <a:xfrm>
              <a:off x="8908390" y="4395409"/>
              <a:ext cx="141055" cy="102407"/>
            </a:xfrm>
            <a:custGeom>
              <a:avLst/>
              <a:gdLst>
                <a:gd name="T0" fmla="*/ 2 w 68"/>
                <a:gd name="T1" fmla="*/ 36 h 56"/>
                <a:gd name="T2" fmla="*/ 2 w 68"/>
                <a:gd name="T3" fmla="*/ 32 h 56"/>
                <a:gd name="T4" fmla="*/ 0 w 68"/>
                <a:gd name="T5" fmla="*/ 22 h 56"/>
                <a:gd name="T6" fmla="*/ 2 w 68"/>
                <a:gd name="T7" fmla="*/ 10 h 56"/>
                <a:gd name="T8" fmla="*/ 10 w 68"/>
                <a:gd name="T9" fmla="*/ 4 h 56"/>
                <a:gd name="T10" fmla="*/ 10 w 68"/>
                <a:gd name="T11" fmla="*/ 2 h 56"/>
                <a:gd name="T12" fmla="*/ 12 w 68"/>
                <a:gd name="T13" fmla="*/ 2 h 56"/>
                <a:gd name="T14" fmla="*/ 14 w 68"/>
                <a:gd name="T15" fmla="*/ 2 h 56"/>
                <a:gd name="T16" fmla="*/ 16 w 68"/>
                <a:gd name="T17" fmla="*/ 0 h 56"/>
                <a:gd name="T18" fmla="*/ 22 w 68"/>
                <a:gd name="T19" fmla="*/ 0 h 56"/>
                <a:gd name="T20" fmla="*/ 28 w 68"/>
                <a:gd name="T21" fmla="*/ 2 h 56"/>
                <a:gd name="T22" fmla="*/ 34 w 68"/>
                <a:gd name="T23" fmla="*/ 4 h 56"/>
                <a:gd name="T24" fmla="*/ 42 w 68"/>
                <a:gd name="T25" fmla="*/ 10 h 56"/>
                <a:gd name="T26" fmla="*/ 44 w 68"/>
                <a:gd name="T27" fmla="*/ 8 h 56"/>
                <a:gd name="T28" fmla="*/ 46 w 68"/>
                <a:gd name="T29" fmla="*/ 8 h 56"/>
                <a:gd name="T30" fmla="*/ 50 w 68"/>
                <a:gd name="T31" fmla="*/ 8 h 56"/>
                <a:gd name="T32" fmla="*/ 54 w 68"/>
                <a:gd name="T33" fmla="*/ 8 h 56"/>
                <a:gd name="T34" fmla="*/ 58 w 68"/>
                <a:gd name="T35" fmla="*/ 8 h 56"/>
                <a:gd name="T36" fmla="*/ 60 w 68"/>
                <a:gd name="T37" fmla="*/ 8 h 56"/>
                <a:gd name="T38" fmla="*/ 64 w 68"/>
                <a:gd name="T39" fmla="*/ 10 h 56"/>
                <a:gd name="T40" fmla="*/ 66 w 68"/>
                <a:gd name="T41" fmla="*/ 12 h 56"/>
                <a:gd name="T42" fmla="*/ 68 w 68"/>
                <a:gd name="T43" fmla="*/ 16 h 56"/>
                <a:gd name="T44" fmla="*/ 68 w 68"/>
                <a:gd name="T45" fmla="*/ 18 h 56"/>
                <a:gd name="T46" fmla="*/ 66 w 68"/>
                <a:gd name="T47" fmla="*/ 22 h 56"/>
                <a:gd name="T48" fmla="*/ 66 w 68"/>
                <a:gd name="T49" fmla="*/ 26 h 56"/>
                <a:gd name="T50" fmla="*/ 64 w 68"/>
                <a:gd name="T51" fmla="*/ 30 h 56"/>
                <a:gd name="T52" fmla="*/ 64 w 68"/>
                <a:gd name="T53" fmla="*/ 32 h 56"/>
                <a:gd name="T54" fmla="*/ 64 w 68"/>
                <a:gd name="T55" fmla="*/ 34 h 56"/>
                <a:gd name="T56" fmla="*/ 54 w 68"/>
                <a:gd name="T57" fmla="*/ 38 h 56"/>
                <a:gd name="T58" fmla="*/ 50 w 68"/>
                <a:gd name="T59" fmla="*/ 42 h 56"/>
                <a:gd name="T60" fmla="*/ 46 w 68"/>
                <a:gd name="T61" fmla="*/ 42 h 56"/>
                <a:gd name="T62" fmla="*/ 42 w 68"/>
                <a:gd name="T63" fmla="*/ 52 h 56"/>
                <a:gd name="T64" fmla="*/ 24 w 68"/>
                <a:gd name="T65" fmla="*/ 56 h 56"/>
                <a:gd name="T66" fmla="*/ 2 w 68"/>
                <a:gd name="T67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56">
                  <a:moveTo>
                    <a:pt x="2" y="36"/>
                  </a:moveTo>
                  <a:lnTo>
                    <a:pt x="2" y="32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4" y="4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4" y="10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6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54" y="38"/>
                  </a:lnTo>
                  <a:lnTo>
                    <a:pt x="50" y="42"/>
                  </a:lnTo>
                  <a:lnTo>
                    <a:pt x="46" y="42"/>
                  </a:lnTo>
                  <a:lnTo>
                    <a:pt x="42" y="52"/>
                  </a:lnTo>
                  <a:lnTo>
                    <a:pt x="24" y="56"/>
                  </a:lnTo>
                  <a:lnTo>
                    <a:pt x="2" y="36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213">
              <a:extLst>
                <a:ext uri="{FF2B5EF4-FFF2-40B4-BE49-F238E27FC236}">
                  <a16:creationId xmlns:a16="http://schemas.microsoft.com/office/drawing/2014/main" id="{1DC0CA27-8BE7-631C-62C3-A2452CED5F3B}"/>
                </a:ext>
              </a:extLst>
            </p:cNvPr>
            <p:cNvSpPr>
              <a:spLocks/>
            </p:cNvSpPr>
            <p:nvPr/>
          </p:nvSpPr>
          <p:spPr bwMode="gray">
            <a:xfrm>
              <a:off x="9642704" y="3894349"/>
              <a:ext cx="74676" cy="80462"/>
            </a:xfrm>
            <a:custGeom>
              <a:avLst/>
              <a:gdLst>
                <a:gd name="T0" fmla="*/ 6 w 36"/>
                <a:gd name="T1" fmla="*/ 0 h 44"/>
                <a:gd name="T2" fmla="*/ 6 w 36"/>
                <a:gd name="T3" fmla="*/ 2 h 44"/>
                <a:gd name="T4" fmla="*/ 2 w 36"/>
                <a:gd name="T5" fmla="*/ 4 h 44"/>
                <a:gd name="T6" fmla="*/ 0 w 36"/>
                <a:gd name="T7" fmla="*/ 6 h 44"/>
                <a:gd name="T8" fmla="*/ 0 w 36"/>
                <a:gd name="T9" fmla="*/ 10 h 44"/>
                <a:gd name="T10" fmla="*/ 2 w 36"/>
                <a:gd name="T11" fmla="*/ 12 h 44"/>
                <a:gd name="T12" fmla="*/ 4 w 36"/>
                <a:gd name="T13" fmla="*/ 16 h 44"/>
                <a:gd name="T14" fmla="*/ 8 w 36"/>
                <a:gd name="T15" fmla="*/ 20 h 44"/>
                <a:gd name="T16" fmla="*/ 10 w 36"/>
                <a:gd name="T17" fmla="*/ 24 h 44"/>
                <a:gd name="T18" fmla="*/ 14 w 36"/>
                <a:gd name="T19" fmla="*/ 28 h 44"/>
                <a:gd name="T20" fmla="*/ 16 w 36"/>
                <a:gd name="T21" fmla="*/ 32 h 44"/>
                <a:gd name="T22" fmla="*/ 16 w 36"/>
                <a:gd name="T23" fmla="*/ 32 h 44"/>
                <a:gd name="T24" fmla="*/ 16 w 36"/>
                <a:gd name="T25" fmla="*/ 34 h 44"/>
                <a:gd name="T26" fmla="*/ 16 w 36"/>
                <a:gd name="T27" fmla="*/ 36 h 44"/>
                <a:gd name="T28" fmla="*/ 16 w 36"/>
                <a:gd name="T29" fmla="*/ 38 h 44"/>
                <a:gd name="T30" fmla="*/ 18 w 36"/>
                <a:gd name="T31" fmla="*/ 40 h 44"/>
                <a:gd name="T32" fmla="*/ 18 w 36"/>
                <a:gd name="T33" fmla="*/ 42 h 44"/>
                <a:gd name="T34" fmla="*/ 22 w 36"/>
                <a:gd name="T35" fmla="*/ 44 h 44"/>
                <a:gd name="T36" fmla="*/ 26 w 36"/>
                <a:gd name="T37" fmla="*/ 44 h 44"/>
                <a:gd name="T38" fmla="*/ 30 w 36"/>
                <a:gd name="T39" fmla="*/ 42 h 44"/>
                <a:gd name="T40" fmla="*/ 34 w 36"/>
                <a:gd name="T41" fmla="*/ 38 h 44"/>
                <a:gd name="T42" fmla="*/ 34 w 36"/>
                <a:gd name="T43" fmla="*/ 34 h 44"/>
                <a:gd name="T44" fmla="*/ 34 w 36"/>
                <a:gd name="T45" fmla="*/ 30 h 44"/>
                <a:gd name="T46" fmla="*/ 34 w 36"/>
                <a:gd name="T47" fmla="*/ 26 h 44"/>
                <a:gd name="T48" fmla="*/ 34 w 36"/>
                <a:gd name="T49" fmla="*/ 22 h 44"/>
                <a:gd name="T50" fmla="*/ 34 w 36"/>
                <a:gd name="T51" fmla="*/ 18 h 44"/>
                <a:gd name="T52" fmla="*/ 34 w 36"/>
                <a:gd name="T53" fmla="*/ 16 h 44"/>
                <a:gd name="T54" fmla="*/ 36 w 36"/>
                <a:gd name="T55" fmla="*/ 14 h 44"/>
                <a:gd name="T56" fmla="*/ 34 w 36"/>
                <a:gd name="T57" fmla="*/ 14 h 44"/>
                <a:gd name="T58" fmla="*/ 32 w 36"/>
                <a:gd name="T59" fmla="*/ 12 h 44"/>
                <a:gd name="T60" fmla="*/ 28 w 36"/>
                <a:gd name="T61" fmla="*/ 10 h 44"/>
                <a:gd name="T62" fmla="*/ 24 w 36"/>
                <a:gd name="T63" fmla="*/ 6 h 44"/>
                <a:gd name="T64" fmla="*/ 20 w 36"/>
                <a:gd name="T65" fmla="*/ 4 h 44"/>
                <a:gd name="T66" fmla="*/ 18 w 36"/>
                <a:gd name="T67" fmla="*/ 4 h 44"/>
                <a:gd name="T68" fmla="*/ 12 w 36"/>
                <a:gd name="T69" fmla="*/ 4 h 44"/>
                <a:gd name="T70" fmla="*/ 10 w 36"/>
                <a:gd name="T71" fmla="*/ 2 h 44"/>
                <a:gd name="T72" fmla="*/ 8 w 36"/>
                <a:gd name="T73" fmla="*/ 2 h 44"/>
                <a:gd name="T74" fmla="*/ 6 w 36"/>
                <a:gd name="T7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44">
                  <a:moveTo>
                    <a:pt x="6" y="0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8" y="40"/>
                  </a:lnTo>
                  <a:lnTo>
                    <a:pt x="18" y="42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2" y="12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14">
              <a:extLst>
                <a:ext uri="{FF2B5EF4-FFF2-40B4-BE49-F238E27FC236}">
                  <a16:creationId xmlns:a16="http://schemas.microsoft.com/office/drawing/2014/main" id="{3073AD0B-09DE-11B8-FB16-0531E449950B}"/>
                </a:ext>
              </a:extLst>
            </p:cNvPr>
            <p:cNvSpPr>
              <a:spLocks/>
            </p:cNvSpPr>
            <p:nvPr/>
          </p:nvSpPr>
          <p:spPr bwMode="gray">
            <a:xfrm>
              <a:off x="9667597" y="3671249"/>
              <a:ext cx="298704" cy="223100"/>
            </a:xfrm>
            <a:custGeom>
              <a:avLst/>
              <a:gdLst>
                <a:gd name="T0" fmla="*/ 0 w 144"/>
                <a:gd name="T1" fmla="*/ 114 h 122"/>
                <a:gd name="T2" fmla="*/ 22 w 144"/>
                <a:gd name="T3" fmla="*/ 114 h 122"/>
                <a:gd name="T4" fmla="*/ 58 w 144"/>
                <a:gd name="T5" fmla="*/ 106 h 122"/>
                <a:gd name="T6" fmla="*/ 62 w 144"/>
                <a:gd name="T7" fmla="*/ 118 h 122"/>
                <a:gd name="T8" fmla="*/ 66 w 144"/>
                <a:gd name="T9" fmla="*/ 120 h 122"/>
                <a:gd name="T10" fmla="*/ 74 w 144"/>
                <a:gd name="T11" fmla="*/ 120 h 122"/>
                <a:gd name="T12" fmla="*/ 82 w 144"/>
                <a:gd name="T13" fmla="*/ 114 h 122"/>
                <a:gd name="T14" fmla="*/ 86 w 144"/>
                <a:gd name="T15" fmla="*/ 110 h 122"/>
                <a:gd name="T16" fmla="*/ 102 w 144"/>
                <a:gd name="T17" fmla="*/ 104 h 122"/>
                <a:gd name="T18" fmla="*/ 106 w 144"/>
                <a:gd name="T19" fmla="*/ 100 h 122"/>
                <a:gd name="T20" fmla="*/ 116 w 144"/>
                <a:gd name="T21" fmla="*/ 94 h 122"/>
                <a:gd name="T22" fmla="*/ 124 w 144"/>
                <a:gd name="T23" fmla="*/ 88 h 122"/>
                <a:gd name="T24" fmla="*/ 128 w 144"/>
                <a:gd name="T25" fmla="*/ 82 h 122"/>
                <a:gd name="T26" fmla="*/ 132 w 144"/>
                <a:gd name="T27" fmla="*/ 76 h 122"/>
                <a:gd name="T28" fmla="*/ 136 w 144"/>
                <a:gd name="T29" fmla="*/ 68 h 122"/>
                <a:gd name="T30" fmla="*/ 138 w 144"/>
                <a:gd name="T31" fmla="*/ 60 h 122"/>
                <a:gd name="T32" fmla="*/ 138 w 144"/>
                <a:gd name="T33" fmla="*/ 52 h 122"/>
                <a:gd name="T34" fmla="*/ 136 w 144"/>
                <a:gd name="T35" fmla="*/ 44 h 122"/>
                <a:gd name="T36" fmla="*/ 136 w 144"/>
                <a:gd name="T37" fmla="*/ 42 h 122"/>
                <a:gd name="T38" fmla="*/ 140 w 144"/>
                <a:gd name="T39" fmla="*/ 38 h 122"/>
                <a:gd name="T40" fmla="*/ 144 w 144"/>
                <a:gd name="T41" fmla="*/ 30 h 122"/>
                <a:gd name="T42" fmla="*/ 144 w 144"/>
                <a:gd name="T43" fmla="*/ 20 h 122"/>
                <a:gd name="T44" fmla="*/ 142 w 144"/>
                <a:gd name="T45" fmla="*/ 8 h 122"/>
                <a:gd name="T46" fmla="*/ 140 w 144"/>
                <a:gd name="T47" fmla="*/ 0 h 122"/>
                <a:gd name="T48" fmla="*/ 138 w 144"/>
                <a:gd name="T49" fmla="*/ 0 h 122"/>
                <a:gd name="T50" fmla="*/ 132 w 144"/>
                <a:gd name="T51" fmla="*/ 2 h 122"/>
                <a:gd name="T52" fmla="*/ 122 w 144"/>
                <a:gd name="T53" fmla="*/ 8 h 122"/>
                <a:gd name="T54" fmla="*/ 116 w 144"/>
                <a:gd name="T55" fmla="*/ 18 h 122"/>
                <a:gd name="T56" fmla="*/ 114 w 144"/>
                <a:gd name="T57" fmla="*/ 32 h 122"/>
                <a:gd name="T58" fmla="*/ 112 w 144"/>
                <a:gd name="T59" fmla="*/ 44 h 122"/>
                <a:gd name="T60" fmla="*/ 108 w 144"/>
                <a:gd name="T61" fmla="*/ 48 h 122"/>
                <a:gd name="T62" fmla="*/ 102 w 144"/>
                <a:gd name="T63" fmla="*/ 58 h 122"/>
                <a:gd name="T64" fmla="*/ 94 w 144"/>
                <a:gd name="T65" fmla="*/ 68 h 122"/>
                <a:gd name="T66" fmla="*/ 82 w 144"/>
                <a:gd name="T67" fmla="*/ 76 h 122"/>
                <a:gd name="T68" fmla="*/ 72 w 144"/>
                <a:gd name="T69" fmla="*/ 84 h 122"/>
                <a:gd name="T70" fmla="*/ 64 w 144"/>
                <a:gd name="T71" fmla="*/ 90 h 122"/>
                <a:gd name="T72" fmla="*/ 40 w 144"/>
                <a:gd name="T73" fmla="*/ 90 h 122"/>
                <a:gd name="T74" fmla="*/ 6 w 144"/>
                <a:gd name="T75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" h="122">
                  <a:moveTo>
                    <a:pt x="6" y="106"/>
                  </a:moveTo>
                  <a:lnTo>
                    <a:pt x="0" y="114"/>
                  </a:lnTo>
                  <a:lnTo>
                    <a:pt x="14" y="118"/>
                  </a:lnTo>
                  <a:lnTo>
                    <a:pt x="22" y="114"/>
                  </a:lnTo>
                  <a:lnTo>
                    <a:pt x="38" y="110"/>
                  </a:lnTo>
                  <a:lnTo>
                    <a:pt x="58" y="106"/>
                  </a:lnTo>
                  <a:lnTo>
                    <a:pt x="62" y="118"/>
                  </a:lnTo>
                  <a:lnTo>
                    <a:pt x="62" y="118"/>
                  </a:lnTo>
                  <a:lnTo>
                    <a:pt x="62" y="120"/>
                  </a:lnTo>
                  <a:lnTo>
                    <a:pt x="66" y="120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8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6" y="110"/>
                  </a:lnTo>
                  <a:lnTo>
                    <a:pt x="100" y="106"/>
                  </a:lnTo>
                  <a:lnTo>
                    <a:pt x="102" y="104"/>
                  </a:lnTo>
                  <a:lnTo>
                    <a:pt x="104" y="104"/>
                  </a:lnTo>
                  <a:lnTo>
                    <a:pt x="106" y="100"/>
                  </a:lnTo>
                  <a:lnTo>
                    <a:pt x="112" y="98"/>
                  </a:lnTo>
                  <a:lnTo>
                    <a:pt x="116" y="94"/>
                  </a:lnTo>
                  <a:lnTo>
                    <a:pt x="120" y="90"/>
                  </a:lnTo>
                  <a:lnTo>
                    <a:pt x="124" y="88"/>
                  </a:lnTo>
                  <a:lnTo>
                    <a:pt x="126" y="84"/>
                  </a:lnTo>
                  <a:lnTo>
                    <a:pt x="128" y="82"/>
                  </a:lnTo>
                  <a:lnTo>
                    <a:pt x="130" y="80"/>
                  </a:lnTo>
                  <a:lnTo>
                    <a:pt x="132" y="76"/>
                  </a:lnTo>
                  <a:lnTo>
                    <a:pt x="134" y="72"/>
                  </a:lnTo>
                  <a:lnTo>
                    <a:pt x="136" y="68"/>
                  </a:lnTo>
                  <a:lnTo>
                    <a:pt x="138" y="64"/>
                  </a:lnTo>
                  <a:lnTo>
                    <a:pt x="138" y="60"/>
                  </a:lnTo>
                  <a:lnTo>
                    <a:pt x="138" y="58"/>
                  </a:lnTo>
                  <a:lnTo>
                    <a:pt x="138" y="52"/>
                  </a:lnTo>
                  <a:lnTo>
                    <a:pt x="136" y="4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6" y="42"/>
                  </a:lnTo>
                  <a:lnTo>
                    <a:pt x="138" y="40"/>
                  </a:lnTo>
                  <a:lnTo>
                    <a:pt x="140" y="38"/>
                  </a:lnTo>
                  <a:lnTo>
                    <a:pt x="142" y="34"/>
                  </a:lnTo>
                  <a:lnTo>
                    <a:pt x="144" y="30"/>
                  </a:lnTo>
                  <a:lnTo>
                    <a:pt x="144" y="26"/>
                  </a:lnTo>
                  <a:lnTo>
                    <a:pt x="144" y="20"/>
                  </a:lnTo>
                  <a:lnTo>
                    <a:pt x="142" y="14"/>
                  </a:lnTo>
                  <a:lnTo>
                    <a:pt x="142" y="8"/>
                  </a:lnTo>
                  <a:lnTo>
                    <a:pt x="140" y="4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2" y="8"/>
                  </a:lnTo>
                  <a:lnTo>
                    <a:pt x="118" y="12"/>
                  </a:lnTo>
                  <a:lnTo>
                    <a:pt x="116" y="18"/>
                  </a:lnTo>
                  <a:lnTo>
                    <a:pt x="114" y="26"/>
                  </a:lnTo>
                  <a:lnTo>
                    <a:pt x="114" y="32"/>
                  </a:lnTo>
                  <a:lnTo>
                    <a:pt x="112" y="38"/>
                  </a:lnTo>
                  <a:lnTo>
                    <a:pt x="112" y="44"/>
                  </a:lnTo>
                  <a:lnTo>
                    <a:pt x="110" y="46"/>
                  </a:lnTo>
                  <a:lnTo>
                    <a:pt x="108" y="48"/>
                  </a:lnTo>
                  <a:lnTo>
                    <a:pt x="106" y="52"/>
                  </a:lnTo>
                  <a:lnTo>
                    <a:pt x="102" y="58"/>
                  </a:lnTo>
                  <a:lnTo>
                    <a:pt x="98" y="62"/>
                  </a:lnTo>
                  <a:lnTo>
                    <a:pt x="94" y="68"/>
                  </a:lnTo>
                  <a:lnTo>
                    <a:pt x="88" y="72"/>
                  </a:lnTo>
                  <a:lnTo>
                    <a:pt x="82" y="76"/>
                  </a:lnTo>
                  <a:lnTo>
                    <a:pt x="76" y="80"/>
                  </a:lnTo>
                  <a:lnTo>
                    <a:pt x="72" y="84"/>
                  </a:lnTo>
                  <a:lnTo>
                    <a:pt x="68" y="88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40" y="90"/>
                  </a:lnTo>
                  <a:lnTo>
                    <a:pt x="22" y="96"/>
                  </a:lnTo>
                  <a:lnTo>
                    <a:pt x="6" y="106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15">
              <a:extLst>
                <a:ext uri="{FF2B5EF4-FFF2-40B4-BE49-F238E27FC236}">
                  <a16:creationId xmlns:a16="http://schemas.microsoft.com/office/drawing/2014/main" id="{9AF1C953-74D7-FB20-DACA-ED1495BA8272}"/>
                </a:ext>
              </a:extLst>
            </p:cNvPr>
            <p:cNvSpPr>
              <a:spLocks/>
            </p:cNvSpPr>
            <p:nvPr/>
          </p:nvSpPr>
          <p:spPr bwMode="gray">
            <a:xfrm>
              <a:off x="9709083" y="3883376"/>
              <a:ext cx="49784" cy="29259"/>
            </a:xfrm>
            <a:custGeom>
              <a:avLst/>
              <a:gdLst>
                <a:gd name="T0" fmla="*/ 8 w 24"/>
                <a:gd name="T1" fmla="*/ 0 h 16"/>
                <a:gd name="T2" fmla="*/ 0 w 24"/>
                <a:gd name="T3" fmla="*/ 10 h 16"/>
                <a:gd name="T4" fmla="*/ 8 w 24"/>
                <a:gd name="T5" fmla="*/ 16 h 16"/>
                <a:gd name="T6" fmla="*/ 18 w 24"/>
                <a:gd name="T7" fmla="*/ 8 h 16"/>
                <a:gd name="T8" fmla="*/ 24 w 24"/>
                <a:gd name="T9" fmla="*/ 2 h 16"/>
                <a:gd name="T10" fmla="*/ 8 w 2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8" y="0"/>
                  </a:moveTo>
                  <a:lnTo>
                    <a:pt x="0" y="10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16">
              <a:extLst>
                <a:ext uri="{FF2B5EF4-FFF2-40B4-BE49-F238E27FC236}">
                  <a16:creationId xmlns:a16="http://schemas.microsoft.com/office/drawing/2014/main" id="{ED2EBBEB-A344-1D88-31D5-000B41B4B9B4}"/>
                </a:ext>
              </a:extLst>
            </p:cNvPr>
            <p:cNvSpPr>
              <a:spLocks/>
            </p:cNvSpPr>
            <p:nvPr/>
          </p:nvSpPr>
          <p:spPr bwMode="gray">
            <a:xfrm>
              <a:off x="9912367" y="3535926"/>
              <a:ext cx="161798" cy="109722"/>
            </a:xfrm>
            <a:custGeom>
              <a:avLst/>
              <a:gdLst>
                <a:gd name="T0" fmla="*/ 36 w 78"/>
                <a:gd name="T1" fmla="*/ 6 h 60"/>
                <a:gd name="T2" fmla="*/ 36 w 78"/>
                <a:gd name="T3" fmla="*/ 6 h 60"/>
                <a:gd name="T4" fmla="*/ 34 w 78"/>
                <a:gd name="T5" fmla="*/ 4 h 60"/>
                <a:gd name="T6" fmla="*/ 32 w 78"/>
                <a:gd name="T7" fmla="*/ 2 h 60"/>
                <a:gd name="T8" fmla="*/ 30 w 78"/>
                <a:gd name="T9" fmla="*/ 0 h 60"/>
                <a:gd name="T10" fmla="*/ 28 w 78"/>
                <a:gd name="T11" fmla="*/ 0 h 60"/>
                <a:gd name="T12" fmla="*/ 26 w 78"/>
                <a:gd name="T13" fmla="*/ 2 h 60"/>
                <a:gd name="T14" fmla="*/ 24 w 78"/>
                <a:gd name="T15" fmla="*/ 4 h 60"/>
                <a:gd name="T16" fmla="*/ 22 w 78"/>
                <a:gd name="T17" fmla="*/ 12 h 60"/>
                <a:gd name="T18" fmla="*/ 20 w 78"/>
                <a:gd name="T19" fmla="*/ 18 h 60"/>
                <a:gd name="T20" fmla="*/ 20 w 78"/>
                <a:gd name="T21" fmla="*/ 22 h 60"/>
                <a:gd name="T22" fmla="*/ 20 w 78"/>
                <a:gd name="T23" fmla="*/ 26 h 60"/>
                <a:gd name="T24" fmla="*/ 18 w 78"/>
                <a:gd name="T25" fmla="*/ 28 h 60"/>
                <a:gd name="T26" fmla="*/ 16 w 78"/>
                <a:gd name="T27" fmla="*/ 32 h 60"/>
                <a:gd name="T28" fmla="*/ 12 w 78"/>
                <a:gd name="T29" fmla="*/ 36 h 60"/>
                <a:gd name="T30" fmla="*/ 10 w 78"/>
                <a:gd name="T31" fmla="*/ 42 h 60"/>
                <a:gd name="T32" fmla="*/ 6 w 78"/>
                <a:gd name="T33" fmla="*/ 46 h 60"/>
                <a:gd name="T34" fmla="*/ 4 w 78"/>
                <a:gd name="T35" fmla="*/ 48 h 60"/>
                <a:gd name="T36" fmla="*/ 2 w 78"/>
                <a:gd name="T37" fmla="*/ 50 h 60"/>
                <a:gd name="T38" fmla="*/ 0 w 78"/>
                <a:gd name="T39" fmla="*/ 52 h 60"/>
                <a:gd name="T40" fmla="*/ 0 w 78"/>
                <a:gd name="T41" fmla="*/ 54 h 60"/>
                <a:gd name="T42" fmla="*/ 0 w 78"/>
                <a:gd name="T43" fmla="*/ 56 h 60"/>
                <a:gd name="T44" fmla="*/ 4 w 78"/>
                <a:gd name="T45" fmla="*/ 56 h 60"/>
                <a:gd name="T46" fmla="*/ 8 w 78"/>
                <a:gd name="T47" fmla="*/ 58 h 60"/>
                <a:gd name="T48" fmla="*/ 14 w 78"/>
                <a:gd name="T49" fmla="*/ 58 h 60"/>
                <a:gd name="T50" fmla="*/ 20 w 78"/>
                <a:gd name="T51" fmla="*/ 58 h 60"/>
                <a:gd name="T52" fmla="*/ 26 w 78"/>
                <a:gd name="T53" fmla="*/ 58 h 60"/>
                <a:gd name="T54" fmla="*/ 30 w 78"/>
                <a:gd name="T55" fmla="*/ 56 h 60"/>
                <a:gd name="T56" fmla="*/ 32 w 78"/>
                <a:gd name="T57" fmla="*/ 56 h 60"/>
                <a:gd name="T58" fmla="*/ 38 w 78"/>
                <a:gd name="T59" fmla="*/ 60 h 60"/>
                <a:gd name="T60" fmla="*/ 48 w 78"/>
                <a:gd name="T61" fmla="*/ 58 h 60"/>
                <a:gd name="T62" fmla="*/ 48 w 78"/>
                <a:gd name="T63" fmla="*/ 58 h 60"/>
                <a:gd name="T64" fmla="*/ 50 w 78"/>
                <a:gd name="T65" fmla="*/ 56 h 60"/>
                <a:gd name="T66" fmla="*/ 52 w 78"/>
                <a:gd name="T67" fmla="*/ 52 h 60"/>
                <a:gd name="T68" fmla="*/ 54 w 78"/>
                <a:gd name="T69" fmla="*/ 50 h 60"/>
                <a:gd name="T70" fmla="*/ 56 w 78"/>
                <a:gd name="T71" fmla="*/ 46 h 60"/>
                <a:gd name="T72" fmla="*/ 60 w 78"/>
                <a:gd name="T73" fmla="*/ 44 h 60"/>
                <a:gd name="T74" fmla="*/ 62 w 78"/>
                <a:gd name="T75" fmla="*/ 44 h 60"/>
                <a:gd name="T76" fmla="*/ 64 w 78"/>
                <a:gd name="T77" fmla="*/ 44 h 60"/>
                <a:gd name="T78" fmla="*/ 66 w 78"/>
                <a:gd name="T79" fmla="*/ 42 h 60"/>
                <a:gd name="T80" fmla="*/ 70 w 78"/>
                <a:gd name="T81" fmla="*/ 40 h 60"/>
                <a:gd name="T82" fmla="*/ 72 w 78"/>
                <a:gd name="T83" fmla="*/ 38 h 60"/>
                <a:gd name="T84" fmla="*/ 74 w 78"/>
                <a:gd name="T85" fmla="*/ 36 h 60"/>
                <a:gd name="T86" fmla="*/ 76 w 78"/>
                <a:gd name="T87" fmla="*/ 34 h 60"/>
                <a:gd name="T88" fmla="*/ 78 w 78"/>
                <a:gd name="T89" fmla="*/ 32 h 60"/>
                <a:gd name="T90" fmla="*/ 78 w 78"/>
                <a:gd name="T91" fmla="*/ 32 h 60"/>
                <a:gd name="T92" fmla="*/ 78 w 78"/>
                <a:gd name="T93" fmla="*/ 30 h 60"/>
                <a:gd name="T94" fmla="*/ 78 w 78"/>
                <a:gd name="T95" fmla="*/ 26 h 60"/>
                <a:gd name="T96" fmla="*/ 78 w 78"/>
                <a:gd name="T97" fmla="*/ 24 h 60"/>
                <a:gd name="T98" fmla="*/ 76 w 78"/>
                <a:gd name="T99" fmla="*/ 22 h 60"/>
                <a:gd name="T100" fmla="*/ 74 w 78"/>
                <a:gd name="T101" fmla="*/ 20 h 60"/>
                <a:gd name="T102" fmla="*/ 72 w 78"/>
                <a:gd name="T103" fmla="*/ 22 h 60"/>
                <a:gd name="T104" fmla="*/ 70 w 78"/>
                <a:gd name="T105" fmla="*/ 24 h 60"/>
                <a:gd name="T106" fmla="*/ 66 w 78"/>
                <a:gd name="T107" fmla="*/ 26 h 60"/>
                <a:gd name="T108" fmla="*/ 64 w 78"/>
                <a:gd name="T109" fmla="*/ 26 h 60"/>
                <a:gd name="T110" fmla="*/ 62 w 78"/>
                <a:gd name="T111" fmla="*/ 26 h 60"/>
                <a:gd name="T112" fmla="*/ 58 w 78"/>
                <a:gd name="T113" fmla="*/ 24 h 60"/>
                <a:gd name="T114" fmla="*/ 52 w 78"/>
                <a:gd name="T115" fmla="*/ 22 h 60"/>
                <a:gd name="T116" fmla="*/ 46 w 78"/>
                <a:gd name="T117" fmla="*/ 20 h 60"/>
                <a:gd name="T118" fmla="*/ 42 w 78"/>
                <a:gd name="T119" fmla="*/ 16 h 60"/>
                <a:gd name="T120" fmla="*/ 38 w 78"/>
                <a:gd name="T121" fmla="*/ 12 h 60"/>
                <a:gd name="T122" fmla="*/ 36 w 78"/>
                <a:gd name="T12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" h="60">
                  <a:moveTo>
                    <a:pt x="36" y="6"/>
                  </a:moveTo>
                  <a:lnTo>
                    <a:pt x="36" y="6"/>
                  </a:lnTo>
                  <a:lnTo>
                    <a:pt x="34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2" y="12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6" y="32"/>
                  </a:lnTo>
                  <a:lnTo>
                    <a:pt x="12" y="36"/>
                  </a:lnTo>
                  <a:lnTo>
                    <a:pt x="10" y="42"/>
                  </a:lnTo>
                  <a:lnTo>
                    <a:pt x="6" y="46"/>
                  </a:lnTo>
                  <a:lnTo>
                    <a:pt x="4" y="48"/>
                  </a:lnTo>
                  <a:lnTo>
                    <a:pt x="2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58"/>
                  </a:lnTo>
                  <a:lnTo>
                    <a:pt x="14" y="58"/>
                  </a:lnTo>
                  <a:lnTo>
                    <a:pt x="20" y="58"/>
                  </a:lnTo>
                  <a:lnTo>
                    <a:pt x="26" y="58"/>
                  </a:lnTo>
                  <a:lnTo>
                    <a:pt x="30" y="56"/>
                  </a:lnTo>
                  <a:lnTo>
                    <a:pt x="32" y="56"/>
                  </a:lnTo>
                  <a:lnTo>
                    <a:pt x="38" y="60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56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6" y="46"/>
                  </a:lnTo>
                  <a:lnTo>
                    <a:pt x="60" y="44"/>
                  </a:lnTo>
                  <a:lnTo>
                    <a:pt x="62" y="44"/>
                  </a:lnTo>
                  <a:lnTo>
                    <a:pt x="64" y="44"/>
                  </a:lnTo>
                  <a:lnTo>
                    <a:pt x="66" y="42"/>
                  </a:lnTo>
                  <a:lnTo>
                    <a:pt x="70" y="40"/>
                  </a:lnTo>
                  <a:lnTo>
                    <a:pt x="72" y="38"/>
                  </a:lnTo>
                  <a:lnTo>
                    <a:pt x="74" y="36"/>
                  </a:lnTo>
                  <a:lnTo>
                    <a:pt x="76" y="3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78" y="26"/>
                  </a:lnTo>
                  <a:lnTo>
                    <a:pt x="78" y="24"/>
                  </a:lnTo>
                  <a:lnTo>
                    <a:pt x="76" y="22"/>
                  </a:lnTo>
                  <a:lnTo>
                    <a:pt x="74" y="20"/>
                  </a:lnTo>
                  <a:lnTo>
                    <a:pt x="72" y="22"/>
                  </a:lnTo>
                  <a:lnTo>
                    <a:pt x="70" y="24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58" y="24"/>
                  </a:lnTo>
                  <a:lnTo>
                    <a:pt x="52" y="22"/>
                  </a:lnTo>
                  <a:lnTo>
                    <a:pt x="46" y="20"/>
                  </a:lnTo>
                  <a:lnTo>
                    <a:pt x="42" y="16"/>
                  </a:lnTo>
                  <a:lnTo>
                    <a:pt x="38" y="12"/>
                  </a:lnTo>
                  <a:lnTo>
                    <a:pt x="36" y="6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217">
              <a:extLst>
                <a:ext uri="{FF2B5EF4-FFF2-40B4-BE49-F238E27FC236}">
                  <a16:creationId xmlns:a16="http://schemas.microsoft.com/office/drawing/2014/main" id="{1F7A0A5C-A6BA-3658-9C75-FFFD04DFBFF4}"/>
                </a:ext>
              </a:extLst>
            </p:cNvPr>
            <p:cNvSpPr>
              <a:spLocks/>
            </p:cNvSpPr>
            <p:nvPr/>
          </p:nvSpPr>
          <p:spPr bwMode="gray">
            <a:xfrm>
              <a:off x="8169928" y="3846803"/>
              <a:ext cx="165946" cy="62175"/>
            </a:xfrm>
            <a:custGeom>
              <a:avLst/>
              <a:gdLst>
                <a:gd name="T0" fmla="*/ 58 w 80"/>
                <a:gd name="T1" fmla="*/ 0 h 34"/>
                <a:gd name="T2" fmla="*/ 52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6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8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8" y="0"/>
                  </a:moveTo>
                  <a:lnTo>
                    <a:pt x="52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8" y="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218">
              <a:extLst>
                <a:ext uri="{FF2B5EF4-FFF2-40B4-BE49-F238E27FC236}">
                  <a16:creationId xmlns:a16="http://schemas.microsoft.com/office/drawing/2014/main" id="{5B8B0B48-7A84-5D8C-6E19-659B2AC06C02}"/>
                </a:ext>
              </a:extLst>
            </p:cNvPr>
            <p:cNvSpPr>
              <a:spLocks/>
            </p:cNvSpPr>
            <p:nvPr/>
          </p:nvSpPr>
          <p:spPr bwMode="gray">
            <a:xfrm>
              <a:off x="8169928" y="3846803"/>
              <a:ext cx="165946" cy="62175"/>
            </a:xfrm>
            <a:custGeom>
              <a:avLst/>
              <a:gdLst>
                <a:gd name="T0" fmla="*/ 56 w 80"/>
                <a:gd name="T1" fmla="*/ 0 h 34"/>
                <a:gd name="T2" fmla="*/ 50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4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6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6" y="0"/>
                  </a:moveTo>
                  <a:lnTo>
                    <a:pt x="50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4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6" y="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219">
              <a:extLst>
                <a:ext uri="{FF2B5EF4-FFF2-40B4-BE49-F238E27FC236}">
                  <a16:creationId xmlns:a16="http://schemas.microsoft.com/office/drawing/2014/main" id="{9A30D3B1-FE7F-E119-95C3-B38F15B249BE}"/>
                </a:ext>
              </a:extLst>
            </p:cNvPr>
            <p:cNvSpPr>
              <a:spLocks/>
            </p:cNvSpPr>
            <p:nvPr/>
          </p:nvSpPr>
          <p:spPr bwMode="gray">
            <a:xfrm>
              <a:off x="6402597" y="2303393"/>
              <a:ext cx="696976" cy="753419"/>
            </a:xfrm>
            <a:custGeom>
              <a:avLst/>
              <a:gdLst>
                <a:gd name="T0" fmla="*/ 302 w 336"/>
                <a:gd name="T1" fmla="*/ 44 h 412"/>
                <a:gd name="T2" fmla="*/ 314 w 336"/>
                <a:gd name="T3" fmla="*/ 42 h 412"/>
                <a:gd name="T4" fmla="*/ 312 w 336"/>
                <a:gd name="T5" fmla="*/ 42 h 412"/>
                <a:gd name="T6" fmla="*/ 326 w 336"/>
                <a:gd name="T7" fmla="*/ 38 h 412"/>
                <a:gd name="T8" fmla="*/ 330 w 336"/>
                <a:gd name="T9" fmla="*/ 22 h 412"/>
                <a:gd name="T10" fmla="*/ 302 w 336"/>
                <a:gd name="T11" fmla="*/ 4 h 412"/>
                <a:gd name="T12" fmla="*/ 250 w 336"/>
                <a:gd name="T13" fmla="*/ 8 h 412"/>
                <a:gd name="T14" fmla="*/ 230 w 336"/>
                <a:gd name="T15" fmla="*/ 14 h 412"/>
                <a:gd name="T16" fmla="*/ 218 w 336"/>
                <a:gd name="T17" fmla="*/ 20 h 412"/>
                <a:gd name="T18" fmla="*/ 214 w 336"/>
                <a:gd name="T19" fmla="*/ 26 h 412"/>
                <a:gd name="T20" fmla="*/ 204 w 336"/>
                <a:gd name="T21" fmla="*/ 36 h 412"/>
                <a:gd name="T22" fmla="*/ 194 w 336"/>
                <a:gd name="T23" fmla="*/ 34 h 412"/>
                <a:gd name="T24" fmla="*/ 186 w 336"/>
                <a:gd name="T25" fmla="*/ 34 h 412"/>
                <a:gd name="T26" fmla="*/ 176 w 336"/>
                <a:gd name="T27" fmla="*/ 48 h 412"/>
                <a:gd name="T28" fmla="*/ 158 w 336"/>
                <a:gd name="T29" fmla="*/ 58 h 412"/>
                <a:gd name="T30" fmla="*/ 148 w 336"/>
                <a:gd name="T31" fmla="*/ 76 h 412"/>
                <a:gd name="T32" fmla="*/ 136 w 336"/>
                <a:gd name="T33" fmla="*/ 114 h 412"/>
                <a:gd name="T34" fmla="*/ 106 w 336"/>
                <a:gd name="T35" fmla="*/ 170 h 412"/>
                <a:gd name="T36" fmla="*/ 94 w 336"/>
                <a:gd name="T37" fmla="*/ 200 h 412"/>
                <a:gd name="T38" fmla="*/ 72 w 336"/>
                <a:gd name="T39" fmla="*/ 230 h 412"/>
                <a:gd name="T40" fmla="*/ 26 w 336"/>
                <a:gd name="T41" fmla="*/ 278 h 412"/>
                <a:gd name="T42" fmla="*/ 16 w 336"/>
                <a:gd name="T43" fmla="*/ 284 h 412"/>
                <a:gd name="T44" fmla="*/ 8 w 336"/>
                <a:gd name="T45" fmla="*/ 300 h 412"/>
                <a:gd name="T46" fmla="*/ 4 w 336"/>
                <a:gd name="T47" fmla="*/ 334 h 412"/>
                <a:gd name="T48" fmla="*/ 10 w 336"/>
                <a:gd name="T49" fmla="*/ 344 h 412"/>
                <a:gd name="T50" fmla="*/ 6 w 336"/>
                <a:gd name="T51" fmla="*/ 352 h 412"/>
                <a:gd name="T52" fmla="*/ 2 w 336"/>
                <a:gd name="T53" fmla="*/ 364 h 412"/>
                <a:gd name="T54" fmla="*/ 4 w 336"/>
                <a:gd name="T55" fmla="*/ 384 h 412"/>
                <a:gd name="T56" fmla="*/ 10 w 336"/>
                <a:gd name="T57" fmla="*/ 400 h 412"/>
                <a:gd name="T58" fmla="*/ 28 w 336"/>
                <a:gd name="T59" fmla="*/ 412 h 412"/>
                <a:gd name="T60" fmla="*/ 46 w 336"/>
                <a:gd name="T61" fmla="*/ 402 h 412"/>
                <a:gd name="T62" fmla="*/ 54 w 336"/>
                <a:gd name="T63" fmla="*/ 390 h 412"/>
                <a:gd name="T64" fmla="*/ 58 w 336"/>
                <a:gd name="T65" fmla="*/ 376 h 412"/>
                <a:gd name="T66" fmla="*/ 68 w 336"/>
                <a:gd name="T67" fmla="*/ 370 h 412"/>
                <a:gd name="T68" fmla="*/ 76 w 336"/>
                <a:gd name="T69" fmla="*/ 358 h 412"/>
                <a:gd name="T70" fmla="*/ 80 w 336"/>
                <a:gd name="T71" fmla="*/ 342 h 412"/>
                <a:gd name="T72" fmla="*/ 92 w 336"/>
                <a:gd name="T73" fmla="*/ 354 h 412"/>
                <a:gd name="T74" fmla="*/ 100 w 336"/>
                <a:gd name="T75" fmla="*/ 318 h 412"/>
                <a:gd name="T76" fmla="*/ 102 w 336"/>
                <a:gd name="T77" fmla="*/ 260 h 412"/>
                <a:gd name="T78" fmla="*/ 132 w 336"/>
                <a:gd name="T79" fmla="*/ 198 h 412"/>
                <a:gd name="T80" fmla="*/ 140 w 336"/>
                <a:gd name="T81" fmla="*/ 178 h 412"/>
                <a:gd name="T82" fmla="*/ 154 w 336"/>
                <a:gd name="T83" fmla="*/ 162 h 412"/>
                <a:gd name="T84" fmla="*/ 162 w 336"/>
                <a:gd name="T85" fmla="*/ 134 h 412"/>
                <a:gd name="T86" fmla="*/ 170 w 336"/>
                <a:gd name="T87" fmla="*/ 112 h 412"/>
                <a:gd name="T88" fmla="*/ 224 w 336"/>
                <a:gd name="T89" fmla="*/ 64 h 412"/>
                <a:gd name="T90" fmla="*/ 238 w 336"/>
                <a:gd name="T91" fmla="*/ 66 h 412"/>
                <a:gd name="T92" fmla="*/ 264 w 336"/>
                <a:gd name="T93" fmla="*/ 70 h 412"/>
                <a:gd name="T94" fmla="*/ 276 w 336"/>
                <a:gd name="T95" fmla="*/ 64 h 412"/>
                <a:gd name="T96" fmla="*/ 278 w 336"/>
                <a:gd name="T97" fmla="*/ 56 h 412"/>
                <a:gd name="T98" fmla="*/ 294 w 336"/>
                <a:gd name="T99" fmla="*/ 50 h 412"/>
                <a:gd name="T100" fmla="*/ 328 w 336"/>
                <a:gd name="T101" fmla="*/ 64 h 412"/>
                <a:gd name="T102" fmla="*/ 326 w 336"/>
                <a:gd name="T103" fmla="*/ 5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6" h="412">
                  <a:moveTo>
                    <a:pt x="326" y="52"/>
                  </a:moveTo>
                  <a:lnTo>
                    <a:pt x="314" y="48"/>
                  </a:lnTo>
                  <a:lnTo>
                    <a:pt x="308" y="46"/>
                  </a:lnTo>
                  <a:lnTo>
                    <a:pt x="302" y="44"/>
                  </a:lnTo>
                  <a:lnTo>
                    <a:pt x="300" y="44"/>
                  </a:lnTo>
                  <a:lnTo>
                    <a:pt x="298" y="44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4" y="42"/>
                  </a:lnTo>
                  <a:lnTo>
                    <a:pt x="318" y="42"/>
                  </a:lnTo>
                  <a:lnTo>
                    <a:pt x="322" y="40"/>
                  </a:lnTo>
                  <a:lnTo>
                    <a:pt x="326" y="38"/>
                  </a:lnTo>
                  <a:lnTo>
                    <a:pt x="328" y="34"/>
                  </a:lnTo>
                  <a:lnTo>
                    <a:pt x="328" y="30"/>
                  </a:lnTo>
                  <a:lnTo>
                    <a:pt x="330" y="26"/>
                  </a:lnTo>
                  <a:lnTo>
                    <a:pt x="330" y="22"/>
                  </a:lnTo>
                  <a:lnTo>
                    <a:pt x="330" y="22"/>
                  </a:lnTo>
                  <a:lnTo>
                    <a:pt x="314" y="20"/>
                  </a:lnTo>
                  <a:lnTo>
                    <a:pt x="310" y="10"/>
                  </a:lnTo>
                  <a:lnTo>
                    <a:pt x="302" y="4"/>
                  </a:lnTo>
                  <a:lnTo>
                    <a:pt x="282" y="6"/>
                  </a:lnTo>
                  <a:lnTo>
                    <a:pt x="258" y="0"/>
                  </a:lnTo>
                  <a:lnTo>
                    <a:pt x="256" y="4"/>
                  </a:lnTo>
                  <a:lnTo>
                    <a:pt x="250" y="8"/>
                  </a:lnTo>
                  <a:lnTo>
                    <a:pt x="246" y="12"/>
                  </a:lnTo>
                  <a:lnTo>
                    <a:pt x="240" y="12"/>
                  </a:lnTo>
                  <a:lnTo>
                    <a:pt x="234" y="14"/>
                  </a:lnTo>
                  <a:lnTo>
                    <a:pt x="230" y="14"/>
                  </a:lnTo>
                  <a:lnTo>
                    <a:pt x="230" y="14"/>
                  </a:lnTo>
                  <a:lnTo>
                    <a:pt x="224" y="16"/>
                  </a:lnTo>
                  <a:lnTo>
                    <a:pt x="220" y="18"/>
                  </a:lnTo>
                  <a:lnTo>
                    <a:pt x="218" y="20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4" y="26"/>
                  </a:lnTo>
                  <a:lnTo>
                    <a:pt x="214" y="28"/>
                  </a:lnTo>
                  <a:lnTo>
                    <a:pt x="212" y="32"/>
                  </a:lnTo>
                  <a:lnTo>
                    <a:pt x="208" y="36"/>
                  </a:lnTo>
                  <a:lnTo>
                    <a:pt x="204" y="36"/>
                  </a:lnTo>
                  <a:lnTo>
                    <a:pt x="200" y="36"/>
                  </a:lnTo>
                  <a:lnTo>
                    <a:pt x="196" y="36"/>
                  </a:lnTo>
                  <a:lnTo>
                    <a:pt x="196" y="34"/>
                  </a:lnTo>
                  <a:lnTo>
                    <a:pt x="194" y="34"/>
                  </a:lnTo>
                  <a:lnTo>
                    <a:pt x="194" y="32"/>
                  </a:lnTo>
                  <a:lnTo>
                    <a:pt x="194" y="32"/>
                  </a:lnTo>
                  <a:lnTo>
                    <a:pt x="190" y="32"/>
                  </a:lnTo>
                  <a:lnTo>
                    <a:pt x="186" y="34"/>
                  </a:lnTo>
                  <a:lnTo>
                    <a:pt x="182" y="38"/>
                  </a:lnTo>
                  <a:lnTo>
                    <a:pt x="178" y="42"/>
                  </a:lnTo>
                  <a:lnTo>
                    <a:pt x="176" y="46"/>
                  </a:lnTo>
                  <a:lnTo>
                    <a:pt x="176" y="48"/>
                  </a:lnTo>
                  <a:lnTo>
                    <a:pt x="174" y="48"/>
                  </a:lnTo>
                  <a:lnTo>
                    <a:pt x="168" y="54"/>
                  </a:lnTo>
                  <a:lnTo>
                    <a:pt x="162" y="56"/>
                  </a:lnTo>
                  <a:lnTo>
                    <a:pt x="158" y="58"/>
                  </a:lnTo>
                  <a:lnTo>
                    <a:pt x="154" y="62"/>
                  </a:lnTo>
                  <a:lnTo>
                    <a:pt x="152" y="66"/>
                  </a:lnTo>
                  <a:lnTo>
                    <a:pt x="150" y="70"/>
                  </a:lnTo>
                  <a:lnTo>
                    <a:pt x="148" y="76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36" y="114"/>
                  </a:lnTo>
                  <a:lnTo>
                    <a:pt x="116" y="150"/>
                  </a:lnTo>
                  <a:lnTo>
                    <a:pt x="114" y="152"/>
                  </a:lnTo>
                  <a:lnTo>
                    <a:pt x="110" y="160"/>
                  </a:lnTo>
                  <a:lnTo>
                    <a:pt x="106" y="170"/>
                  </a:lnTo>
                  <a:lnTo>
                    <a:pt x="102" y="180"/>
                  </a:lnTo>
                  <a:lnTo>
                    <a:pt x="100" y="184"/>
                  </a:lnTo>
                  <a:lnTo>
                    <a:pt x="98" y="190"/>
                  </a:lnTo>
                  <a:lnTo>
                    <a:pt x="94" y="200"/>
                  </a:lnTo>
                  <a:lnTo>
                    <a:pt x="88" y="212"/>
                  </a:lnTo>
                  <a:lnTo>
                    <a:pt x="84" y="220"/>
                  </a:lnTo>
                  <a:lnTo>
                    <a:pt x="82" y="224"/>
                  </a:lnTo>
                  <a:lnTo>
                    <a:pt x="72" y="230"/>
                  </a:lnTo>
                  <a:lnTo>
                    <a:pt x="54" y="254"/>
                  </a:lnTo>
                  <a:lnTo>
                    <a:pt x="32" y="268"/>
                  </a:lnTo>
                  <a:lnTo>
                    <a:pt x="30" y="274"/>
                  </a:lnTo>
                  <a:lnTo>
                    <a:pt x="26" y="278"/>
                  </a:lnTo>
                  <a:lnTo>
                    <a:pt x="22" y="280"/>
                  </a:lnTo>
                  <a:lnTo>
                    <a:pt x="20" y="282"/>
                  </a:lnTo>
                  <a:lnTo>
                    <a:pt x="16" y="284"/>
                  </a:lnTo>
                  <a:lnTo>
                    <a:pt x="16" y="284"/>
                  </a:lnTo>
                  <a:lnTo>
                    <a:pt x="14" y="290"/>
                  </a:lnTo>
                  <a:lnTo>
                    <a:pt x="12" y="294"/>
                  </a:lnTo>
                  <a:lnTo>
                    <a:pt x="10" y="298"/>
                  </a:lnTo>
                  <a:lnTo>
                    <a:pt x="8" y="300"/>
                  </a:lnTo>
                  <a:lnTo>
                    <a:pt x="8" y="300"/>
                  </a:lnTo>
                  <a:lnTo>
                    <a:pt x="2" y="312"/>
                  </a:lnTo>
                  <a:lnTo>
                    <a:pt x="0" y="324"/>
                  </a:lnTo>
                  <a:lnTo>
                    <a:pt x="4" y="334"/>
                  </a:lnTo>
                  <a:lnTo>
                    <a:pt x="8" y="338"/>
                  </a:lnTo>
                  <a:lnTo>
                    <a:pt x="10" y="340"/>
                  </a:lnTo>
                  <a:lnTo>
                    <a:pt x="10" y="342"/>
                  </a:lnTo>
                  <a:lnTo>
                    <a:pt x="10" y="344"/>
                  </a:lnTo>
                  <a:lnTo>
                    <a:pt x="8" y="344"/>
                  </a:lnTo>
                  <a:lnTo>
                    <a:pt x="8" y="346"/>
                  </a:lnTo>
                  <a:lnTo>
                    <a:pt x="6" y="348"/>
                  </a:lnTo>
                  <a:lnTo>
                    <a:pt x="6" y="352"/>
                  </a:lnTo>
                  <a:lnTo>
                    <a:pt x="6" y="356"/>
                  </a:lnTo>
                  <a:lnTo>
                    <a:pt x="6" y="358"/>
                  </a:lnTo>
                  <a:lnTo>
                    <a:pt x="6" y="358"/>
                  </a:lnTo>
                  <a:lnTo>
                    <a:pt x="2" y="364"/>
                  </a:lnTo>
                  <a:lnTo>
                    <a:pt x="2" y="370"/>
                  </a:lnTo>
                  <a:lnTo>
                    <a:pt x="2" y="376"/>
                  </a:lnTo>
                  <a:lnTo>
                    <a:pt x="2" y="380"/>
                  </a:lnTo>
                  <a:lnTo>
                    <a:pt x="4" y="384"/>
                  </a:lnTo>
                  <a:lnTo>
                    <a:pt x="4" y="386"/>
                  </a:lnTo>
                  <a:lnTo>
                    <a:pt x="4" y="388"/>
                  </a:lnTo>
                  <a:lnTo>
                    <a:pt x="8" y="394"/>
                  </a:lnTo>
                  <a:lnTo>
                    <a:pt x="10" y="400"/>
                  </a:lnTo>
                  <a:lnTo>
                    <a:pt x="16" y="404"/>
                  </a:lnTo>
                  <a:lnTo>
                    <a:pt x="20" y="408"/>
                  </a:lnTo>
                  <a:lnTo>
                    <a:pt x="24" y="410"/>
                  </a:lnTo>
                  <a:lnTo>
                    <a:pt x="28" y="412"/>
                  </a:lnTo>
                  <a:lnTo>
                    <a:pt x="30" y="412"/>
                  </a:lnTo>
                  <a:lnTo>
                    <a:pt x="36" y="410"/>
                  </a:lnTo>
                  <a:lnTo>
                    <a:pt x="42" y="406"/>
                  </a:lnTo>
                  <a:lnTo>
                    <a:pt x="46" y="402"/>
                  </a:lnTo>
                  <a:lnTo>
                    <a:pt x="50" y="398"/>
                  </a:lnTo>
                  <a:lnTo>
                    <a:pt x="52" y="394"/>
                  </a:lnTo>
                  <a:lnTo>
                    <a:pt x="54" y="392"/>
                  </a:lnTo>
                  <a:lnTo>
                    <a:pt x="54" y="390"/>
                  </a:lnTo>
                  <a:lnTo>
                    <a:pt x="54" y="384"/>
                  </a:lnTo>
                  <a:lnTo>
                    <a:pt x="56" y="380"/>
                  </a:lnTo>
                  <a:lnTo>
                    <a:pt x="56" y="376"/>
                  </a:lnTo>
                  <a:lnTo>
                    <a:pt x="58" y="376"/>
                  </a:lnTo>
                  <a:lnTo>
                    <a:pt x="58" y="374"/>
                  </a:lnTo>
                  <a:lnTo>
                    <a:pt x="62" y="374"/>
                  </a:lnTo>
                  <a:lnTo>
                    <a:pt x="64" y="372"/>
                  </a:lnTo>
                  <a:lnTo>
                    <a:pt x="68" y="370"/>
                  </a:lnTo>
                  <a:lnTo>
                    <a:pt x="70" y="368"/>
                  </a:lnTo>
                  <a:lnTo>
                    <a:pt x="70" y="366"/>
                  </a:lnTo>
                  <a:lnTo>
                    <a:pt x="72" y="364"/>
                  </a:lnTo>
                  <a:lnTo>
                    <a:pt x="76" y="358"/>
                  </a:lnTo>
                  <a:lnTo>
                    <a:pt x="78" y="352"/>
                  </a:lnTo>
                  <a:lnTo>
                    <a:pt x="80" y="346"/>
                  </a:lnTo>
                  <a:lnTo>
                    <a:pt x="80" y="344"/>
                  </a:lnTo>
                  <a:lnTo>
                    <a:pt x="80" y="342"/>
                  </a:lnTo>
                  <a:lnTo>
                    <a:pt x="80" y="340"/>
                  </a:lnTo>
                  <a:lnTo>
                    <a:pt x="86" y="356"/>
                  </a:lnTo>
                  <a:lnTo>
                    <a:pt x="88" y="356"/>
                  </a:lnTo>
                  <a:lnTo>
                    <a:pt x="92" y="354"/>
                  </a:lnTo>
                  <a:lnTo>
                    <a:pt x="96" y="350"/>
                  </a:lnTo>
                  <a:lnTo>
                    <a:pt x="100" y="340"/>
                  </a:lnTo>
                  <a:lnTo>
                    <a:pt x="100" y="324"/>
                  </a:lnTo>
                  <a:lnTo>
                    <a:pt x="100" y="318"/>
                  </a:lnTo>
                  <a:lnTo>
                    <a:pt x="100" y="306"/>
                  </a:lnTo>
                  <a:lnTo>
                    <a:pt x="102" y="290"/>
                  </a:lnTo>
                  <a:lnTo>
                    <a:pt x="102" y="274"/>
                  </a:lnTo>
                  <a:lnTo>
                    <a:pt x="102" y="260"/>
                  </a:lnTo>
                  <a:lnTo>
                    <a:pt x="98" y="254"/>
                  </a:lnTo>
                  <a:lnTo>
                    <a:pt x="120" y="240"/>
                  </a:lnTo>
                  <a:lnTo>
                    <a:pt x="122" y="216"/>
                  </a:lnTo>
                  <a:lnTo>
                    <a:pt x="132" y="198"/>
                  </a:lnTo>
                  <a:lnTo>
                    <a:pt x="134" y="182"/>
                  </a:lnTo>
                  <a:lnTo>
                    <a:pt x="136" y="182"/>
                  </a:lnTo>
                  <a:lnTo>
                    <a:pt x="138" y="182"/>
                  </a:lnTo>
                  <a:lnTo>
                    <a:pt x="140" y="178"/>
                  </a:lnTo>
                  <a:lnTo>
                    <a:pt x="144" y="174"/>
                  </a:lnTo>
                  <a:lnTo>
                    <a:pt x="148" y="170"/>
                  </a:lnTo>
                  <a:lnTo>
                    <a:pt x="152" y="166"/>
                  </a:lnTo>
                  <a:lnTo>
                    <a:pt x="154" y="162"/>
                  </a:lnTo>
                  <a:lnTo>
                    <a:pt x="158" y="158"/>
                  </a:lnTo>
                  <a:lnTo>
                    <a:pt x="158" y="136"/>
                  </a:lnTo>
                  <a:lnTo>
                    <a:pt x="160" y="134"/>
                  </a:lnTo>
                  <a:lnTo>
                    <a:pt x="162" y="134"/>
                  </a:lnTo>
                  <a:lnTo>
                    <a:pt x="164" y="130"/>
                  </a:lnTo>
                  <a:lnTo>
                    <a:pt x="166" y="124"/>
                  </a:lnTo>
                  <a:lnTo>
                    <a:pt x="166" y="122"/>
                  </a:lnTo>
                  <a:lnTo>
                    <a:pt x="170" y="112"/>
                  </a:lnTo>
                  <a:lnTo>
                    <a:pt x="178" y="98"/>
                  </a:lnTo>
                  <a:lnTo>
                    <a:pt x="196" y="82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6" y="64"/>
                  </a:lnTo>
                  <a:lnTo>
                    <a:pt x="230" y="64"/>
                  </a:lnTo>
                  <a:lnTo>
                    <a:pt x="234" y="64"/>
                  </a:lnTo>
                  <a:lnTo>
                    <a:pt x="238" y="66"/>
                  </a:lnTo>
                  <a:lnTo>
                    <a:pt x="242" y="70"/>
                  </a:lnTo>
                  <a:lnTo>
                    <a:pt x="260" y="72"/>
                  </a:lnTo>
                  <a:lnTo>
                    <a:pt x="260" y="72"/>
                  </a:lnTo>
                  <a:lnTo>
                    <a:pt x="264" y="70"/>
                  </a:lnTo>
                  <a:lnTo>
                    <a:pt x="266" y="70"/>
                  </a:lnTo>
                  <a:lnTo>
                    <a:pt x="270" y="68"/>
                  </a:lnTo>
                  <a:lnTo>
                    <a:pt x="272" y="66"/>
                  </a:lnTo>
                  <a:lnTo>
                    <a:pt x="276" y="64"/>
                  </a:lnTo>
                  <a:lnTo>
                    <a:pt x="276" y="60"/>
                  </a:lnTo>
                  <a:lnTo>
                    <a:pt x="276" y="60"/>
                  </a:lnTo>
                  <a:lnTo>
                    <a:pt x="276" y="58"/>
                  </a:lnTo>
                  <a:lnTo>
                    <a:pt x="278" y="56"/>
                  </a:lnTo>
                  <a:lnTo>
                    <a:pt x="280" y="52"/>
                  </a:lnTo>
                  <a:lnTo>
                    <a:pt x="284" y="50"/>
                  </a:lnTo>
                  <a:lnTo>
                    <a:pt x="288" y="50"/>
                  </a:lnTo>
                  <a:lnTo>
                    <a:pt x="294" y="50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8" y="64"/>
                  </a:lnTo>
                  <a:lnTo>
                    <a:pt x="328" y="62"/>
                  </a:lnTo>
                  <a:lnTo>
                    <a:pt x="328" y="56"/>
                  </a:lnTo>
                  <a:lnTo>
                    <a:pt x="336" y="56"/>
                  </a:lnTo>
                  <a:lnTo>
                    <a:pt x="326" y="52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220">
              <a:extLst>
                <a:ext uri="{FF2B5EF4-FFF2-40B4-BE49-F238E27FC236}">
                  <a16:creationId xmlns:a16="http://schemas.microsoft.com/office/drawing/2014/main" id="{0608200E-60D4-EBEF-6FD6-967BC58C26D7}"/>
                </a:ext>
              </a:extLst>
            </p:cNvPr>
            <p:cNvSpPr>
              <a:spLocks/>
            </p:cNvSpPr>
            <p:nvPr/>
          </p:nvSpPr>
          <p:spPr bwMode="gray">
            <a:xfrm>
              <a:off x="6016772" y="3579815"/>
              <a:ext cx="327744" cy="241386"/>
            </a:xfrm>
            <a:custGeom>
              <a:avLst/>
              <a:gdLst>
                <a:gd name="T0" fmla="*/ 154 w 158"/>
                <a:gd name="T1" fmla="*/ 46 h 132"/>
                <a:gd name="T2" fmla="*/ 146 w 158"/>
                <a:gd name="T3" fmla="*/ 46 h 132"/>
                <a:gd name="T4" fmla="*/ 136 w 158"/>
                <a:gd name="T5" fmla="*/ 48 h 132"/>
                <a:gd name="T6" fmla="*/ 132 w 158"/>
                <a:gd name="T7" fmla="*/ 54 h 132"/>
                <a:gd name="T8" fmla="*/ 126 w 158"/>
                <a:gd name="T9" fmla="*/ 58 h 132"/>
                <a:gd name="T10" fmla="*/ 120 w 158"/>
                <a:gd name="T11" fmla="*/ 66 h 132"/>
                <a:gd name="T12" fmla="*/ 120 w 158"/>
                <a:gd name="T13" fmla="*/ 74 h 132"/>
                <a:gd name="T14" fmla="*/ 120 w 158"/>
                <a:gd name="T15" fmla="*/ 78 h 132"/>
                <a:gd name="T16" fmla="*/ 116 w 158"/>
                <a:gd name="T17" fmla="*/ 84 h 132"/>
                <a:gd name="T18" fmla="*/ 110 w 158"/>
                <a:gd name="T19" fmla="*/ 92 h 132"/>
                <a:gd name="T20" fmla="*/ 96 w 158"/>
                <a:gd name="T21" fmla="*/ 118 h 132"/>
                <a:gd name="T22" fmla="*/ 92 w 158"/>
                <a:gd name="T23" fmla="*/ 118 h 132"/>
                <a:gd name="T24" fmla="*/ 78 w 158"/>
                <a:gd name="T25" fmla="*/ 118 h 132"/>
                <a:gd name="T26" fmla="*/ 68 w 158"/>
                <a:gd name="T27" fmla="*/ 116 h 132"/>
                <a:gd name="T28" fmla="*/ 60 w 158"/>
                <a:gd name="T29" fmla="*/ 118 h 132"/>
                <a:gd name="T30" fmla="*/ 52 w 158"/>
                <a:gd name="T31" fmla="*/ 120 h 132"/>
                <a:gd name="T32" fmla="*/ 50 w 158"/>
                <a:gd name="T33" fmla="*/ 122 h 132"/>
                <a:gd name="T34" fmla="*/ 44 w 158"/>
                <a:gd name="T35" fmla="*/ 120 h 132"/>
                <a:gd name="T36" fmla="*/ 38 w 158"/>
                <a:gd name="T37" fmla="*/ 120 h 132"/>
                <a:gd name="T38" fmla="*/ 32 w 158"/>
                <a:gd name="T39" fmla="*/ 124 h 132"/>
                <a:gd name="T40" fmla="*/ 30 w 158"/>
                <a:gd name="T41" fmla="*/ 132 h 132"/>
                <a:gd name="T42" fmla="*/ 26 w 158"/>
                <a:gd name="T43" fmla="*/ 132 h 132"/>
                <a:gd name="T44" fmla="*/ 20 w 158"/>
                <a:gd name="T45" fmla="*/ 128 h 132"/>
                <a:gd name="T46" fmla="*/ 18 w 158"/>
                <a:gd name="T47" fmla="*/ 122 h 132"/>
                <a:gd name="T48" fmla="*/ 16 w 158"/>
                <a:gd name="T49" fmla="*/ 120 h 132"/>
                <a:gd name="T50" fmla="*/ 16 w 158"/>
                <a:gd name="T51" fmla="*/ 118 h 132"/>
                <a:gd name="T52" fmla="*/ 16 w 158"/>
                <a:gd name="T53" fmla="*/ 118 h 132"/>
                <a:gd name="T54" fmla="*/ 16 w 158"/>
                <a:gd name="T55" fmla="*/ 114 h 132"/>
                <a:gd name="T56" fmla="*/ 20 w 158"/>
                <a:gd name="T57" fmla="*/ 104 h 132"/>
                <a:gd name="T58" fmla="*/ 24 w 158"/>
                <a:gd name="T59" fmla="*/ 102 h 132"/>
                <a:gd name="T60" fmla="*/ 30 w 158"/>
                <a:gd name="T61" fmla="*/ 98 h 132"/>
                <a:gd name="T62" fmla="*/ 28 w 158"/>
                <a:gd name="T63" fmla="*/ 88 h 132"/>
                <a:gd name="T64" fmla="*/ 30 w 158"/>
                <a:gd name="T65" fmla="*/ 70 h 132"/>
                <a:gd name="T66" fmla="*/ 30 w 158"/>
                <a:gd name="T67" fmla="*/ 50 h 132"/>
                <a:gd name="T68" fmla="*/ 32 w 158"/>
                <a:gd name="T69" fmla="*/ 42 h 132"/>
                <a:gd name="T70" fmla="*/ 38 w 158"/>
                <a:gd name="T71" fmla="*/ 38 h 132"/>
                <a:gd name="T72" fmla="*/ 38 w 158"/>
                <a:gd name="T73" fmla="*/ 34 h 132"/>
                <a:gd name="T74" fmla="*/ 36 w 158"/>
                <a:gd name="T75" fmla="*/ 32 h 132"/>
                <a:gd name="T76" fmla="*/ 28 w 158"/>
                <a:gd name="T77" fmla="*/ 28 h 132"/>
                <a:gd name="T78" fmla="*/ 26 w 158"/>
                <a:gd name="T79" fmla="*/ 28 h 132"/>
                <a:gd name="T80" fmla="*/ 24 w 158"/>
                <a:gd name="T81" fmla="*/ 28 h 132"/>
                <a:gd name="T82" fmla="*/ 10 w 158"/>
                <a:gd name="T83" fmla="*/ 30 h 132"/>
                <a:gd name="T84" fmla="*/ 4 w 158"/>
                <a:gd name="T85" fmla="*/ 24 h 132"/>
                <a:gd name="T86" fmla="*/ 4 w 158"/>
                <a:gd name="T87" fmla="*/ 20 h 132"/>
                <a:gd name="T88" fmla="*/ 0 w 158"/>
                <a:gd name="T89" fmla="*/ 14 h 132"/>
                <a:gd name="T90" fmla="*/ 2 w 158"/>
                <a:gd name="T91" fmla="*/ 12 h 132"/>
                <a:gd name="T92" fmla="*/ 4 w 158"/>
                <a:gd name="T93" fmla="*/ 10 h 132"/>
                <a:gd name="T94" fmla="*/ 18 w 158"/>
                <a:gd name="T95" fmla="*/ 0 h 132"/>
                <a:gd name="T96" fmla="*/ 22 w 158"/>
                <a:gd name="T97" fmla="*/ 0 h 132"/>
                <a:gd name="T98" fmla="*/ 26 w 158"/>
                <a:gd name="T99" fmla="*/ 2 h 132"/>
                <a:gd name="T100" fmla="*/ 58 w 158"/>
                <a:gd name="T101" fmla="*/ 6 h 132"/>
                <a:gd name="T102" fmla="*/ 84 w 158"/>
                <a:gd name="T103" fmla="*/ 8 h 132"/>
                <a:gd name="T104" fmla="*/ 98 w 158"/>
                <a:gd name="T105" fmla="*/ 6 h 132"/>
                <a:gd name="T106" fmla="*/ 102 w 158"/>
                <a:gd name="T107" fmla="*/ 8 h 132"/>
                <a:gd name="T108" fmla="*/ 102 w 158"/>
                <a:gd name="T109" fmla="*/ 12 h 132"/>
                <a:gd name="T110" fmla="*/ 106 w 158"/>
                <a:gd name="T111" fmla="*/ 14 h 132"/>
                <a:gd name="T112" fmla="*/ 112 w 158"/>
                <a:gd name="T113" fmla="*/ 18 h 132"/>
                <a:gd name="T114" fmla="*/ 114 w 158"/>
                <a:gd name="T115" fmla="*/ 18 h 132"/>
                <a:gd name="T116" fmla="*/ 120 w 158"/>
                <a:gd name="T117" fmla="*/ 22 h 132"/>
                <a:gd name="T118" fmla="*/ 126 w 158"/>
                <a:gd name="T119" fmla="*/ 28 h 132"/>
                <a:gd name="T120" fmla="*/ 134 w 158"/>
                <a:gd name="T121" fmla="*/ 36 h 132"/>
                <a:gd name="T122" fmla="*/ 152 w 158"/>
                <a:gd name="T123" fmla="*/ 42 h 132"/>
                <a:gd name="T124" fmla="*/ 154 w 158"/>
                <a:gd name="T125" fmla="*/ 4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" h="132">
                  <a:moveTo>
                    <a:pt x="154" y="46"/>
                  </a:moveTo>
                  <a:lnTo>
                    <a:pt x="154" y="46"/>
                  </a:lnTo>
                  <a:lnTo>
                    <a:pt x="150" y="46"/>
                  </a:lnTo>
                  <a:lnTo>
                    <a:pt x="146" y="46"/>
                  </a:lnTo>
                  <a:lnTo>
                    <a:pt x="142" y="46"/>
                  </a:lnTo>
                  <a:lnTo>
                    <a:pt x="136" y="48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0" y="54"/>
                  </a:lnTo>
                  <a:lnTo>
                    <a:pt x="126" y="58"/>
                  </a:lnTo>
                  <a:lnTo>
                    <a:pt x="122" y="62"/>
                  </a:lnTo>
                  <a:lnTo>
                    <a:pt x="120" y="66"/>
                  </a:lnTo>
                  <a:lnTo>
                    <a:pt x="118" y="70"/>
                  </a:lnTo>
                  <a:lnTo>
                    <a:pt x="120" y="74"/>
                  </a:lnTo>
                  <a:lnTo>
                    <a:pt x="122" y="78"/>
                  </a:lnTo>
                  <a:lnTo>
                    <a:pt x="120" y="78"/>
                  </a:lnTo>
                  <a:lnTo>
                    <a:pt x="118" y="80"/>
                  </a:lnTo>
                  <a:lnTo>
                    <a:pt x="116" y="84"/>
                  </a:lnTo>
                  <a:lnTo>
                    <a:pt x="112" y="88"/>
                  </a:lnTo>
                  <a:lnTo>
                    <a:pt x="110" y="92"/>
                  </a:lnTo>
                  <a:lnTo>
                    <a:pt x="106" y="96"/>
                  </a:lnTo>
                  <a:lnTo>
                    <a:pt x="96" y="118"/>
                  </a:lnTo>
                  <a:lnTo>
                    <a:pt x="94" y="118"/>
                  </a:lnTo>
                  <a:lnTo>
                    <a:pt x="92" y="118"/>
                  </a:lnTo>
                  <a:lnTo>
                    <a:pt x="86" y="118"/>
                  </a:lnTo>
                  <a:lnTo>
                    <a:pt x="78" y="118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4" y="116"/>
                  </a:lnTo>
                  <a:lnTo>
                    <a:pt x="60" y="118"/>
                  </a:lnTo>
                  <a:lnTo>
                    <a:pt x="56" y="118"/>
                  </a:lnTo>
                  <a:lnTo>
                    <a:pt x="52" y="120"/>
                  </a:lnTo>
                  <a:lnTo>
                    <a:pt x="50" y="122"/>
                  </a:lnTo>
                  <a:lnTo>
                    <a:pt x="50" y="122"/>
                  </a:lnTo>
                  <a:lnTo>
                    <a:pt x="48" y="120"/>
                  </a:lnTo>
                  <a:lnTo>
                    <a:pt x="44" y="120"/>
                  </a:lnTo>
                  <a:lnTo>
                    <a:pt x="40" y="120"/>
                  </a:lnTo>
                  <a:lnTo>
                    <a:pt x="38" y="120"/>
                  </a:lnTo>
                  <a:lnTo>
                    <a:pt x="34" y="122"/>
                  </a:lnTo>
                  <a:lnTo>
                    <a:pt x="32" y="124"/>
                  </a:lnTo>
                  <a:lnTo>
                    <a:pt x="30" y="128"/>
                  </a:lnTo>
                  <a:lnTo>
                    <a:pt x="30" y="132"/>
                  </a:lnTo>
                  <a:lnTo>
                    <a:pt x="28" y="132"/>
                  </a:lnTo>
                  <a:lnTo>
                    <a:pt x="26" y="132"/>
                  </a:lnTo>
                  <a:lnTo>
                    <a:pt x="24" y="130"/>
                  </a:lnTo>
                  <a:lnTo>
                    <a:pt x="20" y="128"/>
                  </a:lnTo>
                  <a:lnTo>
                    <a:pt x="18" y="126"/>
                  </a:lnTo>
                  <a:lnTo>
                    <a:pt x="18" y="122"/>
                  </a:lnTo>
                  <a:lnTo>
                    <a:pt x="16" y="122"/>
                  </a:lnTo>
                  <a:lnTo>
                    <a:pt x="16" y="120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6"/>
                  </a:lnTo>
                  <a:lnTo>
                    <a:pt x="16" y="114"/>
                  </a:lnTo>
                  <a:lnTo>
                    <a:pt x="18" y="108"/>
                  </a:lnTo>
                  <a:lnTo>
                    <a:pt x="20" y="104"/>
                  </a:lnTo>
                  <a:lnTo>
                    <a:pt x="22" y="102"/>
                  </a:lnTo>
                  <a:lnTo>
                    <a:pt x="24" y="102"/>
                  </a:lnTo>
                  <a:lnTo>
                    <a:pt x="26" y="102"/>
                  </a:lnTo>
                  <a:lnTo>
                    <a:pt x="30" y="98"/>
                  </a:lnTo>
                  <a:lnTo>
                    <a:pt x="24" y="92"/>
                  </a:lnTo>
                  <a:lnTo>
                    <a:pt x="28" y="88"/>
                  </a:lnTo>
                  <a:lnTo>
                    <a:pt x="30" y="80"/>
                  </a:lnTo>
                  <a:lnTo>
                    <a:pt x="30" y="70"/>
                  </a:lnTo>
                  <a:lnTo>
                    <a:pt x="26" y="60"/>
                  </a:lnTo>
                  <a:lnTo>
                    <a:pt x="30" y="50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2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10" y="30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54" y="6"/>
                  </a:lnTo>
                  <a:lnTo>
                    <a:pt x="58" y="6"/>
                  </a:lnTo>
                  <a:lnTo>
                    <a:pt x="72" y="6"/>
                  </a:lnTo>
                  <a:lnTo>
                    <a:pt x="84" y="8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102" y="12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2" y="1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6" y="20"/>
                  </a:lnTo>
                  <a:lnTo>
                    <a:pt x="120" y="22"/>
                  </a:lnTo>
                  <a:lnTo>
                    <a:pt x="122" y="24"/>
                  </a:lnTo>
                  <a:lnTo>
                    <a:pt x="126" y="28"/>
                  </a:lnTo>
                  <a:lnTo>
                    <a:pt x="126" y="26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52" y="42"/>
                  </a:lnTo>
                  <a:lnTo>
                    <a:pt x="158" y="44"/>
                  </a:lnTo>
                  <a:lnTo>
                    <a:pt x="154" y="46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221">
              <a:extLst>
                <a:ext uri="{FF2B5EF4-FFF2-40B4-BE49-F238E27FC236}">
                  <a16:creationId xmlns:a16="http://schemas.microsoft.com/office/drawing/2014/main" id="{D52E4894-4423-637D-8C6D-04178E8B657B}"/>
                </a:ext>
              </a:extLst>
            </p:cNvPr>
            <p:cNvSpPr>
              <a:spLocks/>
            </p:cNvSpPr>
            <p:nvPr/>
          </p:nvSpPr>
          <p:spPr bwMode="gray">
            <a:xfrm>
              <a:off x="6431638" y="3510325"/>
              <a:ext cx="323596" cy="266988"/>
            </a:xfrm>
            <a:custGeom>
              <a:avLst/>
              <a:gdLst>
                <a:gd name="T0" fmla="*/ 94 w 156"/>
                <a:gd name="T1" fmla="*/ 14 h 146"/>
                <a:gd name="T2" fmla="*/ 92 w 156"/>
                <a:gd name="T3" fmla="*/ 16 h 146"/>
                <a:gd name="T4" fmla="*/ 92 w 156"/>
                <a:gd name="T5" fmla="*/ 16 h 146"/>
                <a:gd name="T6" fmla="*/ 94 w 156"/>
                <a:gd name="T7" fmla="*/ 18 h 146"/>
                <a:gd name="T8" fmla="*/ 94 w 156"/>
                <a:gd name="T9" fmla="*/ 20 h 146"/>
                <a:gd name="T10" fmla="*/ 76 w 156"/>
                <a:gd name="T11" fmla="*/ 28 h 146"/>
                <a:gd name="T12" fmla="*/ 78 w 156"/>
                <a:gd name="T13" fmla="*/ 32 h 146"/>
                <a:gd name="T14" fmla="*/ 84 w 156"/>
                <a:gd name="T15" fmla="*/ 38 h 146"/>
                <a:gd name="T16" fmla="*/ 94 w 156"/>
                <a:gd name="T17" fmla="*/ 46 h 146"/>
                <a:gd name="T18" fmla="*/ 104 w 156"/>
                <a:gd name="T19" fmla="*/ 52 h 146"/>
                <a:gd name="T20" fmla="*/ 102 w 156"/>
                <a:gd name="T21" fmla="*/ 56 h 146"/>
                <a:gd name="T22" fmla="*/ 104 w 156"/>
                <a:gd name="T23" fmla="*/ 62 h 146"/>
                <a:gd name="T24" fmla="*/ 138 w 156"/>
                <a:gd name="T25" fmla="*/ 90 h 146"/>
                <a:gd name="T26" fmla="*/ 156 w 156"/>
                <a:gd name="T27" fmla="*/ 120 h 146"/>
                <a:gd name="T28" fmla="*/ 144 w 156"/>
                <a:gd name="T29" fmla="*/ 118 h 146"/>
                <a:gd name="T30" fmla="*/ 134 w 156"/>
                <a:gd name="T31" fmla="*/ 122 h 146"/>
                <a:gd name="T32" fmla="*/ 130 w 156"/>
                <a:gd name="T33" fmla="*/ 134 h 146"/>
                <a:gd name="T34" fmla="*/ 124 w 156"/>
                <a:gd name="T35" fmla="*/ 146 h 146"/>
                <a:gd name="T36" fmla="*/ 120 w 156"/>
                <a:gd name="T37" fmla="*/ 134 h 146"/>
                <a:gd name="T38" fmla="*/ 118 w 156"/>
                <a:gd name="T39" fmla="*/ 132 h 146"/>
                <a:gd name="T40" fmla="*/ 116 w 156"/>
                <a:gd name="T41" fmla="*/ 130 h 146"/>
                <a:gd name="T42" fmla="*/ 118 w 156"/>
                <a:gd name="T43" fmla="*/ 128 h 146"/>
                <a:gd name="T44" fmla="*/ 122 w 156"/>
                <a:gd name="T45" fmla="*/ 112 h 146"/>
                <a:gd name="T46" fmla="*/ 110 w 156"/>
                <a:gd name="T47" fmla="*/ 106 h 146"/>
                <a:gd name="T48" fmla="*/ 80 w 156"/>
                <a:gd name="T49" fmla="*/ 84 h 146"/>
                <a:gd name="T50" fmla="*/ 50 w 156"/>
                <a:gd name="T51" fmla="*/ 54 h 146"/>
                <a:gd name="T52" fmla="*/ 50 w 156"/>
                <a:gd name="T53" fmla="*/ 50 h 146"/>
                <a:gd name="T54" fmla="*/ 48 w 156"/>
                <a:gd name="T55" fmla="*/ 44 h 146"/>
                <a:gd name="T56" fmla="*/ 44 w 156"/>
                <a:gd name="T57" fmla="*/ 40 h 146"/>
                <a:gd name="T58" fmla="*/ 18 w 156"/>
                <a:gd name="T59" fmla="*/ 48 h 146"/>
                <a:gd name="T60" fmla="*/ 12 w 156"/>
                <a:gd name="T61" fmla="*/ 48 h 146"/>
                <a:gd name="T62" fmla="*/ 4 w 156"/>
                <a:gd name="T63" fmla="*/ 34 h 146"/>
                <a:gd name="T64" fmla="*/ 2 w 156"/>
                <a:gd name="T65" fmla="*/ 32 h 146"/>
                <a:gd name="T66" fmla="*/ 0 w 156"/>
                <a:gd name="T67" fmla="*/ 22 h 146"/>
                <a:gd name="T68" fmla="*/ 12 w 156"/>
                <a:gd name="T69" fmla="*/ 22 h 146"/>
                <a:gd name="T70" fmla="*/ 16 w 156"/>
                <a:gd name="T71" fmla="*/ 24 h 146"/>
                <a:gd name="T72" fmla="*/ 24 w 156"/>
                <a:gd name="T73" fmla="*/ 12 h 146"/>
                <a:gd name="T74" fmla="*/ 30 w 156"/>
                <a:gd name="T75" fmla="*/ 10 h 146"/>
                <a:gd name="T76" fmla="*/ 30 w 156"/>
                <a:gd name="T77" fmla="*/ 14 h 146"/>
                <a:gd name="T78" fmla="*/ 32 w 156"/>
                <a:gd name="T79" fmla="*/ 16 h 146"/>
                <a:gd name="T80" fmla="*/ 36 w 156"/>
                <a:gd name="T81" fmla="*/ 14 h 146"/>
                <a:gd name="T82" fmla="*/ 40 w 156"/>
                <a:gd name="T83" fmla="*/ 12 h 146"/>
                <a:gd name="T84" fmla="*/ 42 w 156"/>
                <a:gd name="T85" fmla="*/ 10 h 146"/>
                <a:gd name="T86" fmla="*/ 44 w 156"/>
                <a:gd name="T87" fmla="*/ 8 h 146"/>
                <a:gd name="T88" fmla="*/ 44 w 156"/>
                <a:gd name="T89" fmla="*/ 10 h 146"/>
                <a:gd name="T90" fmla="*/ 46 w 156"/>
                <a:gd name="T91" fmla="*/ 12 h 146"/>
                <a:gd name="T92" fmla="*/ 48 w 156"/>
                <a:gd name="T93" fmla="*/ 10 h 146"/>
                <a:gd name="T94" fmla="*/ 48 w 156"/>
                <a:gd name="T95" fmla="*/ 8 h 146"/>
                <a:gd name="T96" fmla="*/ 46 w 156"/>
                <a:gd name="T97" fmla="*/ 4 h 146"/>
                <a:gd name="T98" fmla="*/ 48 w 156"/>
                <a:gd name="T99" fmla="*/ 4 h 146"/>
                <a:gd name="T100" fmla="*/ 50 w 156"/>
                <a:gd name="T101" fmla="*/ 2 h 146"/>
                <a:gd name="T102" fmla="*/ 54 w 156"/>
                <a:gd name="T103" fmla="*/ 0 h 146"/>
                <a:gd name="T104" fmla="*/ 58 w 156"/>
                <a:gd name="T105" fmla="*/ 0 h 146"/>
                <a:gd name="T106" fmla="*/ 62 w 156"/>
                <a:gd name="T107" fmla="*/ 0 h 146"/>
                <a:gd name="T108" fmla="*/ 66 w 156"/>
                <a:gd name="T109" fmla="*/ 0 h 146"/>
                <a:gd name="T110" fmla="*/ 72 w 156"/>
                <a:gd name="T111" fmla="*/ 0 h 146"/>
                <a:gd name="T112" fmla="*/ 74 w 156"/>
                <a:gd name="T113" fmla="*/ 4 h 146"/>
                <a:gd name="T114" fmla="*/ 80 w 156"/>
                <a:gd name="T115" fmla="*/ 8 h 146"/>
                <a:gd name="T116" fmla="*/ 88 w 156"/>
                <a:gd name="T117" fmla="*/ 12 h 146"/>
                <a:gd name="T118" fmla="*/ 94 w 156"/>
                <a:gd name="T119" fmla="*/ 1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6" h="146">
                  <a:moveTo>
                    <a:pt x="94" y="14"/>
                  </a:moveTo>
                  <a:lnTo>
                    <a:pt x="94" y="14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20"/>
                  </a:lnTo>
                  <a:lnTo>
                    <a:pt x="94" y="20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8" y="32"/>
                  </a:lnTo>
                  <a:lnTo>
                    <a:pt x="82" y="34"/>
                  </a:lnTo>
                  <a:lnTo>
                    <a:pt x="84" y="38"/>
                  </a:lnTo>
                  <a:lnTo>
                    <a:pt x="88" y="42"/>
                  </a:lnTo>
                  <a:lnTo>
                    <a:pt x="94" y="46"/>
                  </a:lnTo>
                  <a:lnTo>
                    <a:pt x="98" y="50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2" y="56"/>
                  </a:lnTo>
                  <a:lnTo>
                    <a:pt x="104" y="58"/>
                  </a:lnTo>
                  <a:lnTo>
                    <a:pt x="104" y="62"/>
                  </a:lnTo>
                  <a:lnTo>
                    <a:pt x="108" y="64"/>
                  </a:lnTo>
                  <a:lnTo>
                    <a:pt x="138" y="90"/>
                  </a:lnTo>
                  <a:lnTo>
                    <a:pt x="148" y="102"/>
                  </a:lnTo>
                  <a:lnTo>
                    <a:pt x="156" y="120"/>
                  </a:lnTo>
                  <a:lnTo>
                    <a:pt x="152" y="126"/>
                  </a:lnTo>
                  <a:lnTo>
                    <a:pt x="144" y="118"/>
                  </a:lnTo>
                  <a:lnTo>
                    <a:pt x="138" y="118"/>
                  </a:lnTo>
                  <a:lnTo>
                    <a:pt x="134" y="122"/>
                  </a:lnTo>
                  <a:lnTo>
                    <a:pt x="138" y="132"/>
                  </a:lnTo>
                  <a:lnTo>
                    <a:pt x="130" y="134"/>
                  </a:lnTo>
                  <a:lnTo>
                    <a:pt x="130" y="142"/>
                  </a:lnTo>
                  <a:lnTo>
                    <a:pt x="124" y="146"/>
                  </a:lnTo>
                  <a:lnTo>
                    <a:pt x="118" y="142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18" y="132"/>
                  </a:lnTo>
                  <a:lnTo>
                    <a:pt x="118" y="132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8" y="128"/>
                  </a:lnTo>
                  <a:lnTo>
                    <a:pt x="122" y="128"/>
                  </a:lnTo>
                  <a:lnTo>
                    <a:pt x="122" y="112"/>
                  </a:lnTo>
                  <a:lnTo>
                    <a:pt x="114" y="110"/>
                  </a:lnTo>
                  <a:lnTo>
                    <a:pt x="110" y="106"/>
                  </a:lnTo>
                  <a:lnTo>
                    <a:pt x="88" y="92"/>
                  </a:lnTo>
                  <a:lnTo>
                    <a:pt x="80" y="84"/>
                  </a:lnTo>
                  <a:lnTo>
                    <a:pt x="74" y="74"/>
                  </a:lnTo>
                  <a:lnTo>
                    <a:pt x="50" y="54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0" y="48"/>
                  </a:lnTo>
                  <a:lnTo>
                    <a:pt x="48" y="44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38" y="3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28" y="16"/>
                  </a:lnTo>
                  <a:lnTo>
                    <a:pt x="24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42" y="10"/>
                  </a:lnTo>
                  <a:lnTo>
                    <a:pt x="46" y="6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80" y="8"/>
                  </a:lnTo>
                  <a:lnTo>
                    <a:pt x="84" y="10"/>
                  </a:lnTo>
                  <a:lnTo>
                    <a:pt x="88" y="12"/>
                  </a:lnTo>
                  <a:lnTo>
                    <a:pt x="92" y="12"/>
                  </a:lnTo>
                  <a:lnTo>
                    <a:pt x="94" y="14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222">
              <a:extLst>
                <a:ext uri="{FF2B5EF4-FFF2-40B4-BE49-F238E27FC236}">
                  <a16:creationId xmlns:a16="http://schemas.microsoft.com/office/drawing/2014/main" id="{21BA0A2C-2E33-BD60-0205-C3E0A14F634F}"/>
                </a:ext>
              </a:extLst>
            </p:cNvPr>
            <p:cNvSpPr>
              <a:spLocks/>
            </p:cNvSpPr>
            <p:nvPr/>
          </p:nvSpPr>
          <p:spPr bwMode="gray">
            <a:xfrm>
              <a:off x="6585139" y="3759026"/>
              <a:ext cx="87122" cy="43889"/>
            </a:xfrm>
            <a:custGeom>
              <a:avLst/>
              <a:gdLst>
                <a:gd name="T0" fmla="*/ 6 w 42"/>
                <a:gd name="T1" fmla="*/ 4 h 24"/>
                <a:gd name="T2" fmla="*/ 0 w 42"/>
                <a:gd name="T3" fmla="*/ 6 h 24"/>
                <a:gd name="T4" fmla="*/ 0 w 42"/>
                <a:gd name="T5" fmla="*/ 6 h 24"/>
                <a:gd name="T6" fmla="*/ 0 w 42"/>
                <a:gd name="T7" fmla="*/ 6 h 24"/>
                <a:gd name="T8" fmla="*/ 0 w 42"/>
                <a:gd name="T9" fmla="*/ 8 h 24"/>
                <a:gd name="T10" fmla="*/ 2 w 42"/>
                <a:gd name="T11" fmla="*/ 10 h 24"/>
                <a:gd name="T12" fmla="*/ 22 w 42"/>
                <a:gd name="T13" fmla="*/ 16 h 24"/>
                <a:gd name="T14" fmla="*/ 22 w 42"/>
                <a:gd name="T15" fmla="*/ 16 h 24"/>
                <a:gd name="T16" fmla="*/ 24 w 42"/>
                <a:gd name="T17" fmla="*/ 20 h 24"/>
                <a:gd name="T18" fmla="*/ 26 w 42"/>
                <a:gd name="T19" fmla="*/ 22 h 24"/>
                <a:gd name="T20" fmla="*/ 28 w 42"/>
                <a:gd name="T21" fmla="*/ 24 h 24"/>
                <a:gd name="T22" fmla="*/ 30 w 42"/>
                <a:gd name="T23" fmla="*/ 22 h 24"/>
                <a:gd name="T24" fmla="*/ 34 w 42"/>
                <a:gd name="T25" fmla="*/ 20 h 24"/>
                <a:gd name="T26" fmla="*/ 38 w 42"/>
                <a:gd name="T27" fmla="*/ 18 h 24"/>
                <a:gd name="T28" fmla="*/ 38 w 42"/>
                <a:gd name="T29" fmla="*/ 18 h 24"/>
                <a:gd name="T30" fmla="*/ 38 w 42"/>
                <a:gd name="T31" fmla="*/ 16 h 24"/>
                <a:gd name="T32" fmla="*/ 38 w 42"/>
                <a:gd name="T33" fmla="*/ 14 h 24"/>
                <a:gd name="T34" fmla="*/ 38 w 42"/>
                <a:gd name="T35" fmla="*/ 12 h 24"/>
                <a:gd name="T36" fmla="*/ 36 w 42"/>
                <a:gd name="T37" fmla="*/ 12 h 24"/>
                <a:gd name="T38" fmla="*/ 40 w 42"/>
                <a:gd name="T39" fmla="*/ 4 h 24"/>
                <a:gd name="T40" fmla="*/ 40 w 42"/>
                <a:gd name="T41" fmla="*/ 4 h 24"/>
                <a:gd name="T42" fmla="*/ 42 w 42"/>
                <a:gd name="T43" fmla="*/ 2 h 24"/>
                <a:gd name="T44" fmla="*/ 42 w 42"/>
                <a:gd name="T45" fmla="*/ 2 h 24"/>
                <a:gd name="T46" fmla="*/ 40 w 42"/>
                <a:gd name="T47" fmla="*/ 0 h 24"/>
                <a:gd name="T48" fmla="*/ 38 w 42"/>
                <a:gd name="T49" fmla="*/ 0 h 24"/>
                <a:gd name="T50" fmla="*/ 36 w 42"/>
                <a:gd name="T51" fmla="*/ 0 h 24"/>
                <a:gd name="T52" fmla="*/ 34 w 42"/>
                <a:gd name="T53" fmla="*/ 2 h 24"/>
                <a:gd name="T54" fmla="*/ 32 w 42"/>
                <a:gd name="T55" fmla="*/ 2 h 24"/>
                <a:gd name="T56" fmla="*/ 28 w 42"/>
                <a:gd name="T57" fmla="*/ 4 h 24"/>
                <a:gd name="T58" fmla="*/ 26 w 42"/>
                <a:gd name="T59" fmla="*/ 4 h 24"/>
                <a:gd name="T60" fmla="*/ 22 w 42"/>
                <a:gd name="T61" fmla="*/ 4 h 24"/>
                <a:gd name="T62" fmla="*/ 18 w 42"/>
                <a:gd name="T63" fmla="*/ 4 h 24"/>
                <a:gd name="T64" fmla="*/ 12 w 42"/>
                <a:gd name="T65" fmla="*/ 4 h 24"/>
                <a:gd name="T66" fmla="*/ 8 w 42"/>
                <a:gd name="T67" fmla="*/ 4 h 24"/>
                <a:gd name="T68" fmla="*/ 6 w 42"/>
                <a:gd name="T6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" h="24">
                  <a:moveTo>
                    <a:pt x="6" y="4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20"/>
                  </a:lnTo>
                  <a:lnTo>
                    <a:pt x="26" y="22"/>
                  </a:lnTo>
                  <a:lnTo>
                    <a:pt x="28" y="24"/>
                  </a:lnTo>
                  <a:lnTo>
                    <a:pt x="30" y="22"/>
                  </a:lnTo>
                  <a:lnTo>
                    <a:pt x="34" y="20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4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223">
              <a:extLst>
                <a:ext uri="{FF2B5EF4-FFF2-40B4-BE49-F238E27FC236}">
                  <a16:creationId xmlns:a16="http://schemas.microsoft.com/office/drawing/2014/main" id="{E02272A8-6ACE-890D-715E-349819B3362A}"/>
                </a:ext>
              </a:extLst>
            </p:cNvPr>
            <p:cNvSpPr>
              <a:spLocks/>
            </p:cNvSpPr>
            <p:nvPr/>
          </p:nvSpPr>
          <p:spPr bwMode="gray">
            <a:xfrm>
              <a:off x="6481422" y="3663934"/>
              <a:ext cx="41487" cy="76805"/>
            </a:xfrm>
            <a:custGeom>
              <a:avLst/>
              <a:gdLst>
                <a:gd name="T0" fmla="*/ 14 w 20"/>
                <a:gd name="T1" fmla="*/ 0 h 42"/>
                <a:gd name="T2" fmla="*/ 14 w 20"/>
                <a:gd name="T3" fmla="*/ 2 h 42"/>
                <a:gd name="T4" fmla="*/ 12 w 20"/>
                <a:gd name="T5" fmla="*/ 2 h 42"/>
                <a:gd name="T6" fmla="*/ 10 w 20"/>
                <a:gd name="T7" fmla="*/ 4 h 42"/>
                <a:gd name="T8" fmla="*/ 8 w 20"/>
                <a:gd name="T9" fmla="*/ 6 h 42"/>
                <a:gd name="T10" fmla="*/ 4 w 20"/>
                <a:gd name="T11" fmla="*/ 6 h 42"/>
                <a:gd name="T12" fmla="*/ 2 w 20"/>
                <a:gd name="T13" fmla="*/ 6 h 42"/>
                <a:gd name="T14" fmla="*/ 2 w 20"/>
                <a:gd name="T15" fmla="*/ 4 h 42"/>
                <a:gd name="T16" fmla="*/ 0 w 20"/>
                <a:gd name="T17" fmla="*/ 4 h 42"/>
                <a:gd name="T18" fmla="*/ 0 w 20"/>
                <a:gd name="T19" fmla="*/ 4 h 42"/>
                <a:gd name="T20" fmla="*/ 2 w 20"/>
                <a:gd name="T21" fmla="*/ 8 h 42"/>
                <a:gd name="T22" fmla="*/ 2 w 20"/>
                <a:gd name="T23" fmla="*/ 12 h 42"/>
                <a:gd name="T24" fmla="*/ 2 w 20"/>
                <a:gd name="T25" fmla="*/ 16 h 42"/>
                <a:gd name="T26" fmla="*/ 0 w 20"/>
                <a:gd name="T27" fmla="*/ 20 h 42"/>
                <a:gd name="T28" fmla="*/ 0 w 20"/>
                <a:gd name="T29" fmla="*/ 38 h 42"/>
                <a:gd name="T30" fmla="*/ 0 w 20"/>
                <a:gd name="T31" fmla="*/ 38 h 42"/>
                <a:gd name="T32" fmla="*/ 4 w 20"/>
                <a:gd name="T33" fmla="*/ 40 h 42"/>
                <a:gd name="T34" fmla="*/ 8 w 20"/>
                <a:gd name="T35" fmla="*/ 40 h 42"/>
                <a:gd name="T36" fmla="*/ 12 w 20"/>
                <a:gd name="T37" fmla="*/ 42 h 42"/>
                <a:gd name="T38" fmla="*/ 12 w 20"/>
                <a:gd name="T39" fmla="*/ 38 h 42"/>
                <a:gd name="T40" fmla="*/ 12 w 20"/>
                <a:gd name="T41" fmla="*/ 36 h 42"/>
                <a:gd name="T42" fmla="*/ 14 w 20"/>
                <a:gd name="T43" fmla="*/ 36 h 42"/>
                <a:gd name="T44" fmla="*/ 16 w 20"/>
                <a:gd name="T45" fmla="*/ 34 h 42"/>
                <a:gd name="T46" fmla="*/ 18 w 20"/>
                <a:gd name="T47" fmla="*/ 34 h 42"/>
                <a:gd name="T48" fmla="*/ 18 w 20"/>
                <a:gd name="T49" fmla="*/ 20 h 42"/>
                <a:gd name="T50" fmla="*/ 18 w 20"/>
                <a:gd name="T51" fmla="*/ 18 h 42"/>
                <a:gd name="T52" fmla="*/ 20 w 20"/>
                <a:gd name="T53" fmla="*/ 16 h 42"/>
                <a:gd name="T54" fmla="*/ 20 w 20"/>
                <a:gd name="T55" fmla="*/ 16 h 42"/>
                <a:gd name="T56" fmla="*/ 20 w 20"/>
                <a:gd name="T57" fmla="*/ 14 h 42"/>
                <a:gd name="T58" fmla="*/ 20 w 20"/>
                <a:gd name="T59" fmla="*/ 10 h 42"/>
                <a:gd name="T60" fmla="*/ 20 w 20"/>
                <a:gd name="T61" fmla="*/ 6 h 42"/>
                <a:gd name="T62" fmla="*/ 18 w 20"/>
                <a:gd name="T63" fmla="*/ 4 h 42"/>
                <a:gd name="T64" fmla="*/ 14 w 20"/>
                <a:gd name="T6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42">
                  <a:moveTo>
                    <a:pt x="14" y="0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224">
              <a:extLst>
                <a:ext uri="{FF2B5EF4-FFF2-40B4-BE49-F238E27FC236}">
                  <a16:creationId xmlns:a16="http://schemas.microsoft.com/office/drawing/2014/main" id="{74DED136-56C3-D8FF-95CA-7C4BE1EC0DFE}"/>
                </a:ext>
              </a:extLst>
            </p:cNvPr>
            <p:cNvSpPr>
              <a:spLocks/>
            </p:cNvSpPr>
            <p:nvPr/>
          </p:nvSpPr>
          <p:spPr bwMode="gray">
            <a:xfrm>
              <a:off x="6489720" y="3605416"/>
              <a:ext cx="37338" cy="51203"/>
            </a:xfrm>
            <a:custGeom>
              <a:avLst/>
              <a:gdLst>
                <a:gd name="T0" fmla="*/ 8 w 18"/>
                <a:gd name="T1" fmla="*/ 4 h 28"/>
                <a:gd name="T2" fmla="*/ 6 w 18"/>
                <a:gd name="T3" fmla="*/ 4 h 28"/>
                <a:gd name="T4" fmla="*/ 6 w 18"/>
                <a:gd name="T5" fmla="*/ 4 h 28"/>
                <a:gd name="T6" fmla="*/ 4 w 18"/>
                <a:gd name="T7" fmla="*/ 4 h 28"/>
                <a:gd name="T8" fmla="*/ 2 w 18"/>
                <a:gd name="T9" fmla="*/ 6 h 28"/>
                <a:gd name="T10" fmla="*/ 0 w 18"/>
                <a:gd name="T11" fmla="*/ 8 h 28"/>
                <a:gd name="T12" fmla="*/ 2 w 18"/>
                <a:gd name="T13" fmla="*/ 10 h 28"/>
                <a:gd name="T14" fmla="*/ 2 w 18"/>
                <a:gd name="T15" fmla="*/ 12 h 28"/>
                <a:gd name="T16" fmla="*/ 2 w 18"/>
                <a:gd name="T17" fmla="*/ 16 h 28"/>
                <a:gd name="T18" fmla="*/ 4 w 18"/>
                <a:gd name="T19" fmla="*/ 20 h 28"/>
                <a:gd name="T20" fmla="*/ 6 w 18"/>
                <a:gd name="T21" fmla="*/ 22 h 28"/>
                <a:gd name="T22" fmla="*/ 12 w 18"/>
                <a:gd name="T23" fmla="*/ 28 h 28"/>
                <a:gd name="T24" fmla="*/ 12 w 18"/>
                <a:gd name="T25" fmla="*/ 28 h 28"/>
                <a:gd name="T26" fmla="*/ 14 w 18"/>
                <a:gd name="T27" fmla="*/ 24 h 28"/>
                <a:gd name="T28" fmla="*/ 14 w 18"/>
                <a:gd name="T29" fmla="*/ 22 h 28"/>
                <a:gd name="T30" fmla="*/ 16 w 18"/>
                <a:gd name="T31" fmla="*/ 18 h 28"/>
                <a:gd name="T32" fmla="*/ 18 w 18"/>
                <a:gd name="T33" fmla="*/ 18 h 28"/>
                <a:gd name="T34" fmla="*/ 18 w 18"/>
                <a:gd name="T35" fmla="*/ 16 h 28"/>
                <a:gd name="T36" fmla="*/ 18 w 18"/>
                <a:gd name="T37" fmla="*/ 14 h 28"/>
                <a:gd name="T38" fmla="*/ 16 w 18"/>
                <a:gd name="T39" fmla="*/ 10 h 28"/>
                <a:gd name="T40" fmla="*/ 16 w 18"/>
                <a:gd name="T41" fmla="*/ 6 h 28"/>
                <a:gd name="T42" fmla="*/ 14 w 18"/>
                <a:gd name="T43" fmla="*/ 4 h 28"/>
                <a:gd name="T44" fmla="*/ 10 w 18"/>
                <a:gd name="T45" fmla="*/ 0 h 28"/>
                <a:gd name="T46" fmla="*/ 8 w 18"/>
                <a:gd name="T47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28">
                  <a:moveTo>
                    <a:pt x="8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0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225">
              <a:extLst>
                <a:ext uri="{FF2B5EF4-FFF2-40B4-BE49-F238E27FC236}">
                  <a16:creationId xmlns:a16="http://schemas.microsoft.com/office/drawing/2014/main" id="{611E097B-41DA-91B7-23ED-792EA64DF482}"/>
                </a:ext>
              </a:extLst>
            </p:cNvPr>
            <p:cNvSpPr>
              <a:spLocks/>
            </p:cNvSpPr>
            <p:nvPr/>
          </p:nvSpPr>
          <p:spPr bwMode="gray">
            <a:xfrm>
              <a:off x="6510463" y="3407918"/>
              <a:ext cx="211582" cy="109722"/>
            </a:xfrm>
            <a:custGeom>
              <a:avLst/>
              <a:gdLst>
                <a:gd name="T0" fmla="*/ 34 w 102"/>
                <a:gd name="T1" fmla="*/ 58 h 60"/>
                <a:gd name="T2" fmla="*/ 32 w 102"/>
                <a:gd name="T3" fmla="*/ 56 h 60"/>
                <a:gd name="T4" fmla="*/ 28 w 102"/>
                <a:gd name="T5" fmla="*/ 56 h 60"/>
                <a:gd name="T6" fmla="*/ 20 w 102"/>
                <a:gd name="T7" fmla="*/ 56 h 60"/>
                <a:gd name="T8" fmla="*/ 16 w 102"/>
                <a:gd name="T9" fmla="*/ 56 h 60"/>
                <a:gd name="T10" fmla="*/ 12 w 102"/>
                <a:gd name="T11" fmla="*/ 58 h 60"/>
                <a:gd name="T12" fmla="*/ 10 w 102"/>
                <a:gd name="T13" fmla="*/ 60 h 60"/>
                <a:gd name="T14" fmla="*/ 10 w 102"/>
                <a:gd name="T15" fmla="*/ 56 h 60"/>
                <a:gd name="T16" fmla="*/ 8 w 102"/>
                <a:gd name="T17" fmla="*/ 56 h 60"/>
                <a:gd name="T18" fmla="*/ 8 w 102"/>
                <a:gd name="T19" fmla="*/ 52 h 60"/>
                <a:gd name="T20" fmla="*/ 8 w 102"/>
                <a:gd name="T21" fmla="*/ 38 h 60"/>
                <a:gd name="T22" fmla="*/ 28 w 102"/>
                <a:gd name="T23" fmla="*/ 34 h 60"/>
                <a:gd name="T24" fmla="*/ 28 w 102"/>
                <a:gd name="T25" fmla="*/ 26 h 60"/>
                <a:gd name="T26" fmla="*/ 38 w 102"/>
                <a:gd name="T27" fmla="*/ 12 h 60"/>
                <a:gd name="T28" fmla="*/ 50 w 102"/>
                <a:gd name="T29" fmla="*/ 4 h 60"/>
                <a:gd name="T30" fmla="*/ 52 w 102"/>
                <a:gd name="T31" fmla="*/ 0 h 60"/>
                <a:gd name="T32" fmla="*/ 54 w 102"/>
                <a:gd name="T33" fmla="*/ 0 h 60"/>
                <a:gd name="T34" fmla="*/ 58 w 102"/>
                <a:gd name="T35" fmla="*/ 4 h 60"/>
                <a:gd name="T36" fmla="*/ 60 w 102"/>
                <a:gd name="T37" fmla="*/ 4 h 60"/>
                <a:gd name="T38" fmla="*/ 68 w 102"/>
                <a:gd name="T39" fmla="*/ 4 h 60"/>
                <a:gd name="T40" fmla="*/ 72 w 102"/>
                <a:gd name="T41" fmla="*/ 0 h 60"/>
                <a:gd name="T42" fmla="*/ 80 w 102"/>
                <a:gd name="T43" fmla="*/ 2 h 60"/>
                <a:gd name="T44" fmla="*/ 80 w 102"/>
                <a:gd name="T45" fmla="*/ 4 h 60"/>
                <a:gd name="T46" fmla="*/ 86 w 102"/>
                <a:gd name="T47" fmla="*/ 8 h 60"/>
                <a:gd name="T48" fmla="*/ 92 w 102"/>
                <a:gd name="T49" fmla="*/ 8 h 60"/>
                <a:gd name="T50" fmla="*/ 96 w 102"/>
                <a:gd name="T51" fmla="*/ 8 h 60"/>
                <a:gd name="T52" fmla="*/ 102 w 102"/>
                <a:gd name="T53" fmla="*/ 18 h 60"/>
                <a:gd name="T54" fmla="*/ 98 w 102"/>
                <a:gd name="T55" fmla="*/ 20 h 60"/>
                <a:gd name="T56" fmla="*/ 96 w 102"/>
                <a:gd name="T57" fmla="*/ 28 h 60"/>
                <a:gd name="T58" fmla="*/ 96 w 102"/>
                <a:gd name="T59" fmla="*/ 34 h 60"/>
                <a:gd name="T60" fmla="*/ 92 w 102"/>
                <a:gd name="T61" fmla="*/ 38 h 60"/>
                <a:gd name="T62" fmla="*/ 92 w 102"/>
                <a:gd name="T63" fmla="*/ 44 h 60"/>
                <a:gd name="T64" fmla="*/ 44 w 102"/>
                <a:gd name="T65" fmla="*/ 56 h 60"/>
                <a:gd name="T66" fmla="*/ 36 w 102"/>
                <a:gd name="T6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60">
                  <a:moveTo>
                    <a:pt x="36" y="60"/>
                  </a:moveTo>
                  <a:lnTo>
                    <a:pt x="34" y="58"/>
                  </a:lnTo>
                  <a:lnTo>
                    <a:pt x="34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4" y="56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4" y="58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8" y="52"/>
                  </a:lnTo>
                  <a:lnTo>
                    <a:pt x="0" y="38"/>
                  </a:lnTo>
                  <a:lnTo>
                    <a:pt x="8" y="38"/>
                  </a:lnTo>
                  <a:lnTo>
                    <a:pt x="20" y="30"/>
                  </a:lnTo>
                  <a:lnTo>
                    <a:pt x="28" y="34"/>
                  </a:lnTo>
                  <a:lnTo>
                    <a:pt x="30" y="30"/>
                  </a:lnTo>
                  <a:lnTo>
                    <a:pt x="28" y="26"/>
                  </a:lnTo>
                  <a:lnTo>
                    <a:pt x="28" y="16"/>
                  </a:lnTo>
                  <a:lnTo>
                    <a:pt x="38" y="12"/>
                  </a:lnTo>
                  <a:lnTo>
                    <a:pt x="44" y="8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2" y="16"/>
                  </a:lnTo>
                  <a:lnTo>
                    <a:pt x="102" y="18"/>
                  </a:lnTo>
                  <a:lnTo>
                    <a:pt x="100" y="18"/>
                  </a:lnTo>
                  <a:lnTo>
                    <a:pt x="98" y="20"/>
                  </a:lnTo>
                  <a:lnTo>
                    <a:pt x="96" y="24"/>
                  </a:lnTo>
                  <a:lnTo>
                    <a:pt x="96" y="28"/>
                  </a:lnTo>
                  <a:lnTo>
                    <a:pt x="96" y="32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8"/>
                  </a:lnTo>
                  <a:lnTo>
                    <a:pt x="90" y="40"/>
                  </a:lnTo>
                  <a:lnTo>
                    <a:pt x="92" y="44"/>
                  </a:lnTo>
                  <a:lnTo>
                    <a:pt x="68" y="46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36" y="6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226">
              <a:extLst>
                <a:ext uri="{FF2B5EF4-FFF2-40B4-BE49-F238E27FC236}">
                  <a16:creationId xmlns:a16="http://schemas.microsoft.com/office/drawing/2014/main" id="{97DF46E3-7F95-13C0-D6E0-C0BD069D561B}"/>
                </a:ext>
              </a:extLst>
            </p:cNvPr>
            <p:cNvSpPr>
              <a:spLocks/>
            </p:cNvSpPr>
            <p:nvPr/>
          </p:nvSpPr>
          <p:spPr bwMode="gray">
            <a:xfrm>
              <a:off x="6419192" y="3477409"/>
              <a:ext cx="112014" cy="76805"/>
            </a:xfrm>
            <a:custGeom>
              <a:avLst/>
              <a:gdLst>
                <a:gd name="T0" fmla="*/ 30 w 54"/>
                <a:gd name="T1" fmla="*/ 6 h 42"/>
                <a:gd name="T2" fmla="*/ 20 w 54"/>
                <a:gd name="T3" fmla="*/ 8 h 42"/>
                <a:gd name="T4" fmla="*/ 8 w 54"/>
                <a:gd name="T5" fmla="*/ 16 h 42"/>
                <a:gd name="T6" fmla="*/ 0 w 54"/>
                <a:gd name="T7" fmla="*/ 30 h 42"/>
                <a:gd name="T8" fmla="*/ 2 w 54"/>
                <a:gd name="T9" fmla="*/ 30 h 42"/>
                <a:gd name="T10" fmla="*/ 2 w 54"/>
                <a:gd name="T11" fmla="*/ 28 h 42"/>
                <a:gd name="T12" fmla="*/ 4 w 54"/>
                <a:gd name="T13" fmla="*/ 28 h 42"/>
                <a:gd name="T14" fmla="*/ 6 w 54"/>
                <a:gd name="T15" fmla="*/ 28 h 42"/>
                <a:gd name="T16" fmla="*/ 6 w 54"/>
                <a:gd name="T17" fmla="*/ 28 h 42"/>
                <a:gd name="T18" fmla="*/ 8 w 54"/>
                <a:gd name="T19" fmla="*/ 30 h 42"/>
                <a:gd name="T20" fmla="*/ 8 w 54"/>
                <a:gd name="T21" fmla="*/ 34 h 42"/>
                <a:gd name="T22" fmla="*/ 6 w 54"/>
                <a:gd name="T23" fmla="*/ 40 h 42"/>
                <a:gd name="T24" fmla="*/ 8 w 54"/>
                <a:gd name="T25" fmla="*/ 40 h 42"/>
                <a:gd name="T26" fmla="*/ 12 w 54"/>
                <a:gd name="T27" fmla="*/ 40 h 42"/>
                <a:gd name="T28" fmla="*/ 16 w 54"/>
                <a:gd name="T29" fmla="*/ 40 h 42"/>
                <a:gd name="T30" fmla="*/ 20 w 54"/>
                <a:gd name="T31" fmla="*/ 42 h 42"/>
                <a:gd name="T32" fmla="*/ 22 w 54"/>
                <a:gd name="T33" fmla="*/ 42 h 42"/>
                <a:gd name="T34" fmla="*/ 34 w 54"/>
                <a:gd name="T35" fmla="*/ 34 h 42"/>
                <a:gd name="T36" fmla="*/ 30 w 54"/>
                <a:gd name="T37" fmla="*/ 30 h 42"/>
                <a:gd name="T38" fmla="*/ 36 w 54"/>
                <a:gd name="T39" fmla="*/ 28 h 42"/>
                <a:gd name="T40" fmla="*/ 36 w 54"/>
                <a:gd name="T41" fmla="*/ 28 h 42"/>
                <a:gd name="T42" fmla="*/ 36 w 54"/>
                <a:gd name="T43" fmla="*/ 30 h 42"/>
                <a:gd name="T44" fmla="*/ 36 w 54"/>
                <a:gd name="T45" fmla="*/ 32 h 42"/>
                <a:gd name="T46" fmla="*/ 36 w 54"/>
                <a:gd name="T47" fmla="*/ 32 h 42"/>
                <a:gd name="T48" fmla="*/ 38 w 54"/>
                <a:gd name="T49" fmla="*/ 34 h 42"/>
                <a:gd name="T50" fmla="*/ 40 w 54"/>
                <a:gd name="T51" fmla="*/ 32 h 42"/>
                <a:gd name="T52" fmla="*/ 42 w 54"/>
                <a:gd name="T53" fmla="*/ 32 h 42"/>
                <a:gd name="T54" fmla="*/ 44 w 54"/>
                <a:gd name="T55" fmla="*/ 32 h 42"/>
                <a:gd name="T56" fmla="*/ 46 w 54"/>
                <a:gd name="T57" fmla="*/ 30 h 42"/>
                <a:gd name="T58" fmla="*/ 48 w 54"/>
                <a:gd name="T59" fmla="*/ 28 h 42"/>
                <a:gd name="T60" fmla="*/ 52 w 54"/>
                <a:gd name="T61" fmla="*/ 24 h 42"/>
                <a:gd name="T62" fmla="*/ 50 w 54"/>
                <a:gd name="T63" fmla="*/ 26 h 42"/>
                <a:gd name="T64" fmla="*/ 50 w 54"/>
                <a:gd name="T65" fmla="*/ 26 h 42"/>
                <a:gd name="T66" fmla="*/ 50 w 54"/>
                <a:gd name="T67" fmla="*/ 28 h 42"/>
                <a:gd name="T68" fmla="*/ 52 w 54"/>
                <a:gd name="T69" fmla="*/ 30 h 42"/>
                <a:gd name="T70" fmla="*/ 52 w 54"/>
                <a:gd name="T71" fmla="*/ 30 h 42"/>
                <a:gd name="T72" fmla="*/ 54 w 54"/>
                <a:gd name="T73" fmla="*/ 30 h 42"/>
                <a:gd name="T74" fmla="*/ 54 w 54"/>
                <a:gd name="T75" fmla="*/ 26 h 42"/>
                <a:gd name="T76" fmla="*/ 54 w 54"/>
                <a:gd name="T77" fmla="*/ 26 h 42"/>
                <a:gd name="T78" fmla="*/ 54 w 54"/>
                <a:gd name="T79" fmla="*/ 24 h 42"/>
                <a:gd name="T80" fmla="*/ 52 w 54"/>
                <a:gd name="T81" fmla="*/ 24 h 42"/>
                <a:gd name="T82" fmla="*/ 54 w 54"/>
                <a:gd name="T83" fmla="*/ 22 h 42"/>
                <a:gd name="T84" fmla="*/ 54 w 54"/>
                <a:gd name="T85" fmla="*/ 22 h 42"/>
                <a:gd name="T86" fmla="*/ 54 w 54"/>
                <a:gd name="T87" fmla="*/ 20 h 42"/>
                <a:gd name="T88" fmla="*/ 54 w 54"/>
                <a:gd name="T89" fmla="*/ 20 h 42"/>
                <a:gd name="T90" fmla="*/ 54 w 54"/>
                <a:gd name="T91" fmla="*/ 18 h 42"/>
                <a:gd name="T92" fmla="*/ 52 w 54"/>
                <a:gd name="T93" fmla="*/ 18 h 42"/>
                <a:gd name="T94" fmla="*/ 50 w 54"/>
                <a:gd name="T95" fmla="*/ 18 h 42"/>
                <a:gd name="T96" fmla="*/ 50 w 54"/>
                <a:gd name="T97" fmla="*/ 18 h 42"/>
                <a:gd name="T98" fmla="*/ 50 w 54"/>
                <a:gd name="T99" fmla="*/ 18 h 42"/>
                <a:gd name="T100" fmla="*/ 50 w 54"/>
                <a:gd name="T101" fmla="*/ 18 h 42"/>
                <a:gd name="T102" fmla="*/ 52 w 54"/>
                <a:gd name="T103" fmla="*/ 14 h 42"/>
                <a:gd name="T104" fmla="*/ 44 w 54"/>
                <a:gd name="T105" fmla="*/ 0 h 42"/>
                <a:gd name="T106" fmla="*/ 38 w 54"/>
                <a:gd name="T107" fmla="*/ 4 h 42"/>
                <a:gd name="T108" fmla="*/ 30 w 54"/>
                <a:gd name="T10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" h="42">
                  <a:moveTo>
                    <a:pt x="30" y="6"/>
                  </a:moveTo>
                  <a:lnTo>
                    <a:pt x="20" y="8"/>
                  </a:lnTo>
                  <a:lnTo>
                    <a:pt x="8" y="16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6" y="40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34" y="34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48" y="28"/>
                  </a:lnTo>
                  <a:lnTo>
                    <a:pt x="52" y="24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2" y="24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38" y="4"/>
                  </a:lnTo>
                  <a:lnTo>
                    <a:pt x="30" y="6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227">
              <a:extLst>
                <a:ext uri="{FF2B5EF4-FFF2-40B4-BE49-F238E27FC236}">
                  <a16:creationId xmlns:a16="http://schemas.microsoft.com/office/drawing/2014/main" id="{A3BC0BB6-A14B-760F-9C88-81FE77C02B53}"/>
                </a:ext>
              </a:extLst>
            </p:cNvPr>
            <p:cNvSpPr>
              <a:spLocks/>
            </p:cNvSpPr>
            <p:nvPr/>
          </p:nvSpPr>
          <p:spPr bwMode="gray">
            <a:xfrm>
              <a:off x="6145380" y="3327457"/>
              <a:ext cx="327744" cy="332821"/>
            </a:xfrm>
            <a:custGeom>
              <a:avLst/>
              <a:gdLst>
                <a:gd name="T0" fmla="*/ 138 w 158"/>
                <a:gd name="T1" fmla="*/ 120 h 182"/>
                <a:gd name="T2" fmla="*/ 140 w 158"/>
                <a:gd name="T3" fmla="*/ 130 h 182"/>
                <a:gd name="T4" fmla="*/ 150 w 158"/>
                <a:gd name="T5" fmla="*/ 144 h 182"/>
                <a:gd name="T6" fmla="*/ 138 w 158"/>
                <a:gd name="T7" fmla="*/ 156 h 182"/>
                <a:gd name="T8" fmla="*/ 122 w 158"/>
                <a:gd name="T9" fmla="*/ 156 h 182"/>
                <a:gd name="T10" fmla="*/ 102 w 158"/>
                <a:gd name="T11" fmla="*/ 158 h 182"/>
                <a:gd name="T12" fmla="*/ 100 w 158"/>
                <a:gd name="T13" fmla="*/ 170 h 182"/>
                <a:gd name="T14" fmla="*/ 90 w 158"/>
                <a:gd name="T15" fmla="*/ 180 h 182"/>
                <a:gd name="T16" fmla="*/ 64 w 158"/>
                <a:gd name="T17" fmla="*/ 164 h 182"/>
                <a:gd name="T18" fmla="*/ 58 w 158"/>
                <a:gd name="T19" fmla="*/ 160 h 182"/>
                <a:gd name="T20" fmla="*/ 52 w 158"/>
                <a:gd name="T21" fmla="*/ 158 h 182"/>
                <a:gd name="T22" fmla="*/ 44 w 158"/>
                <a:gd name="T23" fmla="*/ 152 h 182"/>
                <a:gd name="T24" fmla="*/ 40 w 158"/>
                <a:gd name="T25" fmla="*/ 148 h 182"/>
                <a:gd name="T26" fmla="*/ 36 w 158"/>
                <a:gd name="T27" fmla="*/ 144 h 182"/>
                <a:gd name="T28" fmla="*/ 40 w 158"/>
                <a:gd name="T29" fmla="*/ 94 h 182"/>
                <a:gd name="T30" fmla="*/ 38 w 158"/>
                <a:gd name="T31" fmla="*/ 86 h 182"/>
                <a:gd name="T32" fmla="*/ 32 w 158"/>
                <a:gd name="T33" fmla="*/ 78 h 182"/>
                <a:gd name="T34" fmla="*/ 2 w 158"/>
                <a:gd name="T35" fmla="*/ 60 h 182"/>
                <a:gd name="T36" fmla="*/ 0 w 158"/>
                <a:gd name="T37" fmla="*/ 56 h 182"/>
                <a:gd name="T38" fmla="*/ 4 w 158"/>
                <a:gd name="T39" fmla="*/ 48 h 182"/>
                <a:gd name="T40" fmla="*/ 22 w 158"/>
                <a:gd name="T41" fmla="*/ 36 h 182"/>
                <a:gd name="T42" fmla="*/ 30 w 158"/>
                <a:gd name="T43" fmla="*/ 36 h 182"/>
                <a:gd name="T44" fmla="*/ 44 w 158"/>
                <a:gd name="T45" fmla="*/ 32 h 182"/>
                <a:gd name="T46" fmla="*/ 54 w 158"/>
                <a:gd name="T47" fmla="*/ 28 h 182"/>
                <a:gd name="T48" fmla="*/ 70 w 158"/>
                <a:gd name="T49" fmla="*/ 16 h 182"/>
                <a:gd name="T50" fmla="*/ 80 w 158"/>
                <a:gd name="T51" fmla="*/ 12 h 182"/>
                <a:gd name="T52" fmla="*/ 92 w 158"/>
                <a:gd name="T53" fmla="*/ 4 h 182"/>
                <a:gd name="T54" fmla="*/ 98 w 158"/>
                <a:gd name="T55" fmla="*/ 4 h 182"/>
                <a:gd name="T56" fmla="*/ 106 w 158"/>
                <a:gd name="T57" fmla="*/ 14 h 182"/>
                <a:gd name="T58" fmla="*/ 110 w 158"/>
                <a:gd name="T59" fmla="*/ 18 h 182"/>
                <a:gd name="T60" fmla="*/ 110 w 158"/>
                <a:gd name="T61" fmla="*/ 26 h 182"/>
                <a:gd name="T62" fmla="*/ 118 w 158"/>
                <a:gd name="T63" fmla="*/ 32 h 182"/>
                <a:gd name="T64" fmla="*/ 122 w 158"/>
                <a:gd name="T65" fmla="*/ 40 h 182"/>
                <a:gd name="T66" fmla="*/ 126 w 158"/>
                <a:gd name="T67" fmla="*/ 46 h 182"/>
                <a:gd name="T68" fmla="*/ 134 w 158"/>
                <a:gd name="T69" fmla="*/ 52 h 182"/>
                <a:gd name="T70" fmla="*/ 142 w 158"/>
                <a:gd name="T71" fmla="*/ 56 h 182"/>
                <a:gd name="T72" fmla="*/ 156 w 158"/>
                <a:gd name="T73" fmla="*/ 62 h 182"/>
                <a:gd name="T74" fmla="*/ 158 w 158"/>
                <a:gd name="T75" fmla="*/ 64 h 182"/>
                <a:gd name="T76" fmla="*/ 154 w 158"/>
                <a:gd name="T77" fmla="*/ 78 h 182"/>
                <a:gd name="T78" fmla="*/ 140 w 158"/>
                <a:gd name="T79" fmla="*/ 100 h 182"/>
                <a:gd name="T80" fmla="*/ 134 w 158"/>
                <a:gd name="T81" fmla="*/ 112 h 182"/>
                <a:gd name="T82" fmla="*/ 138 w 158"/>
                <a:gd name="T83" fmla="*/ 11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8" h="182">
                  <a:moveTo>
                    <a:pt x="140" y="116"/>
                  </a:moveTo>
                  <a:lnTo>
                    <a:pt x="138" y="118"/>
                  </a:lnTo>
                  <a:lnTo>
                    <a:pt x="138" y="120"/>
                  </a:lnTo>
                  <a:lnTo>
                    <a:pt x="138" y="124"/>
                  </a:lnTo>
                  <a:lnTo>
                    <a:pt x="138" y="130"/>
                  </a:lnTo>
                  <a:lnTo>
                    <a:pt x="140" y="130"/>
                  </a:lnTo>
                  <a:lnTo>
                    <a:pt x="140" y="134"/>
                  </a:lnTo>
                  <a:lnTo>
                    <a:pt x="142" y="136"/>
                  </a:lnTo>
                  <a:lnTo>
                    <a:pt x="150" y="144"/>
                  </a:lnTo>
                  <a:lnTo>
                    <a:pt x="150" y="150"/>
                  </a:lnTo>
                  <a:lnTo>
                    <a:pt x="140" y="156"/>
                  </a:lnTo>
                  <a:lnTo>
                    <a:pt x="138" y="156"/>
                  </a:lnTo>
                  <a:lnTo>
                    <a:pt x="134" y="156"/>
                  </a:lnTo>
                  <a:lnTo>
                    <a:pt x="128" y="156"/>
                  </a:lnTo>
                  <a:lnTo>
                    <a:pt x="122" y="156"/>
                  </a:lnTo>
                  <a:lnTo>
                    <a:pt x="114" y="154"/>
                  </a:lnTo>
                  <a:lnTo>
                    <a:pt x="110" y="154"/>
                  </a:lnTo>
                  <a:lnTo>
                    <a:pt x="102" y="158"/>
                  </a:lnTo>
                  <a:lnTo>
                    <a:pt x="100" y="166"/>
                  </a:lnTo>
                  <a:lnTo>
                    <a:pt x="100" y="168"/>
                  </a:lnTo>
                  <a:lnTo>
                    <a:pt x="100" y="170"/>
                  </a:lnTo>
                  <a:lnTo>
                    <a:pt x="102" y="174"/>
                  </a:lnTo>
                  <a:lnTo>
                    <a:pt x="96" y="182"/>
                  </a:lnTo>
                  <a:lnTo>
                    <a:pt x="90" y="180"/>
                  </a:lnTo>
                  <a:lnTo>
                    <a:pt x="72" y="174"/>
                  </a:lnTo>
                  <a:lnTo>
                    <a:pt x="72" y="174"/>
                  </a:lnTo>
                  <a:lnTo>
                    <a:pt x="64" y="164"/>
                  </a:lnTo>
                  <a:lnTo>
                    <a:pt x="64" y="166"/>
                  </a:lnTo>
                  <a:lnTo>
                    <a:pt x="60" y="162"/>
                  </a:lnTo>
                  <a:lnTo>
                    <a:pt x="58" y="160"/>
                  </a:lnTo>
                  <a:lnTo>
                    <a:pt x="54" y="158"/>
                  </a:lnTo>
                  <a:lnTo>
                    <a:pt x="52" y="158"/>
                  </a:lnTo>
                  <a:lnTo>
                    <a:pt x="52" y="158"/>
                  </a:lnTo>
                  <a:lnTo>
                    <a:pt x="50" y="156"/>
                  </a:lnTo>
                  <a:lnTo>
                    <a:pt x="46" y="154"/>
                  </a:lnTo>
                  <a:lnTo>
                    <a:pt x="44" y="152"/>
                  </a:lnTo>
                  <a:lnTo>
                    <a:pt x="42" y="150"/>
                  </a:lnTo>
                  <a:lnTo>
                    <a:pt x="40" y="150"/>
                  </a:lnTo>
                  <a:lnTo>
                    <a:pt x="40" y="148"/>
                  </a:lnTo>
                  <a:lnTo>
                    <a:pt x="40" y="146"/>
                  </a:lnTo>
                  <a:lnTo>
                    <a:pt x="38" y="144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0" y="140"/>
                  </a:lnTo>
                  <a:lnTo>
                    <a:pt x="40" y="94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4" y="80"/>
                  </a:lnTo>
                  <a:lnTo>
                    <a:pt x="32" y="78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14" y="50"/>
                  </a:lnTo>
                  <a:lnTo>
                    <a:pt x="14" y="38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30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8" y="26"/>
                  </a:lnTo>
                  <a:lnTo>
                    <a:pt x="64" y="28"/>
                  </a:lnTo>
                  <a:lnTo>
                    <a:pt x="70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80" y="12"/>
                  </a:lnTo>
                  <a:lnTo>
                    <a:pt x="84" y="8"/>
                  </a:lnTo>
                  <a:lnTo>
                    <a:pt x="88" y="6"/>
                  </a:lnTo>
                  <a:lnTo>
                    <a:pt x="92" y="4"/>
                  </a:lnTo>
                  <a:lnTo>
                    <a:pt x="94" y="0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0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4" y="32"/>
                  </a:lnTo>
                  <a:lnTo>
                    <a:pt x="118" y="32"/>
                  </a:lnTo>
                  <a:lnTo>
                    <a:pt x="120" y="34"/>
                  </a:lnTo>
                  <a:lnTo>
                    <a:pt x="122" y="38"/>
                  </a:lnTo>
                  <a:lnTo>
                    <a:pt x="122" y="40"/>
                  </a:lnTo>
                  <a:lnTo>
                    <a:pt x="124" y="44"/>
                  </a:lnTo>
                  <a:lnTo>
                    <a:pt x="124" y="44"/>
                  </a:lnTo>
                  <a:lnTo>
                    <a:pt x="126" y="46"/>
                  </a:lnTo>
                  <a:lnTo>
                    <a:pt x="128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6" y="54"/>
                  </a:lnTo>
                  <a:lnTo>
                    <a:pt x="138" y="54"/>
                  </a:lnTo>
                  <a:lnTo>
                    <a:pt x="142" y="56"/>
                  </a:lnTo>
                  <a:lnTo>
                    <a:pt x="146" y="58"/>
                  </a:lnTo>
                  <a:lnTo>
                    <a:pt x="152" y="60"/>
                  </a:lnTo>
                  <a:lnTo>
                    <a:pt x="156" y="62"/>
                  </a:lnTo>
                  <a:lnTo>
                    <a:pt x="158" y="62"/>
                  </a:lnTo>
                  <a:lnTo>
                    <a:pt x="158" y="62"/>
                  </a:lnTo>
                  <a:lnTo>
                    <a:pt x="158" y="64"/>
                  </a:lnTo>
                  <a:lnTo>
                    <a:pt x="156" y="68"/>
                  </a:lnTo>
                  <a:lnTo>
                    <a:pt x="156" y="72"/>
                  </a:lnTo>
                  <a:lnTo>
                    <a:pt x="154" y="78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40" y="100"/>
                  </a:lnTo>
                  <a:lnTo>
                    <a:pt x="132" y="11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36" y="110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40" y="112"/>
                  </a:lnTo>
                  <a:lnTo>
                    <a:pt x="140" y="116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228">
              <a:extLst>
                <a:ext uri="{FF2B5EF4-FFF2-40B4-BE49-F238E27FC236}">
                  <a16:creationId xmlns:a16="http://schemas.microsoft.com/office/drawing/2014/main" id="{09C0A479-D296-07A7-BC08-9145B4D83E41}"/>
                </a:ext>
              </a:extLst>
            </p:cNvPr>
            <p:cNvSpPr>
              <a:spLocks/>
            </p:cNvSpPr>
            <p:nvPr/>
          </p:nvSpPr>
          <p:spPr bwMode="gray">
            <a:xfrm>
              <a:off x="6012623" y="3631018"/>
              <a:ext cx="82974" cy="164582"/>
            </a:xfrm>
            <a:custGeom>
              <a:avLst/>
              <a:gdLst>
                <a:gd name="T0" fmla="*/ 6 w 40"/>
                <a:gd name="T1" fmla="*/ 0 h 90"/>
                <a:gd name="T2" fmla="*/ 6 w 40"/>
                <a:gd name="T3" fmla="*/ 32 h 90"/>
                <a:gd name="T4" fmla="*/ 4 w 40"/>
                <a:gd name="T5" fmla="*/ 40 h 90"/>
                <a:gd name="T6" fmla="*/ 4 w 40"/>
                <a:gd name="T7" fmla="*/ 46 h 90"/>
                <a:gd name="T8" fmla="*/ 2 w 40"/>
                <a:gd name="T9" fmla="*/ 52 h 90"/>
                <a:gd name="T10" fmla="*/ 0 w 40"/>
                <a:gd name="T11" fmla="*/ 54 h 90"/>
                <a:gd name="T12" fmla="*/ 0 w 40"/>
                <a:gd name="T13" fmla="*/ 56 h 90"/>
                <a:gd name="T14" fmla="*/ 0 w 40"/>
                <a:gd name="T15" fmla="*/ 60 h 90"/>
                <a:gd name="T16" fmla="*/ 0 w 40"/>
                <a:gd name="T17" fmla="*/ 64 h 90"/>
                <a:gd name="T18" fmla="*/ 2 w 40"/>
                <a:gd name="T19" fmla="*/ 66 h 90"/>
                <a:gd name="T20" fmla="*/ 4 w 40"/>
                <a:gd name="T21" fmla="*/ 68 h 90"/>
                <a:gd name="T22" fmla="*/ 4 w 40"/>
                <a:gd name="T23" fmla="*/ 68 h 90"/>
                <a:gd name="T24" fmla="*/ 4 w 40"/>
                <a:gd name="T25" fmla="*/ 84 h 90"/>
                <a:gd name="T26" fmla="*/ 10 w 40"/>
                <a:gd name="T27" fmla="*/ 88 h 90"/>
                <a:gd name="T28" fmla="*/ 12 w 40"/>
                <a:gd name="T29" fmla="*/ 88 h 90"/>
                <a:gd name="T30" fmla="*/ 14 w 40"/>
                <a:gd name="T31" fmla="*/ 86 h 90"/>
                <a:gd name="T32" fmla="*/ 14 w 40"/>
                <a:gd name="T33" fmla="*/ 86 h 90"/>
                <a:gd name="T34" fmla="*/ 16 w 40"/>
                <a:gd name="T35" fmla="*/ 86 h 90"/>
                <a:gd name="T36" fmla="*/ 16 w 40"/>
                <a:gd name="T37" fmla="*/ 88 h 90"/>
                <a:gd name="T38" fmla="*/ 18 w 40"/>
                <a:gd name="T39" fmla="*/ 90 h 90"/>
                <a:gd name="T40" fmla="*/ 18 w 40"/>
                <a:gd name="T41" fmla="*/ 88 h 90"/>
                <a:gd name="T42" fmla="*/ 18 w 40"/>
                <a:gd name="T43" fmla="*/ 86 h 90"/>
                <a:gd name="T44" fmla="*/ 20 w 40"/>
                <a:gd name="T45" fmla="*/ 82 h 90"/>
                <a:gd name="T46" fmla="*/ 22 w 40"/>
                <a:gd name="T47" fmla="*/ 78 h 90"/>
                <a:gd name="T48" fmla="*/ 24 w 40"/>
                <a:gd name="T49" fmla="*/ 74 h 90"/>
                <a:gd name="T50" fmla="*/ 28 w 40"/>
                <a:gd name="T51" fmla="*/ 74 h 90"/>
                <a:gd name="T52" fmla="*/ 32 w 40"/>
                <a:gd name="T53" fmla="*/ 70 h 90"/>
                <a:gd name="T54" fmla="*/ 26 w 40"/>
                <a:gd name="T55" fmla="*/ 64 h 90"/>
                <a:gd name="T56" fmla="*/ 30 w 40"/>
                <a:gd name="T57" fmla="*/ 60 h 90"/>
                <a:gd name="T58" fmla="*/ 32 w 40"/>
                <a:gd name="T59" fmla="*/ 52 h 90"/>
                <a:gd name="T60" fmla="*/ 32 w 40"/>
                <a:gd name="T61" fmla="*/ 42 h 90"/>
                <a:gd name="T62" fmla="*/ 28 w 40"/>
                <a:gd name="T63" fmla="*/ 32 h 90"/>
                <a:gd name="T64" fmla="*/ 32 w 40"/>
                <a:gd name="T65" fmla="*/ 22 h 90"/>
                <a:gd name="T66" fmla="*/ 34 w 40"/>
                <a:gd name="T67" fmla="*/ 14 h 90"/>
                <a:gd name="T68" fmla="*/ 34 w 40"/>
                <a:gd name="T69" fmla="*/ 14 h 90"/>
                <a:gd name="T70" fmla="*/ 36 w 40"/>
                <a:gd name="T71" fmla="*/ 12 h 90"/>
                <a:gd name="T72" fmla="*/ 38 w 40"/>
                <a:gd name="T73" fmla="*/ 10 h 90"/>
                <a:gd name="T74" fmla="*/ 40 w 40"/>
                <a:gd name="T75" fmla="*/ 8 h 90"/>
                <a:gd name="T76" fmla="*/ 40 w 40"/>
                <a:gd name="T77" fmla="*/ 6 h 90"/>
                <a:gd name="T78" fmla="*/ 40 w 40"/>
                <a:gd name="T79" fmla="*/ 4 h 90"/>
                <a:gd name="T80" fmla="*/ 34 w 40"/>
                <a:gd name="T81" fmla="*/ 2 h 90"/>
                <a:gd name="T82" fmla="*/ 30 w 40"/>
                <a:gd name="T83" fmla="*/ 0 h 90"/>
                <a:gd name="T84" fmla="*/ 28 w 40"/>
                <a:gd name="T85" fmla="*/ 0 h 90"/>
                <a:gd name="T86" fmla="*/ 12 w 40"/>
                <a:gd name="T87" fmla="*/ 2 h 90"/>
                <a:gd name="T88" fmla="*/ 6 w 40"/>
                <a:gd name="T8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" h="90">
                  <a:moveTo>
                    <a:pt x="6" y="0"/>
                  </a:moveTo>
                  <a:lnTo>
                    <a:pt x="6" y="32"/>
                  </a:lnTo>
                  <a:lnTo>
                    <a:pt x="4" y="40"/>
                  </a:lnTo>
                  <a:lnTo>
                    <a:pt x="4" y="46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84"/>
                  </a:lnTo>
                  <a:lnTo>
                    <a:pt x="10" y="88"/>
                  </a:lnTo>
                  <a:lnTo>
                    <a:pt x="12" y="88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8" y="90"/>
                  </a:lnTo>
                  <a:lnTo>
                    <a:pt x="18" y="88"/>
                  </a:lnTo>
                  <a:lnTo>
                    <a:pt x="18" y="86"/>
                  </a:lnTo>
                  <a:lnTo>
                    <a:pt x="20" y="82"/>
                  </a:lnTo>
                  <a:lnTo>
                    <a:pt x="22" y="78"/>
                  </a:lnTo>
                  <a:lnTo>
                    <a:pt x="24" y="74"/>
                  </a:lnTo>
                  <a:lnTo>
                    <a:pt x="28" y="74"/>
                  </a:lnTo>
                  <a:lnTo>
                    <a:pt x="32" y="70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2" y="52"/>
                  </a:lnTo>
                  <a:lnTo>
                    <a:pt x="32" y="42"/>
                  </a:lnTo>
                  <a:lnTo>
                    <a:pt x="28" y="32"/>
                  </a:lnTo>
                  <a:lnTo>
                    <a:pt x="32" y="22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6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12" y="2"/>
                  </a:lnTo>
                  <a:lnTo>
                    <a:pt x="6" y="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229">
              <a:extLst>
                <a:ext uri="{FF2B5EF4-FFF2-40B4-BE49-F238E27FC236}">
                  <a16:creationId xmlns:a16="http://schemas.microsoft.com/office/drawing/2014/main" id="{F4D4D479-C952-AD25-FE41-3715B85B17E9}"/>
                </a:ext>
              </a:extLst>
            </p:cNvPr>
            <p:cNvSpPr>
              <a:spLocks/>
            </p:cNvSpPr>
            <p:nvPr/>
          </p:nvSpPr>
          <p:spPr bwMode="gray">
            <a:xfrm>
              <a:off x="6406746" y="3166532"/>
              <a:ext cx="215730" cy="325506"/>
            </a:xfrm>
            <a:custGeom>
              <a:avLst/>
              <a:gdLst>
                <a:gd name="T0" fmla="*/ 28 w 104"/>
                <a:gd name="T1" fmla="*/ 148 h 178"/>
                <a:gd name="T2" fmla="*/ 16 w 104"/>
                <a:gd name="T3" fmla="*/ 144 h 178"/>
                <a:gd name="T4" fmla="*/ 6 w 104"/>
                <a:gd name="T5" fmla="*/ 116 h 178"/>
                <a:gd name="T6" fmla="*/ 6 w 104"/>
                <a:gd name="T7" fmla="*/ 112 h 178"/>
                <a:gd name="T8" fmla="*/ 2 w 104"/>
                <a:gd name="T9" fmla="*/ 106 h 178"/>
                <a:gd name="T10" fmla="*/ 10 w 104"/>
                <a:gd name="T11" fmla="*/ 88 h 178"/>
                <a:gd name="T12" fmla="*/ 6 w 104"/>
                <a:gd name="T13" fmla="*/ 86 h 178"/>
                <a:gd name="T14" fmla="*/ 12 w 104"/>
                <a:gd name="T15" fmla="*/ 76 h 178"/>
                <a:gd name="T16" fmla="*/ 18 w 104"/>
                <a:gd name="T17" fmla="*/ 74 h 178"/>
                <a:gd name="T18" fmla="*/ 18 w 104"/>
                <a:gd name="T19" fmla="*/ 66 h 178"/>
                <a:gd name="T20" fmla="*/ 16 w 104"/>
                <a:gd name="T21" fmla="*/ 60 h 178"/>
                <a:gd name="T22" fmla="*/ 18 w 104"/>
                <a:gd name="T23" fmla="*/ 58 h 178"/>
                <a:gd name="T24" fmla="*/ 20 w 104"/>
                <a:gd name="T25" fmla="*/ 54 h 178"/>
                <a:gd name="T26" fmla="*/ 20 w 104"/>
                <a:gd name="T27" fmla="*/ 44 h 178"/>
                <a:gd name="T28" fmla="*/ 30 w 104"/>
                <a:gd name="T29" fmla="*/ 32 h 178"/>
                <a:gd name="T30" fmla="*/ 44 w 104"/>
                <a:gd name="T31" fmla="*/ 26 h 178"/>
                <a:gd name="T32" fmla="*/ 62 w 104"/>
                <a:gd name="T33" fmla="*/ 6 h 178"/>
                <a:gd name="T34" fmla="*/ 76 w 104"/>
                <a:gd name="T35" fmla="*/ 20 h 178"/>
                <a:gd name="T36" fmla="*/ 72 w 104"/>
                <a:gd name="T37" fmla="*/ 24 h 178"/>
                <a:gd name="T38" fmla="*/ 72 w 104"/>
                <a:gd name="T39" fmla="*/ 30 h 178"/>
                <a:gd name="T40" fmla="*/ 72 w 104"/>
                <a:gd name="T41" fmla="*/ 40 h 178"/>
                <a:gd name="T42" fmla="*/ 78 w 104"/>
                <a:gd name="T43" fmla="*/ 40 h 178"/>
                <a:gd name="T44" fmla="*/ 82 w 104"/>
                <a:gd name="T45" fmla="*/ 42 h 178"/>
                <a:gd name="T46" fmla="*/ 74 w 104"/>
                <a:gd name="T47" fmla="*/ 42 h 178"/>
                <a:gd name="T48" fmla="*/ 78 w 104"/>
                <a:gd name="T49" fmla="*/ 50 h 178"/>
                <a:gd name="T50" fmla="*/ 76 w 104"/>
                <a:gd name="T51" fmla="*/ 56 h 178"/>
                <a:gd name="T52" fmla="*/ 72 w 104"/>
                <a:gd name="T53" fmla="*/ 60 h 178"/>
                <a:gd name="T54" fmla="*/ 72 w 104"/>
                <a:gd name="T55" fmla="*/ 66 h 178"/>
                <a:gd name="T56" fmla="*/ 72 w 104"/>
                <a:gd name="T57" fmla="*/ 70 h 178"/>
                <a:gd name="T58" fmla="*/ 66 w 104"/>
                <a:gd name="T59" fmla="*/ 78 h 178"/>
                <a:gd name="T60" fmla="*/ 64 w 104"/>
                <a:gd name="T61" fmla="*/ 88 h 178"/>
                <a:gd name="T62" fmla="*/ 64 w 104"/>
                <a:gd name="T63" fmla="*/ 94 h 178"/>
                <a:gd name="T64" fmla="*/ 80 w 104"/>
                <a:gd name="T65" fmla="*/ 94 h 178"/>
                <a:gd name="T66" fmla="*/ 96 w 104"/>
                <a:gd name="T67" fmla="*/ 110 h 178"/>
                <a:gd name="T68" fmla="*/ 102 w 104"/>
                <a:gd name="T69" fmla="*/ 132 h 178"/>
                <a:gd name="T70" fmla="*/ 96 w 104"/>
                <a:gd name="T71" fmla="*/ 138 h 178"/>
                <a:gd name="T72" fmla="*/ 78 w 104"/>
                <a:gd name="T73" fmla="*/ 158 h 178"/>
                <a:gd name="T74" fmla="*/ 80 w 104"/>
                <a:gd name="T75" fmla="*/ 160 h 178"/>
                <a:gd name="T76" fmla="*/ 78 w 104"/>
                <a:gd name="T77" fmla="*/ 164 h 178"/>
                <a:gd name="T78" fmla="*/ 58 w 104"/>
                <a:gd name="T79" fmla="*/ 170 h 178"/>
                <a:gd name="T80" fmla="*/ 26 w 104"/>
                <a:gd name="T81" fmla="*/ 178 h 178"/>
                <a:gd name="T82" fmla="*/ 28 w 104"/>
                <a:gd name="T83" fmla="*/ 168 h 178"/>
                <a:gd name="T84" fmla="*/ 32 w 104"/>
                <a:gd name="T85" fmla="*/ 1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4" h="178">
                  <a:moveTo>
                    <a:pt x="32" y="150"/>
                  </a:moveTo>
                  <a:lnTo>
                    <a:pt x="30" y="150"/>
                  </a:lnTo>
                  <a:lnTo>
                    <a:pt x="28" y="148"/>
                  </a:lnTo>
                  <a:lnTo>
                    <a:pt x="24" y="148"/>
                  </a:lnTo>
                  <a:lnTo>
                    <a:pt x="20" y="146"/>
                  </a:lnTo>
                  <a:lnTo>
                    <a:pt x="16" y="144"/>
                  </a:lnTo>
                  <a:lnTo>
                    <a:pt x="12" y="144"/>
                  </a:lnTo>
                  <a:lnTo>
                    <a:pt x="12" y="142"/>
                  </a:lnTo>
                  <a:lnTo>
                    <a:pt x="6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6" y="112"/>
                  </a:lnTo>
                  <a:lnTo>
                    <a:pt x="6" y="112"/>
                  </a:lnTo>
                  <a:lnTo>
                    <a:pt x="4" y="108"/>
                  </a:lnTo>
                  <a:lnTo>
                    <a:pt x="2" y="106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10" y="88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6" y="86"/>
                  </a:lnTo>
                  <a:lnTo>
                    <a:pt x="6" y="8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0"/>
                  </a:lnTo>
                  <a:lnTo>
                    <a:pt x="18" y="66"/>
                  </a:lnTo>
                  <a:lnTo>
                    <a:pt x="18" y="62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2" y="48"/>
                  </a:lnTo>
                  <a:lnTo>
                    <a:pt x="20" y="44"/>
                  </a:lnTo>
                  <a:lnTo>
                    <a:pt x="18" y="38"/>
                  </a:lnTo>
                  <a:lnTo>
                    <a:pt x="24" y="34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32"/>
                  </a:lnTo>
                  <a:lnTo>
                    <a:pt x="44" y="26"/>
                  </a:lnTo>
                  <a:lnTo>
                    <a:pt x="44" y="4"/>
                  </a:lnTo>
                  <a:lnTo>
                    <a:pt x="64" y="0"/>
                  </a:lnTo>
                  <a:lnTo>
                    <a:pt x="62" y="6"/>
                  </a:lnTo>
                  <a:lnTo>
                    <a:pt x="66" y="12"/>
                  </a:lnTo>
                  <a:lnTo>
                    <a:pt x="74" y="14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4" y="22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32"/>
                  </a:lnTo>
                  <a:lnTo>
                    <a:pt x="72" y="36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6" y="40"/>
                  </a:lnTo>
                  <a:lnTo>
                    <a:pt x="78" y="40"/>
                  </a:lnTo>
                  <a:lnTo>
                    <a:pt x="82" y="42"/>
                  </a:lnTo>
                  <a:lnTo>
                    <a:pt x="84" y="42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4" y="42"/>
                  </a:lnTo>
                  <a:lnTo>
                    <a:pt x="74" y="44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52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62"/>
                  </a:lnTo>
                  <a:lnTo>
                    <a:pt x="72" y="66"/>
                  </a:lnTo>
                  <a:lnTo>
                    <a:pt x="76" y="68"/>
                  </a:lnTo>
                  <a:lnTo>
                    <a:pt x="74" y="68"/>
                  </a:lnTo>
                  <a:lnTo>
                    <a:pt x="72" y="70"/>
                  </a:lnTo>
                  <a:lnTo>
                    <a:pt x="70" y="72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4" y="88"/>
                  </a:lnTo>
                  <a:lnTo>
                    <a:pt x="64" y="90"/>
                  </a:lnTo>
                  <a:lnTo>
                    <a:pt x="62" y="92"/>
                  </a:lnTo>
                  <a:lnTo>
                    <a:pt x="64" y="94"/>
                  </a:lnTo>
                  <a:lnTo>
                    <a:pt x="66" y="96"/>
                  </a:lnTo>
                  <a:lnTo>
                    <a:pt x="74" y="94"/>
                  </a:lnTo>
                  <a:lnTo>
                    <a:pt x="80" y="94"/>
                  </a:lnTo>
                  <a:lnTo>
                    <a:pt x="88" y="98"/>
                  </a:lnTo>
                  <a:lnTo>
                    <a:pt x="88" y="108"/>
                  </a:lnTo>
                  <a:lnTo>
                    <a:pt x="96" y="110"/>
                  </a:lnTo>
                  <a:lnTo>
                    <a:pt x="100" y="116"/>
                  </a:lnTo>
                  <a:lnTo>
                    <a:pt x="104" y="132"/>
                  </a:lnTo>
                  <a:lnTo>
                    <a:pt x="102" y="132"/>
                  </a:lnTo>
                  <a:lnTo>
                    <a:pt x="102" y="134"/>
                  </a:lnTo>
                  <a:lnTo>
                    <a:pt x="100" y="138"/>
                  </a:lnTo>
                  <a:lnTo>
                    <a:pt x="96" y="138"/>
                  </a:lnTo>
                  <a:lnTo>
                    <a:pt x="88" y="144"/>
                  </a:lnTo>
                  <a:lnTo>
                    <a:pt x="78" y="148"/>
                  </a:lnTo>
                  <a:lnTo>
                    <a:pt x="78" y="158"/>
                  </a:lnTo>
                  <a:lnTo>
                    <a:pt x="80" y="15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80" y="162"/>
                  </a:lnTo>
                  <a:lnTo>
                    <a:pt x="80" y="164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0" y="162"/>
                  </a:lnTo>
                  <a:lnTo>
                    <a:pt x="58" y="170"/>
                  </a:lnTo>
                  <a:lnTo>
                    <a:pt x="48" y="172"/>
                  </a:lnTo>
                  <a:lnTo>
                    <a:pt x="36" y="176"/>
                  </a:lnTo>
                  <a:lnTo>
                    <a:pt x="26" y="178"/>
                  </a:lnTo>
                  <a:lnTo>
                    <a:pt x="26" y="176"/>
                  </a:lnTo>
                  <a:lnTo>
                    <a:pt x="26" y="174"/>
                  </a:lnTo>
                  <a:lnTo>
                    <a:pt x="28" y="168"/>
                  </a:lnTo>
                  <a:lnTo>
                    <a:pt x="30" y="162"/>
                  </a:lnTo>
                  <a:lnTo>
                    <a:pt x="30" y="156"/>
                  </a:lnTo>
                  <a:lnTo>
                    <a:pt x="32" y="15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230">
              <a:extLst>
                <a:ext uri="{FF2B5EF4-FFF2-40B4-BE49-F238E27FC236}">
                  <a16:creationId xmlns:a16="http://schemas.microsoft.com/office/drawing/2014/main" id="{B931F7CC-AB65-AEDA-A89F-14480BB0203A}"/>
                </a:ext>
              </a:extLst>
            </p:cNvPr>
            <p:cNvSpPr>
              <a:spLocks/>
            </p:cNvSpPr>
            <p:nvPr/>
          </p:nvSpPr>
          <p:spPr bwMode="gray">
            <a:xfrm>
              <a:off x="6356962" y="3232365"/>
              <a:ext cx="95419" cy="113378"/>
            </a:xfrm>
            <a:custGeom>
              <a:avLst/>
              <a:gdLst>
                <a:gd name="T0" fmla="*/ 24 w 46"/>
                <a:gd name="T1" fmla="*/ 62 h 62"/>
                <a:gd name="T2" fmla="*/ 22 w 46"/>
                <a:gd name="T3" fmla="*/ 60 h 62"/>
                <a:gd name="T4" fmla="*/ 20 w 46"/>
                <a:gd name="T5" fmla="*/ 60 h 62"/>
                <a:gd name="T6" fmla="*/ 16 w 46"/>
                <a:gd name="T7" fmla="*/ 58 h 62"/>
                <a:gd name="T8" fmla="*/ 14 w 46"/>
                <a:gd name="T9" fmla="*/ 56 h 62"/>
                <a:gd name="T10" fmla="*/ 14 w 46"/>
                <a:gd name="T11" fmla="*/ 54 h 62"/>
                <a:gd name="T12" fmla="*/ 0 w 46"/>
                <a:gd name="T13" fmla="*/ 46 h 62"/>
                <a:gd name="T14" fmla="*/ 6 w 46"/>
                <a:gd name="T15" fmla="*/ 40 h 62"/>
                <a:gd name="T16" fmla="*/ 6 w 46"/>
                <a:gd name="T17" fmla="*/ 38 h 62"/>
                <a:gd name="T18" fmla="*/ 8 w 46"/>
                <a:gd name="T19" fmla="*/ 36 h 62"/>
                <a:gd name="T20" fmla="*/ 8 w 46"/>
                <a:gd name="T21" fmla="*/ 34 h 62"/>
                <a:gd name="T22" fmla="*/ 10 w 46"/>
                <a:gd name="T23" fmla="*/ 30 h 62"/>
                <a:gd name="T24" fmla="*/ 12 w 46"/>
                <a:gd name="T25" fmla="*/ 28 h 62"/>
                <a:gd name="T26" fmla="*/ 12 w 46"/>
                <a:gd name="T27" fmla="*/ 24 h 62"/>
                <a:gd name="T28" fmla="*/ 12 w 46"/>
                <a:gd name="T29" fmla="*/ 22 h 62"/>
                <a:gd name="T30" fmla="*/ 14 w 46"/>
                <a:gd name="T31" fmla="*/ 20 h 62"/>
                <a:gd name="T32" fmla="*/ 16 w 46"/>
                <a:gd name="T33" fmla="*/ 16 h 62"/>
                <a:gd name="T34" fmla="*/ 20 w 46"/>
                <a:gd name="T35" fmla="*/ 10 h 62"/>
                <a:gd name="T36" fmla="*/ 22 w 46"/>
                <a:gd name="T37" fmla="*/ 6 h 62"/>
                <a:gd name="T38" fmla="*/ 28 w 46"/>
                <a:gd name="T39" fmla="*/ 2 h 62"/>
                <a:gd name="T40" fmla="*/ 32 w 46"/>
                <a:gd name="T41" fmla="*/ 0 h 62"/>
                <a:gd name="T42" fmla="*/ 34 w 46"/>
                <a:gd name="T43" fmla="*/ 0 h 62"/>
                <a:gd name="T44" fmla="*/ 36 w 46"/>
                <a:gd name="T45" fmla="*/ 0 h 62"/>
                <a:gd name="T46" fmla="*/ 40 w 46"/>
                <a:gd name="T47" fmla="*/ 0 h 62"/>
                <a:gd name="T48" fmla="*/ 42 w 46"/>
                <a:gd name="T49" fmla="*/ 2 h 62"/>
                <a:gd name="T50" fmla="*/ 42 w 46"/>
                <a:gd name="T51" fmla="*/ 2 h 62"/>
                <a:gd name="T52" fmla="*/ 44 w 46"/>
                <a:gd name="T53" fmla="*/ 6 h 62"/>
                <a:gd name="T54" fmla="*/ 44 w 46"/>
                <a:gd name="T55" fmla="*/ 8 h 62"/>
                <a:gd name="T56" fmla="*/ 46 w 46"/>
                <a:gd name="T57" fmla="*/ 12 h 62"/>
                <a:gd name="T58" fmla="*/ 44 w 46"/>
                <a:gd name="T59" fmla="*/ 18 h 62"/>
                <a:gd name="T60" fmla="*/ 42 w 46"/>
                <a:gd name="T61" fmla="*/ 22 h 62"/>
                <a:gd name="T62" fmla="*/ 42 w 46"/>
                <a:gd name="T63" fmla="*/ 22 h 62"/>
                <a:gd name="T64" fmla="*/ 40 w 46"/>
                <a:gd name="T65" fmla="*/ 22 h 62"/>
                <a:gd name="T66" fmla="*/ 40 w 46"/>
                <a:gd name="T67" fmla="*/ 24 h 62"/>
                <a:gd name="T68" fmla="*/ 40 w 46"/>
                <a:gd name="T69" fmla="*/ 24 h 62"/>
                <a:gd name="T70" fmla="*/ 42 w 46"/>
                <a:gd name="T71" fmla="*/ 26 h 62"/>
                <a:gd name="T72" fmla="*/ 42 w 46"/>
                <a:gd name="T73" fmla="*/ 28 h 62"/>
                <a:gd name="T74" fmla="*/ 42 w 46"/>
                <a:gd name="T75" fmla="*/ 30 h 62"/>
                <a:gd name="T76" fmla="*/ 42 w 46"/>
                <a:gd name="T77" fmla="*/ 34 h 62"/>
                <a:gd name="T78" fmla="*/ 42 w 46"/>
                <a:gd name="T79" fmla="*/ 38 h 62"/>
                <a:gd name="T80" fmla="*/ 42 w 46"/>
                <a:gd name="T81" fmla="*/ 40 h 62"/>
                <a:gd name="T82" fmla="*/ 36 w 46"/>
                <a:gd name="T83" fmla="*/ 40 h 62"/>
                <a:gd name="T84" fmla="*/ 32 w 46"/>
                <a:gd name="T85" fmla="*/ 46 h 62"/>
                <a:gd name="T86" fmla="*/ 32 w 46"/>
                <a:gd name="T87" fmla="*/ 46 h 62"/>
                <a:gd name="T88" fmla="*/ 30 w 46"/>
                <a:gd name="T89" fmla="*/ 48 h 62"/>
                <a:gd name="T90" fmla="*/ 30 w 46"/>
                <a:gd name="T91" fmla="*/ 50 h 62"/>
                <a:gd name="T92" fmla="*/ 34 w 46"/>
                <a:gd name="T93" fmla="*/ 52 h 62"/>
                <a:gd name="T94" fmla="*/ 24 w 46"/>
                <a:gd name="T9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" h="62">
                  <a:moveTo>
                    <a:pt x="24" y="62"/>
                  </a:moveTo>
                  <a:lnTo>
                    <a:pt x="22" y="60"/>
                  </a:lnTo>
                  <a:lnTo>
                    <a:pt x="20" y="60"/>
                  </a:lnTo>
                  <a:lnTo>
                    <a:pt x="16" y="58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0" y="46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6" y="16"/>
                  </a:lnTo>
                  <a:lnTo>
                    <a:pt x="20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12"/>
                  </a:lnTo>
                  <a:lnTo>
                    <a:pt x="44" y="1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2" y="26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36" y="40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34" y="52"/>
                  </a:lnTo>
                  <a:lnTo>
                    <a:pt x="24" y="62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231">
              <a:extLst>
                <a:ext uri="{FF2B5EF4-FFF2-40B4-BE49-F238E27FC236}">
                  <a16:creationId xmlns:a16="http://schemas.microsoft.com/office/drawing/2014/main" id="{97BC624A-D600-2A34-757E-12B257E3E6F6}"/>
                </a:ext>
              </a:extLst>
            </p:cNvPr>
            <p:cNvSpPr>
              <a:spLocks/>
            </p:cNvSpPr>
            <p:nvPr/>
          </p:nvSpPr>
          <p:spPr bwMode="gray">
            <a:xfrm>
              <a:off x="6340368" y="3316484"/>
              <a:ext cx="82974" cy="84119"/>
            </a:xfrm>
            <a:custGeom>
              <a:avLst/>
              <a:gdLst>
                <a:gd name="T0" fmla="*/ 8 w 40"/>
                <a:gd name="T1" fmla="*/ 0 h 46"/>
                <a:gd name="T2" fmla="*/ 22 w 40"/>
                <a:gd name="T3" fmla="*/ 8 h 46"/>
                <a:gd name="T4" fmla="*/ 22 w 40"/>
                <a:gd name="T5" fmla="*/ 10 h 46"/>
                <a:gd name="T6" fmla="*/ 24 w 40"/>
                <a:gd name="T7" fmla="*/ 12 h 46"/>
                <a:gd name="T8" fmla="*/ 28 w 40"/>
                <a:gd name="T9" fmla="*/ 14 h 46"/>
                <a:gd name="T10" fmla="*/ 30 w 40"/>
                <a:gd name="T11" fmla="*/ 14 h 46"/>
                <a:gd name="T12" fmla="*/ 32 w 40"/>
                <a:gd name="T13" fmla="*/ 16 h 46"/>
                <a:gd name="T14" fmla="*/ 32 w 40"/>
                <a:gd name="T15" fmla="*/ 18 h 46"/>
                <a:gd name="T16" fmla="*/ 32 w 40"/>
                <a:gd name="T17" fmla="*/ 22 h 46"/>
                <a:gd name="T18" fmla="*/ 34 w 40"/>
                <a:gd name="T19" fmla="*/ 24 h 46"/>
                <a:gd name="T20" fmla="*/ 36 w 40"/>
                <a:gd name="T21" fmla="*/ 28 h 46"/>
                <a:gd name="T22" fmla="*/ 38 w 40"/>
                <a:gd name="T23" fmla="*/ 30 h 46"/>
                <a:gd name="T24" fmla="*/ 38 w 40"/>
                <a:gd name="T25" fmla="*/ 30 h 46"/>
                <a:gd name="T26" fmla="*/ 40 w 40"/>
                <a:gd name="T27" fmla="*/ 32 h 46"/>
                <a:gd name="T28" fmla="*/ 38 w 40"/>
                <a:gd name="T29" fmla="*/ 34 h 46"/>
                <a:gd name="T30" fmla="*/ 38 w 40"/>
                <a:gd name="T31" fmla="*/ 34 h 46"/>
                <a:gd name="T32" fmla="*/ 36 w 40"/>
                <a:gd name="T33" fmla="*/ 36 h 46"/>
                <a:gd name="T34" fmla="*/ 36 w 40"/>
                <a:gd name="T35" fmla="*/ 36 h 46"/>
                <a:gd name="T36" fmla="*/ 32 w 40"/>
                <a:gd name="T37" fmla="*/ 38 h 46"/>
                <a:gd name="T38" fmla="*/ 30 w 40"/>
                <a:gd name="T39" fmla="*/ 40 h 46"/>
                <a:gd name="T40" fmla="*/ 30 w 40"/>
                <a:gd name="T41" fmla="*/ 42 h 46"/>
                <a:gd name="T42" fmla="*/ 28 w 40"/>
                <a:gd name="T43" fmla="*/ 44 h 46"/>
                <a:gd name="T44" fmla="*/ 28 w 40"/>
                <a:gd name="T45" fmla="*/ 46 h 46"/>
                <a:gd name="T46" fmla="*/ 26 w 40"/>
                <a:gd name="T47" fmla="*/ 42 h 46"/>
                <a:gd name="T48" fmla="*/ 24 w 40"/>
                <a:gd name="T49" fmla="*/ 38 h 46"/>
                <a:gd name="T50" fmla="*/ 22 w 40"/>
                <a:gd name="T51" fmla="*/ 38 h 46"/>
                <a:gd name="T52" fmla="*/ 20 w 40"/>
                <a:gd name="T53" fmla="*/ 38 h 46"/>
                <a:gd name="T54" fmla="*/ 20 w 40"/>
                <a:gd name="T55" fmla="*/ 36 h 46"/>
                <a:gd name="T56" fmla="*/ 18 w 40"/>
                <a:gd name="T57" fmla="*/ 36 h 46"/>
                <a:gd name="T58" fmla="*/ 16 w 40"/>
                <a:gd name="T59" fmla="*/ 32 h 46"/>
                <a:gd name="T60" fmla="*/ 14 w 40"/>
                <a:gd name="T61" fmla="*/ 28 h 46"/>
                <a:gd name="T62" fmla="*/ 14 w 40"/>
                <a:gd name="T63" fmla="*/ 26 h 46"/>
                <a:gd name="T64" fmla="*/ 16 w 40"/>
                <a:gd name="T65" fmla="*/ 24 h 46"/>
                <a:gd name="T66" fmla="*/ 16 w 40"/>
                <a:gd name="T67" fmla="*/ 22 h 46"/>
                <a:gd name="T68" fmla="*/ 0 w 40"/>
                <a:gd name="T69" fmla="*/ 6 h 46"/>
                <a:gd name="T70" fmla="*/ 2 w 40"/>
                <a:gd name="T71" fmla="*/ 6 h 46"/>
                <a:gd name="T72" fmla="*/ 4 w 40"/>
                <a:gd name="T73" fmla="*/ 4 h 46"/>
                <a:gd name="T74" fmla="*/ 6 w 40"/>
                <a:gd name="T75" fmla="*/ 2 h 46"/>
                <a:gd name="T76" fmla="*/ 8 w 40"/>
                <a:gd name="T7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6">
                  <a:moveTo>
                    <a:pt x="8" y="0"/>
                  </a:moveTo>
                  <a:lnTo>
                    <a:pt x="22" y="8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2" y="38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6" y="42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2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232">
              <a:extLst>
                <a:ext uri="{FF2B5EF4-FFF2-40B4-BE49-F238E27FC236}">
                  <a16:creationId xmlns:a16="http://schemas.microsoft.com/office/drawing/2014/main" id="{22107C28-D8E3-EB54-7A19-2817E5F9C859}"/>
                </a:ext>
              </a:extLst>
            </p:cNvPr>
            <p:cNvSpPr>
              <a:spLocks/>
            </p:cNvSpPr>
            <p:nvPr/>
          </p:nvSpPr>
          <p:spPr bwMode="gray">
            <a:xfrm>
              <a:off x="6398449" y="3378659"/>
              <a:ext cx="33190" cy="47546"/>
            </a:xfrm>
            <a:custGeom>
              <a:avLst/>
              <a:gdLst>
                <a:gd name="T0" fmla="*/ 10 w 16"/>
                <a:gd name="T1" fmla="*/ 0 h 26"/>
                <a:gd name="T2" fmla="*/ 10 w 16"/>
                <a:gd name="T3" fmla="*/ 0 h 26"/>
                <a:gd name="T4" fmla="*/ 8 w 16"/>
                <a:gd name="T5" fmla="*/ 0 h 26"/>
                <a:gd name="T6" fmla="*/ 6 w 16"/>
                <a:gd name="T7" fmla="*/ 2 h 26"/>
                <a:gd name="T8" fmla="*/ 4 w 16"/>
                <a:gd name="T9" fmla="*/ 4 h 26"/>
                <a:gd name="T10" fmla="*/ 2 w 16"/>
                <a:gd name="T11" fmla="*/ 6 h 26"/>
                <a:gd name="T12" fmla="*/ 0 w 16"/>
                <a:gd name="T13" fmla="*/ 12 h 26"/>
                <a:gd name="T14" fmla="*/ 0 w 16"/>
                <a:gd name="T15" fmla="*/ 12 h 26"/>
                <a:gd name="T16" fmla="*/ 2 w 16"/>
                <a:gd name="T17" fmla="*/ 14 h 26"/>
                <a:gd name="T18" fmla="*/ 2 w 16"/>
                <a:gd name="T19" fmla="*/ 16 h 26"/>
                <a:gd name="T20" fmla="*/ 6 w 16"/>
                <a:gd name="T21" fmla="*/ 20 h 26"/>
                <a:gd name="T22" fmla="*/ 10 w 16"/>
                <a:gd name="T23" fmla="*/ 24 h 26"/>
                <a:gd name="T24" fmla="*/ 16 w 16"/>
                <a:gd name="T25" fmla="*/ 26 h 26"/>
                <a:gd name="T26" fmla="*/ 10 w 16"/>
                <a:gd name="T2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26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6" y="20"/>
                  </a:lnTo>
                  <a:lnTo>
                    <a:pt x="10" y="24"/>
                  </a:lnTo>
                  <a:lnTo>
                    <a:pt x="16" y="26"/>
                  </a:lnTo>
                  <a:lnTo>
                    <a:pt x="10" y="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233">
              <a:extLst>
                <a:ext uri="{FF2B5EF4-FFF2-40B4-BE49-F238E27FC236}">
                  <a16:creationId xmlns:a16="http://schemas.microsoft.com/office/drawing/2014/main" id="{BA5201D3-C747-BAC5-28A3-42B4D595DA1B}"/>
                </a:ext>
              </a:extLst>
            </p:cNvPr>
            <p:cNvSpPr>
              <a:spLocks/>
            </p:cNvSpPr>
            <p:nvPr/>
          </p:nvSpPr>
          <p:spPr bwMode="gray">
            <a:xfrm>
              <a:off x="5975285" y="3155560"/>
              <a:ext cx="145204" cy="153609"/>
            </a:xfrm>
            <a:custGeom>
              <a:avLst/>
              <a:gdLst>
                <a:gd name="T0" fmla="*/ 58 w 70"/>
                <a:gd name="T1" fmla="*/ 30 h 84"/>
                <a:gd name="T2" fmla="*/ 54 w 70"/>
                <a:gd name="T3" fmla="*/ 26 h 84"/>
                <a:gd name="T4" fmla="*/ 54 w 70"/>
                <a:gd name="T5" fmla="*/ 20 h 84"/>
                <a:gd name="T6" fmla="*/ 52 w 70"/>
                <a:gd name="T7" fmla="*/ 18 h 84"/>
                <a:gd name="T8" fmla="*/ 50 w 70"/>
                <a:gd name="T9" fmla="*/ 20 h 84"/>
                <a:gd name="T10" fmla="*/ 46 w 70"/>
                <a:gd name="T11" fmla="*/ 22 h 84"/>
                <a:gd name="T12" fmla="*/ 42 w 70"/>
                <a:gd name="T13" fmla="*/ 18 h 84"/>
                <a:gd name="T14" fmla="*/ 38 w 70"/>
                <a:gd name="T15" fmla="*/ 14 h 84"/>
                <a:gd name="T16" fmla="*/ 40 w 70"/>
                <a:gd name="T17" fmla="*/ 8 h 84"/>
                <a:gd name="T18" fmla="*/ 38 w 70"/>
                <a:gd name="T19" fmla="*/ 0 h 84"/>
                <a:gd name="T20" fmla="*/ 30 w 70"/>
                <a:gd name="T21" fmla="*/ 14 h 84"/>
                <a:gd name="T22" fmla="*/ 32 w 70"/>
                <a:gd name="T23" fmla="*/ 16 h 84"/>
                <a:gd name="T24" fmla="*/ 28 w 70"/>
                <a:gd name="T25" fmla="*/ 22 h 84"/>
                <a:gd name="T26" fmla="*/ 20 w 70"/>
                <a:gd name="T27" fmla="*/ 26 h 84"/>
                <a:gd name="T28" fmla="*/ 2 w 70"/>
                <a:gd name="T29" fmla="*/ 24 h 84"/>
                <a:gd name="T30" fmla="*/ 0 w 70"/>
                <a:gd name="T31" fmla="*/ 26 h 84"/>
                <a:gd name="T32" fmla="*/ 0 w 70"/>
                <a:gd name="T33" fmla="*/ 32 h 84"/>
                <a:gd name="T34" fmla="*/ 4 w 70"/>
                <a:gd name="T35" fmla="*/ 36 h 84"/>
                <a:gd name="T36" fmla="*/ 6 w 70"/>
                <a:gd name="T37" fmla="*/ 36 h 84"/>
                <a:gd name="T38" fmla="*/ 12 w 70"/>
                <a:gd name="T39" fmla="*/ 42 h 84"/>
                <a:gd name="T40" fmla="*/ 16 w 70"/>
                <a:gd name="T41" fmla="*/ 54 h 84"/>
                <a:gd name="T42" fmla="*/ 16 w 70"/>
                <a:gd name="T43" fmla="*/ 58 h 84"/>
                <a:gd name="T44" fmla="*/ 16 w 70"/>
                <a:gd name="T45" fmla="*/ 66 h 84"/>
                <a:gd name="T46" fmla="*/ 16 w 70"/>
                <a:gd name="T47" fmla="*/ 72 h 84"/>
                <a:gd name="T48" fmla="*/ 14 w 70"/>
                <a:gd name="T49" fmla="*/ 74 h 84"/>
                <a:gd name="T50" fmla="*/ 14 w 70"/>
                <a:gd name="T51" fmla="*/ 78 h 84"/>
                <a:gd name="T52" fmla="*/ 16 w 70"/>
                <a:gd name="T53" fmla="*/ 82 h 84"/>
                <a:gd name="T54" fmla="*/ 26 w 70"/>
                <a:gd name="T55" fmla="*/ 84 h 84"/>
                <a:gd name="T56" fmla="*/ 42 w 70"/>
                <a:gd name="T57" fmla="*/ 78 h 84"/>
                <a:gd name="T58" fmla="*/ 62 w 70"/>
                <a:gd name="T59" fmla="*/ 66 h 84"/>
                <a:gd name="T60" fmla="*/ 68 w 70"/>
                <a:gd name="T61" fmla="*/ 56 h 84"/>
                <a:gd name="T62" fmla="*/ 70 w 70"/>
                <a:gd name="T63" fmla="*/ 50 h 84"/>
                <a:gd name="T64" fmla="*/ 68 w 70"/>
                <a:gd name="T65" fmla="*/ 46 h 84"/>
                <a:gd name="T66" fmla="*/ 64 w 70"/>
                <a:gd name="T67" fmla="*/ 38 h 84"/>
                <a:gd name="T68" fmla="*/ 62 w 70"/>
                <a:gd name="T69" fmla="*/ 3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84">
                  <a:moveTo>
                    <a:pt x="62" y="30"/>
                  </a:moveTo>
                  <a:lnTo>
                    <a:pt x="58" y="30"/>
                  </a:lnTo>
                  <a:lnTo>
                    <a:pt x="56" y="28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4" y="20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6" y="22"/>
                  </a:lnTo>
                  <a:lnTo>
                    <a:pt x="44" y="20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40" y="8"/>
                  </a:lnTo>
                  <a:lnTo>
                    <a:pt x="50" y="2"/>
                  </a:lnTo>
                  <a:lnTo>
                    <a:pt x="38" y="0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28" y="22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8" y="22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10" y="38"/>
                  </a:lnTo>
                  <a:lnTo>
                    <a:pt x="12" y="42"/>
                  </a:lnTo>
                  <a:lnTo>
                    <a:pt x="14" y="4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8"/>
                  </a:lnTo>
                  <a:lnTo>
                    <a:pt x="16" y="62"/>
                  </a:lnTo>
                  <a:lnTo>
                    <a:pt x="16" y="66"/>
                  </a:lnTo>
                  <a:lnTo>
                    <a:pt x="16" y="70"/>
                  </a:lnTo>
                  <a:lnTo>
                    <a:pt x="16" y="72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4" y="78"/>
                  </a:lnTo>
                  <a:lnTo>
                    <a:pt x="14" y="80"/>
                  </a:lnTo>
                  <a:lnTo>
                    <a:pt x="16" y="82"/>
                  </a:lnTo>
                  <a:lnTo>
                    <a:pt x="20" y="84"/>
                  </a:lnTo>
                  <a:lnTo>
                    <a:pt x="26" y="84"/>
                  </a:lnTo>
                  <a:lnTo>
                    <a:pt x="30" y="82"/>
                  </a:lnTo>
                  <a:lnTo>
                    <a:pt x="42" y="78"/>
                  </a:lnTo>
                  <a:lnTo>
                    <a:pt x="54" y="72"/>
                  </a:lnTo>
                  <a:lnTo>
                    <a:pt x="62" y="66"/>
                  </a:lnTo>
                  <a:lnTo>
                    <a:pt x="66" y="62"/>
                  </a:lnTo>
                  <a:lnTo>
                    <a:pt x="68" y="56"/>
                  </a:lnTo>
                  <a:lnTo>
                    <a:pt x="70" y="52"/>
                  </a:lnTo>
                  <a:lnTo>
                    <a:pt x="70" y="50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8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2" y="3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234">
              <a:extLst>
                <a:ext uri="{FF2B5EF4-FFF2-40B4-BE49-F238E27FC236}">
                  <a16:creationId xmlns:a16="http://schemas.microsoft.com/office/drawing/2014/main" id="{1B07A36A-3AE4-400F-5AD3-D70663E85159}"/>
                </a:ext>
              </a:extLst>
            </p:cNvPr>
            <p:cNvSpPr>
              <a:spLocks/>
            </p:cNvSpPr>
            <p:nvPr/>
          </p:nvSpPr>
          <p:spPr bwMode="gray">
            <a:xfrm>
              <a:off x="6099744" y="3005608"/>
              <a:ext cx="224028" cy="365737"/>
            </a:xfrm>
            <a:custGeom>
              <a:avLst/>
              <a:gdLst>
                <a:gd name="T0" fmla="*/ 38 w 108"/>
                <a:gd name="T1" fmla="*/ 2 h 200"/>
                <a:gd name="T2" fmla="*/ 32 w 108"/>
                <a:gd name="T3" fmla="*/ 0 h 200"/>
                <a:gd name="T4" fmla="*/ 24 w 108"/>
                <a:gd name="T5" fmla="*/ 2 h 200"/>
                <a:gd name="T6" fmla="*/ 14 w 108"/>
                <a:gd name="T7" fmla="*/ 16 h 200"/>
                <a:gd name="T8" fmla="*/ 16 w 108"/>
                <a:gd name="T9" fmla="*/ 22 h 200"/>
                <a:gd name="T10" fmla="*/ 14 w 108"/>
                <a:gd name="T11" fmla="*/ 32 h 200"/>
                <a:gd name="T12" fmla="*/ 10 w 108"/>
                <a:gd name="T13" fmla="*/ 36 h 200"/>
                <a:gd name="T14" fmla="*/ 6 w 108"/>
                <a:gd name="T15" fmla="*/ 44 h 200"/>
                <a:gd name="T16" fmla="*/ 4 w 108"/>
                <a:gd name="T17" fmla="*/ 52 h 200"/>
                <a:gd name="T18" fmla="*/ 14 w 108"/>
                <a:gd name="T19" fmla="*/ 54 h 200"/>
                <a:gd name="T20" fmla="*/ 12 w 108"/>
                <a:gd name="T21" fmla="*/ 58 h 200"/>
                <a:gd name="T22" fmla="*/ 12 w 108"/>
                <a:gd name="T23" fmla="*/ 64 h 200"/>
                <a:gd name="T24" fmla="*/ 14 w 108"/>
                <a:gd name="T25" fmla="*/ 70 h 200"/>
                <a:gd name="T26" fmla="*/ 24 w 108"/>
                <a:gd name="T27" fmla="*/ 76 h 200"/>
                <a:gd name="T28" fmla="*/ 24 w 108"/>
                <a:gd name="T29" fmla="*/ 82 h 200"/>
                <a:gd name="T30" fmla="*/ 22 w 108"/>
                <a:gd name="T31" fmla="*/ 86 h 200"/>
                <a:gd name="T32" fmla="*/ 18 w 108"/>
                <a:gd name="T33" fmla="*/ 94 h 200"/>
                <a:gd name="T34" fmla="*/ 20 w 108"/>
                <a:gd name="T35" fmla="*/ 98 h 200"/>
                <a:gd name="T36" fmla="*/ 32 w 108"/>
                <a:gd name="T37" fmla="*/ 92 h 200"/>
                <a:gd name="T38" fmla="*/ 36 w 108"/>
                <a:gd name="T39" fmla="*/ 102 h 200"/>
                <a:gd name="T40" fmla="*/ 40 w 108"/>
                <a:gd name="T41" fmla="*/ 114 h 200"/>
                <a:gd name="T42" fmla="*/ 22 w 108"/>
                <a:gd name="T43" fmla="*/ 128 h 200"/>
                <a:gd name="T44" fmla="*/ 28 w 108"/>
                <a:gd name="T45" fmla="*/ 140 h 200"/>
                <a:gd name="T46" fmla="*/ 20 w 108"/>
                <a:gd name="T47" fmla="*/ 154 h 200"/>
                <a:gd name="T48" fmla="*/ 18 w 108"/>
                <a:gd name="T49" fmla="*/ 156 h 200"/>
                <a:gd name="T50" fmla="*/ 18 w 108"/>
                <a:gd name="T51" fmla="*/ 160 h 200"/>
                <a:gd name="T52" fmla="*/ 38 w 108"/>
                <a:gd name="T53" fmla="*/ 164 h 200"/>
                <a:gd name="T54" fmla="*/ 52 w 108"/>
                <a:gd name="T55" fmla="*/ 158 h 200"/>
                <a:gd name="T56" fmla="*/ 52 w 108"/>
                <a:gd name="T57" fmla="*/ 162 h 200"/>
                <a:gd name="T58" fmla="*/ 44 w 108"/>
                <a:gd name="T59" fmla="*/ 166 h 200"/>
                <a:gd name="T60" fmla="*/ 0 w 108"/>
                <a:gd name="T61" fmla="*/ 196 h 200"/>
                <a:gd name="T62" fmla="*/ 28 w 108"/>
                <a:gd name="T63" fmla="*/ 190 h 200"/>
                <a:gd name="T64" fmla="*/ 58 w 108"/>
                <a:gd name="T65" fmla="*/ 188 h 200"/>
                <a:gd name="T66" fmla="*/ 108 w 108"/>
                <a:gd name="T67" fmla="*/ 174 h 200"/>
                <a:gd name="T68" fmla="*/ 98 w 108"/>
                <a:gd name="T69" fmla="*/ 164 h 200"/>
                <a:gd name="T70" fmla="*/ 102 w 108"/>
                <a:gd name="T71" fmla="*/ 158 h 200"/>
                <a:gd name="T72" fmla="*/ 102 w 108"/>
                <a:gd name="T73" fmla="*/ 150 h 200"/>
                <a:gd name="T74" fmla="*/ 100 w 108"/>
                <a:gd name="T75" fmla="*/ 146 h 200"/>
                <a:gd name="T76" fmla="*/ 94 w 108"/>
                <a:gd name="T77" fmla="*/ 140 h 200"/>
                <a:gd name="T78" fmla="*/ 88 w 108"/>
                <a:gd name="T79" fmla="*/ 136 h 200"/>
                <a:gd name="T80" fmla="*/ 84 w 108"/>
                <a:gd name="T81" fmla="*/ 120 h 200"/>
                <a:gd name="T82" fmla="*/ 66 w 108"/>
                <a:gd name="T83" fmla="*/ 100 h 200"/>
                <a:gd name="T84" fmla="*/ 64 w 108"/>
                <a:gd name="T85" fmla="*/ 84 h 200"/>
                <a:gd name="T86" fmla="*/ 56 w 108"/>
                <a:gd name="T87" fmla="*/ 68 h 200"/>
                <a:gd name="T88" fmla="*/ 56 w 108"/>
                <a:gd name="T89" fmla="*/ 44 h 200"/>
                <a:gd name="T90" fmla="*/ 56 w 108"/>
                <a:gd name="T91" fmla="*/ 42 h 200"/>
                <a:gd name="T92" fmla="*/ 52 w 108"/>
                <a:gd name="T93" fmla="*/ 36 h 200"/>
                <a:gd name="T94" fmla="*/ 48 w 108"/>
                <a:gd name="T95" fmla="*/ 34 h 200"/>
                <a:gd name="T96" fmla="*/ 44 w 108"/>
                <a:gd name="T97" fmla="*/ 32 h 200"/>
                <a:gd name="T98" fmla="*/ 36 w 108"/>
                <a:gd name="T99" fmla="*/ 28 h 200"/>
                <a:gd name="T100" fmla="*/ 34 w 108"/>
                <a:gd name="T101" fmla="*/ 26 h 200"/>
                <a:gd name="T102" fmla="*/ 34 w 108"/>
                <a:gd name="T103" fmla="*/ 20 h 200"/>
                <a:gd name="T104" fmla="*/ 38 w 108"/>
                <a:gd name="T105" fmla="*/ 14 h 200"/>
                <a:gd name="T106" fmla="*/ 40 w 108"/>
                <a:gd name="T107" fmla="*/ 8 h 200"/>
                <a:gd name="T108" fmla="*/ 40 w 108"/>
                <a:gd name="T109" fmla="*/ 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" h="200">
                  <a:moveTo>
                    <a:pt x="40" y="2"/>
                  </a:move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2" y="64"/>
                  </a:lnTo>
                  <a:lnTo>
                    <a:pt x="12" y="66"/>
                  </a:lnTo>
                  <a:lnTo>
                    <a:pt x="14" y="70"/>
                  </a:lnTo>
                  <a:lnTo>
                    <a:pt x="16" y="72"/>
                  </a:lnTo>
                  <a:lnTo>
                    <a:pt x="24" y="76"/>
                  </a:lnTo>
                  <a:lnTo>
                    <a:pt x="24" y="80"/>
                  </a:lnTo>
                  <a:lnTo>
                    <a:pt x="24" y="82"/>
                  </a:lnTo>
                  <a:lnTo>
                    <a:pt x="22" y="84"/>
                  </a:lnTo>
                  <a:lnTo>
                    <a:pt x="22" y="86"/>
                  </a:lnTo>
                  <a:lnTo>
                    <a:pt x="20" y="90"/>
                  </a:lnTo>
                  <a:lnTo>
                    <a:pt x="18" y="94"/>
                  </a:lnTo>
                  <a:lnTo>
                    <a:pt x="18" y="96"/>
                  </a:lnTo>
                  <a:lnTo>
                    <a:pt x="20" y="98"/>
                  </a:lnTo>
                  <a:lnTo>
                    <a:pt x="22" y="100"/>
                  </a:lnTo>
                  <a:lnTo>
                    <a:pt x="32" y="92"/>
                  </a:lnTo>
                  <a:lnTo>
                    <a:pt x="44" y="94"/>
                  </a:lnTo>
                  <a:lnTo>
                    <a:pt x="36" y="102"/>
                  </a:lnTo>
                  <a:lnTo>
                    <a:pt x="34" y="114"/>
                  </a:lnTo>
                  <a:lnTo>
                    <a:pt x="40" y="114"/>
                  </a:lnTo>
                  <a:lnTo>
                    <a:pt x="40" y="128"/>
                  </a:lnTo>
                  <a:lnTo>
                    <a:pt x="22" y="128"/>
                  </a:lnTo>
                  <a:lnTo>
                    <a:pt x="22" y="138"/>
                  </a:lnTo>
                  <a:lnTo>
                    <a:pt x="28" y="140"/>
                  </a:lnTo>
                  <a:lnTo>
                    <a:pt x="20" y="152"/>
                  </a:lnTo>
                  <a:lnTo>
                    <a:pt x="20" y="154"/>
                  </a:lnTo>
                  <a:lnTo>
                    <a:pt x="18" y="154"/>
                  </a:lnTo>
                  <a:lnTo>
                    <a:pt x="18" y="156"/>
                  </a:lnTo>
                  <a:lnTo>
                    <a:pt x="18" y="158"/>
                  </a:lnTo>
                  <a:lnTo>
                    <a:pt x="18" y="160"/>
                  </a:lnTo>
                  <a:lnTo>
                    <a:pt x="20" y="160"/>
                  </a:lnTo>
                  <a:lnTo>
                    <a:pt x="38" y="164"/>
                  </a:lnTo>
                  <a:lnTo>
                    <a:pt x="48" y="160"/>
                  </a:lnTo>
                  <a:lnTo>
                    <a:pt x="52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48" y="164"/>
                  </a:lnTo>
                  <a:lnTo>
                    <a:pt x="44" y="166"/>
                  </a:lnTo>
                  <a:lnTo>
                    <a:pt x="20" y="176"/>
                  </a:lnTo>
                  <a:lnTo>
                    <a:pt x="0" y="196"/>
                  </a:lnTo>
                  <a:lnTo>
                    <a:pt x="10" y="200"/>
                  </a:lnTo>
                  <a:lnTo>
                    <a:pt x="28" y="190"/>
                  </a:lnTo>
                  <a:lnTo>
                    <a:pt x="36" y="188"/>
                  </a:lnTo>
                  <a:lnTo>
                    <a:pt x="58" y="188"/>
                  </a:lnTo>
                  <a:lnTo>
                    <a:pt x="84" y="182"/>
                  </a:lnTo>
                  <a:lnTo>
                    <a:pt x="108" y="174"/>
                  </a:lnTo>
                  <a:lnTo>
                    <a:pt x="96" y="164"/>
                  </a:lnTo>
                  <a:lnTo>
                    <a:pt x="98" y="164"/>
                  </a:lnTo>
                  <a:lnTo>
                    <a:pt x="100" y="162"/>
                  </a:lnTo>
                  <a:lnTo>
                    <a:pt x="102" y="158"/>
                  </a:lnTo>
                  <a:lnTo>
                    <a:pt x="102" y="154"/>
                  </a:lnTo>
                  <a:lnTo>
                    <a:pt x="102" y="150"/>
                  </a:lnTo>
                  <a:lnTo>
                    <a:pt x="102" y="148"/>
                  </a:lnTo>
                  <a:lnTo>
                    <a:pt x="100" y="146"/>
                  </a:lnTo>
                  <a:lnTo>
                    <a:pt x="98" y="142"/>
                  </a:lnTo>
                  <a:lnTo>
                    <a:pt x="94" y="140"/>
                  </a:lnTo>
                  <a:lnTo>
                    <a:pt x="90" y="138"/>
                  </a:lnTo>
                  <a:lnTo>
                    <a:pt x="88" y="136"/>
                  </a:lnTo>
                  <a:lnTo>
                    <a:pt x="86" y="132"/>
                  </a:lnTo>
                  <a:lnTo>
                    <a:pt x="84" y="120"/>
                  </a:lnTo>
                  <a:lnTo>
                    <a:pt x="78" y="108"/>
                  </a:lnTo>
                  <a:lnTo>
                    <a:pt x="66" y="100"/>
                  </a:lnTo>
                  <a:lnTo>
                    <a:pt x="66" y="94"/>
                  </a:lnTo>
                  <a:lnTo>
                    <a:pt x="64" y="84"/>
                  </a:lnTo>
                  <a:lnTo>
                    <a:pt x="60" y="72"/>
                  </a:lnTo>
                  <a:lnTo>
                    <a:pt x="56" y="68"/>
                  </a:lnTo>
                  <a:lnTo>
                    <a:pt x="48" y="62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4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6" y="32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40" y="12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40" y="2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235">
              <a:extLst>
                <a:ext uri="{FF2B5EF4-FFF2-40B4-BE49-F238E27FC236}">
                  <a16:creationId xmlns:a16="http://schemas.microsoft.com/office/drawing/2014/main" id="{1EF6841F-ABF9-F402-1203-AE329BD10682}"/>
                </a:ext>
              </a:extLst>
            </p:cNvPr>
            <p:cNvSpPr>
              <a:spLocks/>
            </p:cNvSpPr>
            <p:nvPr/>
          </p:nvSpPr>
          <p:spPr bwMode="gray">
            <a:xfrm>
              <a:off x="6054109" y="3221548"/>
              <a:ext cx="74676" cy="58518"/>
            </a:xfrm>
            <a:custGeom>
              <a:avLst/>
              <a:gdLst>
                <a:gd name="T0" fmla="*/ 16 w 36"/>
                <a:gd name="T1" fmla="*/ 0 h 32"/>
                <a:gd name="T2" fmla="*/ 16 w 36"/>
                <a:gd name="T3" fmla="*/ 0 h 32"/>
                <a:gd name="T4" fmla="*/ 18 w 36"/>
                <a:gd name="T5" fmla="*/ 0 h 32"/>
                <a:gd name="T6" fmla="*/ 20 w 36"/>
                <a:gd name="T7" fmla="*/ 0 h 32"/>
                <a:gd name="T8" fmla="*/ 24 w 36"/>
                <a:gd name="T9" fmla="*/ 0 h 32"/>
                <a:gd name="T10" fmla="*/ 28 w 36"/>
                <a:gd name="T11" fmla="*/ 0 h 32"/>
                <a:gd name="T12" fmla="*/ 30 w 36"/>
                <a:gd name="T13" fmla="*/ 2 h 32"/>
                <a:gd name="T14" fmla="*/ 32 w 36"/>
                <a:gd name="T15" fmla="*/ 6 h 32"/>
                <a:gd name="T16" fmla="*/ 32 w 36"/>
                <a:gd name="T17" fmla="*/ 6 h 32"/>
                <a:gd name="T18" fmla="*/ 34 w 36"/>
                <a:gd name="T19" fmla="*/ 8 h 32"/>
                <a:gd name="T20" fmla="*/ 36 w 36"/>
                <a:gd name="T21" fmla="*/ 12 h 32"/>
                <a:gd name="T22" fmla="*/ 36 w 36"/>
                <a:gd name="T23" fmla="*/ 16 h 32"/>
                <a:gd name="T24" fmla="*/ 36 w 36"/>
                <a:gd name="T25" fmla="*/ 22 h 32"/>
                <a:gd name="T26" fmla="*/ 32 w 36"/>
                <a:gd name="T27" fmla="*/ 28 h 32"/>
                <a:gd name="T28" fmla="*/ 32 w 36"/>
                <a:gd name="T29" fmla="*/ 28 h 32"/>
                <a:gd name="T30" fmla="*/ 30 w 36"/>
                <a:gd name="T31" fmla="*/ 30 h 32"/>
                <a:gd name="T32" fmla="*/ 28 w 36"/>
                <a:gd name="T33" fmla="*/ 32 h 32"/>
                <a:gd name="T34" fmla="*/ 26 w 36"/>
                <a:gd name="T35" fmla="*/ 30 h 32"/>
                <a:gd name="T36" fmla="*/ 24 w 36"/>
                <a:gd name="T37" fmla="*/ 30 h 32"/>
                <a:gd name="T38" fmla="*/ 20 w 36"/>
                <a:gd name="T39" fmla="*/ 30 h 32"/>
                <a:gd name="T40" fmla="*/ 18 w 36"/>
                <a:gd name="T41" fmla="*/ 28 h 32"/>
                <a:gd name="T42" fmla="*/ 16 w 36"/>
                <a:gd name="T43" fmla="*/ 26 h 32"/>
                <a:gd name="T44" fmla="*/ 16 w 36"/>
                <a:gd name="T45" fmla="*/ 24 h 32"/>
                <a:gd name="T46" fmla="*/ 16 w 36"/>
                <a:gd name="T47" fmla="*/ 20 h 32"/>
                <a:gd name="T48" fmla="*/ 14 w 36"/>
                <a:gd name="T49" fmla="*/ 18 h 32"/>
                <a:gd name="T50" fmla="*/ 14 w 36"/>
                <a:gd name="T51" fmla="*/ 18 h 32"/>
                <a:gd name="T52" fmla="*/ 14 w 36"/>
                <a:gd name="T53" fmla="*/ 18 h 32"/>
                <a:gd name="T54" fmla="*/ 12 w 36"/>
                <a:gd name="T55" fmla="*/ 20 h 32"/>
                <a:gd name="T56" fmla="*/ 10 w 36"/>
                <a:gd name="T57" fmla="*/ 22 h 32"/>
                <a:gd name="T58" fmla="*/ 8 w 36"/>
                <a:gd name="T59" fmla="*/ 22 h 32"/>
                <a:gd name="T60" fmla="*/ 6 w 36"/>
                <a:gd name="T61" fmla="*/ 20 h 32"/>
                <a:gd name="T62" fmla="*/ 4 w 36"/>
                <a:gd name="T63" fmla="*/ 18 h 32"/>
                <a:gd name="T64" fmla="*/ 2 w 36"/>
                <a:gd name="T65" fmla="*/ 18 h 32"/>
                <a:gd name="T66" fmla="*/ 0 w 36"/>
                <a:gd name="T67" fmla="*/ 14 h 32"/>
                <a:gd name="T68" fmla="*/ 0 w 36"/>
                <a:gd name="T69" fmla="*/ 12 h 32"/>
                <a:gd name="T70" fmla="*/ 2 w 36"/>
                <a:gd name="T71" fmla="*/ 8 h 32"/>
                <a:gd name="T72" fmla="*/ 16 w 36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" h="32">
                  <a:moveTo>
                    <a:pt x="16" y="0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22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236">
              <a:extLst>
                <a:ext uri="{FF2B5EF4-FFF2-40B4-BE49-F238E27FC236}">
                  <a16:creationId xmlns:a16="http://schemas.microsoft.com/office/drawing/2014/main" id="{A61D97BE-8A9A-3283-912C-93468300985E}"/>
                </a:ext>
              </a:extLst>
            </p:cNvPr>
            <p:cNvSpPr>
              <a:spLocks/>
            </p:cNvSpPr>
            <p:nvPr/>
          </p:nvSpPr>
          <p:spPr bwMode="gray">
            <a:xfrm>
              <a:off x="6477273" y="3060468"/>
              <a:ext cx="74676" cy="113378"/>
            </a:xfrm>
            <a:custGeom>
              <a:avLst/>
              <a:gdLst>
                <a:gd name="T0" fmla="*/ 30 w 36"/>
                <a:gd name="T1" fmla="*/ 58 h 62"/>
                <a:gd name="T2" fmla="*/ 30 w 36"/>
                <a:gd name="T3" fmla="*/ 46 h 62"/>
                <a:gd name="T4" fmla="*/ 30 w 36"/>
                <a:gd name="T5" fmla="*/ 44 h 62"/>
                <a:gd name="T6" fmla="*/ 30 w 36"/>
                <a:gd name="T7" fmla="*/ 42 h 62"/>
                <a:gd name="T8" fmla="*/ 28 w 36"/>
                <a:gd name="T9" fmla="*/ 38 h 62"/>
                <a:gd name="T10" fmla="*/ 30 w 36"/>
                <a:gd name="T11" fmla="*/ 36 h 62"/>
                <a:gd name="T12" fmla="*/ 30 w 36"/>
                <a:gd name="T13" fmla="*/ 32 h 62"/>
                <a:gd name="T14" fmla="*/ 32 w 36"/>
                <a:gd name="T15" fmla="*/ 30 h 62"/>
                <a:gd name="T16" fmla="*/ 36 w 36"/>
                <a:gd name="T17" fmla="*/ 28 h 62"/>
                <a:gd name="T18" fmla="*/ 36 w 36"/>
                <a:gd name="T19" fmla="*/ 28 h 62"/>
                <a:gd name="T20" fmla="*/ 36 w 36"/>
                <a:gd name="T21" fmla="*/ 24 h 62"/>
                <a:gd name="T22" fmla="*/ 34 w 36"/>
                <a:gd name="T23" fmla="*/ 22 h 62"/>
                <a:gd name="T24" fmla="*/ 34 w 36"/>
                <a:gd name="T25" fmla="*/ 18 h 62"/>
                <a:gd name="T26" fmla="*/ 32 w 36"/>
                <a:gd name="T27" fmla="*/ 16 h 62"/>
                <a:gd name="T28" fmla="*/ 32 w 36"/>
                <a:gd name="T29" fmla="*/ 16 h 62"/>
                <a:gd name="T30" fmla="*/ 30 w 36"/>
                <a:gd name="T31" fmla="*/ 12 h 62"/>
                <a:gd name="T32" fmla="*/ 30 w 36"/>
                <a:gd name="T33" fmla="*/ 8 h 62"/>
                <a:gd name="T34" fmla="*/ 30 w 36"/>
                <a:gd name="T35" fmla="*/ 4 h 62"/>
                <a:gd name="T36" fmla="*/ 28 w 36"/>
                <a:gd name="T37" fmla="*/ 0 h 62"/>
                <a:gd name="T38" fmla="*/ 28 w 36"/>
                <a:gd name="T39" fmla="*/ 0 h 62"/>
                <a:gd name="T40" fmla="*/ 24 w 36"/>
                <a:gd name="T41" fmla="*/ 0 h 62"/>
                <a:gd name="T42" fmla="*/ 2 w 36"/>
                <a:gd name="T43" fmla="*/ 20 h 62"/>
                <a:gd name="T44" fmla="*/ 2 w 36"/>
                <a:gd name="T45" fmla="*/ 22 h 62"/>
                <a:gd name="T46" fmla="*/ 0 w 36"/>
                <a:gd name="T47" fmla="*/ 26 h 62"/>
                <a:gd name="T48" fmla="*/ 0 w 36"/>
                <a:gd name="T49" fmla="*/ 32 h 62"/>
                <a:gd name="T50" fmla="*/ 0 w 36"/>
                <a:gd name="T51" fmla="*/ 36 h 62"/>
                <a:gd name="T52" fmla="*/ 2 w 36"/>
                <a:gd name="T53" fmla="*/ 40 h 62"/>
                <a:gd name="T54" fmla="*/ 2 w 36"/>
                <a:gd name="T55" fmla="*/ 44 h 62"/>
                <a:gd name="T56" fmla="*/ 2 w 36"/>
                <a:gd name="T57" fmla="*/ 46 h 62"/>
                <a:gd name="T58" fmla="*/ 10 w 36"/>
                <a:gd name="T59" fmla="*/ 54 h 62"/>
                <a:gd name="T60" fmla="*/ 10 w 36"/>
                <a:gd name="T61" fmla="*/ 62 h 62"/>
                <a:gd name="T62" fmla="*/ 30 w 36"/>
                <a:gd name="T63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" h="62">
                  <a:moveTo>
                    <a:pt x="30" y="58"/>
                  </a:moveTo>
                  <a:lnTo>
                    <a:pt x="30" y="46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28" y="38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10" y="54"/>
                  </a:lnTo>
                  <a:lnTo>
                    <a:pt x="10" y="62"/>
                  </a:lnTo>
                  <a:lnTo>
                    <a:pt x="30" y="58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237">
              <a:extLst>
                <a:ext uri="{FF2B5EF4-FFF2-40B4-BE49-F238E27FC236}">
                  <a16:creationId xmlns:a16="http://schemas.microsoft.com/office/drawing/2014/main" id="{38A2EAC0-DC17-4A49-F970-8E06A4D6E57A}"/>
                </a:ext>
              </a:extLst>
            </p:cNvPr>
            <p:cNvSpPr>
              <a:spLocks/>
            </p:cNvSpPr>
            <p:nvPr/>
          </p:nvSpPr>
          <p:spPr bwMode="gray">
            <a:xfrm>
              <a:off x="6580990" y="2442373"/>
              <a:ext cx="348488" cy="713187"/>
            </a:xfrm>
            <a:custGeom>
              <a:avLst/>
              <a:gdLst>
                <a:gd name="T0" fmla="*/ 0 w 168"/>
                <a:gd name="T1" fmla="*/ 286 h 390"/>
                <a:gd name="T2" fmla="*/ 0 w 168"/>
                <a:gd name="T3" fmla="*/ 300 h 390"/>
                <a:gd name="T4" fmla="*/ 0 w 168"/>
                <a:gd name="T5" fmla="*/ 312 h 390"/>
                <a:gd name="T6" fmla="*/ 0 w 168"/>
                <a:gd name="T7" fmla="*/ 322 h 390"/>
                <a:gd name="T8" fmla="*/ 16 w 168"/>
                <a:gd name="T9" fmla="*/ 388 h 390"/>
                <a:gd name="T10" fmla="*/ 38 w 168"/>
                <a:gd name="T11" fmla="*/ 382 h 390"/>
                <a:gd name="T12" fmla="*/ 50 w 168"/>
                <a:gd name="T13" fmla="*/ 372 h 390"/>
                <a:gd name="T14" fmla="*/ 60 w 168"/>
                <a:gd name="T15" fmla="*/ 360 h 390"/>
                <a:gd name="T16" fmla="*/ 66 w 168"/>
                <a:gd name="T17" fmla="*/ 328 h 390"/>
                <a:gd name="T18" fmla="*/ 88 w 168"/>
                <a:gd name="T19" fmla="*/ 296 h 390"/>
                <a:gd name="T20" fmla="*/ 94 w 168"/>
                <a:gd name="T21" fmla="*/ 282 h 390"/>
                <a:gd name="T22" fmla="*/ 92 w 168"/>
                <a:gd name="T23" fmla="*/ 272 h 390"/>
                <a:gd name="T24" fmla="*/ 82 w 168"/>
                <a:gd name="T25" fmla="*/ 264 h 390"/>
                <a:gd name="T26" fmla="*/ 76 w 168"/>
                <a:gd name="T27" fmla="*/ 262 h 390"/>
                <a:gd name="T28" fmla="*/ 78 w 168"/>
                <a:gd name="T29" fmla="*/ 230 h 390"/>
                <a:gd name="T30" fmla="*/ 78 w 168"/>
                <a:gd name="T31" fmla="*/ 232 h 390"/>
                <a:gd name="T32" fmla="*/ 80 w 168"/>
                <a:gd name="T33" fmla="*/ 218 h 390"/>
                <a:gd name="T34" fmla="*/ 86 w 168"/>
                <a:gd name="T35" fmla="*/ 204 h 390"/>
                <a:gd name="T36" fmla="*/ 94 w 168"/>
                <a:gd name="T37" fmla="*/ 194 h 390"/>
                <a:gd name="T38" fmla="*/ 106 w 168"/>
                <a:gd name="T39" fmla="*/ 184 h 390"/>
                <a:gd name="T40" fmla="*/ 116 w 168"/>
                <a:gd name="T41" fmla="*/ 176 h 390"/>
                <a:gd name="T42" fmla="*/ 122 w 168"/>
                <a:gd name="T43" fmla="*/ 158 h 390"/>
                <a:gd name="T44" fmla="*/ 122 w 168"/>
                <a:gd name="T45" fmla="*/ 140 h 390"/>
                <a:gd name="T46" fmla="*/ 156 w 168"/>
                <a:gd name="T47" fmla="*/ 118 h 390"/>
                <a:gd name="T48" fmla="*/ 168 w 168"/>
                <a:gd name="T49" fmla="*/ 118 h 390"/>
                <a:gd name="T50" fmla="*/ 162 w 168"/>
                <a:gd name="T51" fmla="*/ 106 h 390"/>
                <a:gd name="T52" fmla="*/ 152 w 168"/>
                <a:gd name="T53" fmla="*/ 80 h 390"/>
                <a:gd name="T54" fmla="*/ 152 w 168"/>
                <a:gd name="T55" fmla="*/ 72 h 390"/>
                <a:gd name="T56" fmla="*/ 156 w 168"/>
                <a:gd name="T57" fmla="*/ 68 h 390"/>
                <a:gd name="T58" fmla="*/ 156 w 168"/>
                <a:gd name="T59" fmla="*/ 56 h 390"/>
                <a:gd name="T60" fmla="*/ 140 w 168"/>
                <a:gd name="T61" fmla="*/ 38 h 390"/>
                <a:gd name="T62" fmla="*/ 130 w 168"/>
                <a:gd name="T63" fmla="*/ 24 h 390"/>
                <a:gd name="T64" fmla="*/ 122 w 168"/>
                <a:gd name="T65" fmla="*/ 20 h 390"/>
                <a:gd name="T66" fmla="*/ 114 w 168"/>
                <a:gd name="T67" fmla="*/ 4 h 390"/>
                <a:gd name="T68" fmla="*/ 102 w 168"/>
                <a:gd name="T69" fmla="*/ 14 h 390"/>
                <a:gd name="T70" fmla="*/ 92 w 168"/>
                <a:gd name="T71" fmla="*/ 24 h 390"/>
                <a:gd name="T72" fmla="*/ 86 w 168"/>
                <a:gd name="T73" fmla="*/ 32 h 390"/>
                <a:gd name="T74" fmla="*/ 80 w 168"/>
                <a:gd name="T75" fmla="*/ 44 h 390"/>
                <a:gd name="T76" fmla="*/ 76 w 168"/>
                <a:gd name="T77" fmla="*/ 56 h 390"/>
                <a:gd name="T78" fmla="*/ 70 w 168"/>
                <a:gd name="T79" fmla="*/ 82 h 390"/>
                <a:gd name="T80" fmla="*/ 64 w 168"/>
                <a:gd name="T81" fmla="*/ 92 h 390"/>
                <a:gd name="T82" fmla="*/ 54 w 168"/>
                <a:gd name="T83" fmla="*/ 104 h 390"/>
                <a:gd name="T84" fmla="*/ 46 w 168"/>
                <a:gd name="T85" fmla="*/ 122 h 390"/>
                <a:gd name="T86" fmla="*/ 12 w 168"/>
                <a:gd name="T87" fmla="*/ 178 h 390"/>
                <a:gd name="T88" fmla="*/ 14 w 168"/>
                <a:gd name="T89" fmla="*/ 260 h 390"/>
                <a:gd name="T90" fmla="*/ 14 w 168"/>
                <a:gd name="T91" fmla="*/ 266 h 390"/>
                <a:gd name="T92" fmla="*/ 8 w 168"/>
                <a:gd name="T93" fmla="*/ 27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8" h="390">
                  <a:moveTo>
                    <a:pt x="0" y="280"/>
                  </a:moveTo>
                  <a:lnTo>
                    <a:pt x="0" y="282"/>
                  </a:lnTo>
                  <a:lnTo>
                    <a:pt x="0" y="286"/>
                  </a:lnTo>
                  <a:lnTo>
                    <a:pt x="0" y="292"/>
                  </a:lnTo>
                  <a:lnTo>
                    <a:pt x="0" y="296"/>
                  </a:lnTo>
                  <a:lnTo>
                    <a:pt x="0" y="300"/>
                  </a:lnTo>
                  <a:lnTo>
                    <a:pt x="0" y="302"/>
                  </a:lnTo>
                  <a:lnTo>
                    <a:pt x="0" y="308"/>
                  </a:lnTo>
                  <a:lnTo>
                    <a:pt x="0" y="312"/>
                  </a:lnTo>
                  <a:lnTo>
                    <a:pt x="0" y="318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0" y="350"/>
                  </a:lnTo>
                  <a:lnTo>
                    <a:pt x="12" y="368"/>
                  </a:lnTo>
                  <a:lnTo>
                    <a:pt x="16" y="388"/>
                  </a:lnTo>
                  <a:lnTo>
                    <a:pt x="24" y="390"/>
                  </a:lnTo>
                  <a:lnTo>
                    <a:pt x="36" y="386"/>
                  </a:lnTo>
                  <a:lnTo>
                    <a:pt x="38" y="382"/>
                  </a:lnTo>
                  <a:lnTo>
                    <a:pt x="42" y="378"/>
                  </a:lnTo>
                  <a:lnTo>
                    <a:pt x="46" y="374"/>
                  </a:lnTo>
                  <a:lnTo>
                    <a:pt x="50" y="372"/>
                  </a:lnTo>
                  <a:lnTo>
                    <a:pt x="54" y="372"/>
                  </a:lnTo>
                  <a:lnTo>
                    <a:pt x="54" y="370"/>
                  </a:lnTo>
                  <a:lnTo>
                    <a:pt x="60" y="360"/>
                  </a:lnTo>
                  <a:lnTo>
                    <a:pt x="64" y="346"/>
                  </a:lnTo>
                  <a:lnTo>
                    <a:pt x="66" y="334"/>
                  </a:lnTo>
                  <a:lnTo>
                    <a:pt x="66" y="328"/>
                  </a:lnTo>
                  <a:lnTo>
                    <a:pt x="66" y="320"/>
                  </a:lnTo>
                  <a:lnTo>
                    <a:pt x="84" y="300"/>
                  </a:lnTo>
                  <a:lnTo>
                    <a:pt x="88" y="296"/>
                  </a:lnTo>
                  <a:lnTo>
                    <a:pt x="92" y="290"/>
                  </a:lnTo>
                  <a:lnTo>
                    <a:pt x="92" y="286"/>
                  </a:lnTo>
                  <a:lnTo>
                    <a:pt x="94" y="282"/>
                  </a:lnTo>
                  <a:lnTo>
                    <a:pt x="94" y="278"/>
                  </a:lnTo>
                  <a:lnTo>
                    <a:pt x="92" y="278"/>
                  </a:lnTo>
                  <a:lnTo>
                    <a:pt x="92" y="272"/>
                  </a:lnTo>
                  <a:lnTo>
                    <a:pt x="90" y="268"/>
                  </a:lnTo>
                  <a:lnTo>
                    <a:pt x="86" y="266"/>
                  </a:lnTo>
                  <a:lnTo>
                    <a:pt x="82" y="264"/>
                  </a:lnTo>
                  <a:lnTo>
                    <a:pt x="80" y="264"/>
                  </a:lnTo>
                  <a:lnTo>
                    <a:pt x="78" y="262"/>
                  </a:lnTo>
                  <a:lnTo>
                    <a:pt x="76" y="262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8" y="230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0"/>
                  </a:lnTo>
                  <a:lnTo>
                    <a:pt x="80" y="226"/>
                  </a:lnTo>
                  <a:lnTo>
                    <a:pt x="80" y="218"/>
                  </a:lnTo>
                  <a:lnTo>
                    <a:pt x="82" y="212"/>
                  </a:lnTo>
                  <a:lnTo>
                    <a:pt x="84" y="208"/>
                  </a:lnTo>
                  <a:lnTo>
                    <a:pt x="86" y="204"/>
                  </a:lnTo>
                  <a:lnTo>
                    <a:pt x="88" y="200"/>
                  </a:lnTo>
                  <a:lnTo>
                    <a:pt x="90" y="196"/>
                  </a:lnTo>
                  <a:lnTo>
                    <a:pt x="94" y="194"/>
                  </a:lnTo>
                  <a:lnTo>
                    <a:pt x="98" y="190"/>
                  </a:lnTo>
                  <a:lnTo>
                    <a:pt x="104" y="188"/>
                  </a:lnTo>
                  <a:lnTo>
                    <a:pt x="106" y="184"/>
                  </a:lnTo>
                  <a:lnTo>
                    <a:pt x="110" y="184"/>
                  </a:lnTo>
                  <a:lnTo>
                    <a:pt x="110" y="182"/>
                  </a:lnTo>
                  <a:lnTo>
                    <a:pt x="116" y="176"/>
                  </a:lnTo>
                  <a:lnTo>
                    <a:pt x="120" y="170"/>
                  </a:lnTo>
                  <a:lnTo>
                    <a:pt x="122" y="164"/>
                  </a:lnTo>
                  <a:lnTo>
                    <a:pt x="122" y="158"/>
                  </a:lnTo>
                  <a:lnTo>
                    <a:pt x="122" y="156"/>
                  </a:lnTo>
                  <a:lnTo>
                    <a:pt x="122" y="154"/>
                  </a:lnTo>
                  <a:lnTo>
                    <a:pt x="122" y="140"/>
                  </a:lnTo>
                  <a:lnTo>
                    <a:pt x="134" y="130"/>
                  </a:lnTo>
                  <a:lnTo>
                    <a:pt x="144" y="120"/>
                  </a:lnTo>
                  <a:lnTo>
                    <a:pt x="156" y="118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68" y="118"/>
                  </a:lnTo>
                  <a:lnTo>
                    <a:pt x="168" y="116"/>
                  </a:lnTo>
                  <a:lnTo>
                    <a:pt x="166" y="114"/>
                  </a:lnTo>
                  <a:lnTo>
                    <a:pt x="162" y="106"/>
                  </a:lnTo>
                  <a:lnTo>
                    <a:pt x="158" y="96"/>
                  </a:lnTo>
                  <a:lnTo>
                    <a:pt x="154" y="86"/>
                  </a:lnTo>
                  <a:lnTo>
                    <a:pt x="152" y="80"/>
                  </a:lnTo>
                  <a:lnTo>
                    <a:pt x="152" y="78"/>
                  </a:lnTo>
                  <a:lnTo>
                    <a:pt x="152" y="76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54" y="70"/>
                  </a:lnTo>
                  <a:lnTo>
                    <a:pt x="156" y="68"/>
                  </a:lnTo>
                  <a:lnTo>
                    <a:pt x="158" y="64"/>
                  </a:lnTo>
                  <a:lnTo>
                    <a:pt x="158" y="60"/>
                  </a:lnTo>
                  <a:lnTo>
                    <a:pt x="156" y="56"/>
                  </a:lnTo>
                  <a:lnTo>
                    <a:pt x="152" y="50"/>
                  </a:lnTo>
                  <a:lnTo>
                    <a:pt x="142" y="42"/>
                  </a:lnTo>
                  <a:lnTo>
                    <a:pt x="140" y="38"/>
                  </a:lnTo>
                  <a:lnTo>
                    <a:pt x="136" y="32"/>
                  </a:lnTo>
                  <a:lnTo>
                    <a:pt x="132" y="28"/>
                  </a:lnTo>
                  <a:lnTo>
                    <a:pt x="130" y="24"/>
                  </a:lnTo>
                  <a:lnTo>
                    <a:pt x="126" y="22"/>
                  </a:lnTo>
                  <a:lnTo>
                    <a:pt x="124" y="20"/>
                  </a:lnTo>
                  <a:lnTo>
                    <a:pt x="122" y="20"/>
                  </a:lnTo>
                  <a:lnTo>
                    <a:pt x="118" y="0"/>
                  </a:lnTo>
                  <a:lnTo>
                    <a:pt x="116" y="2"/>
                  </a:lnTo>
                  <a:lnTo>
                    <a:pt x="114" y="4"/>
                  </a:lnTo>
                  <a:lnTo>
                    <a:pt x="110" y="6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4" y="22"/>
                  </a:lnTo>
                  <a:lnTo>
                    <a:pt x="92" y="24"/>
                  </a:lnTo>
                  <a:lnTo>
                    <a:pt x="90" y="26"/>
                  </a:lnTo>
                  <a:lnTo>
                    <a:pt x="88" y="28"/>
                  </a:lnTo>
                  <a:lnTo>
                    <a:pt x="86" y="32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0" y="44"/>
                  </a:lnTo>
                  <a:lnTo>
                    <a:pt x="78" y="48"/>
                  </a:lnTo>
                  <a:lnTo>
                    <a:pt x="78" y="52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72" y="82"/>
                  </a:lnTo>
                  <a:lnTo>
                    <a:pt x="70" y="82"/>
                  </a:lnTo>
                  <a:lnTo>
                    <a:pt x="70" y="84"/>
                  </a:lnTo>
                  <a:lnTo>
                    <a:pt x="66" y="88"/>
                  </a:lnTo>
                  <a:lnTo>
                    <a:pt x="64" y="92"/>
                  </a:lnTo>
                  <a:lnTo>
                    <a:pt x="60" y="96"/>
                  </a:lnTo>
                  <a:lnTo>
                    <a:pt x="56" y="100"/>
                  </a:lnTo>
                  <a:lnTo>
                    <a:pt x="54" y="104"/>
                  </a:lnTo>
                  <a:lnTo>
                    <a:pt x="50" y="106"/>
                  </a:lnTo>
                  <a:lnTo>
                    <a:pt x="48" y="106"/>
                  </a:lnTo>
                  <a:lnTo>
                    <a:pt x="46" y="122"/>
                  </a:lnTo>
                  <a:lnTo>
                    <a:pt x="36" y="140"/>
                  </a:lnTo>
                  <a:lnTo>
                    <a:pt x="34" y="164"/>
                  </a:lnTo>
                  <a:lnTo>
                    <a:pt x="12" y="178"/>
                  </a:lnTo>
                  <a:lnTo>
                    <a:pt x="16" y="184"/>
                  </a:lnTo>
                  <a:lnTo>
                    <a:pt x="16" y="234"/>
                  </a:lnTo>
                  <a:lnTo>
                    <a:pt x="14" y="260"/>
                  </a:lnTo>
                  <a:lnTo>
                    <a:pt x="14" y="262"/>
                  </a:lnTo>
                  <a:lnTo>
                    <a:pt x="14" y="264"/>
                  </a:lnTo>
                  <a:lnTo>
                    <a:pt x="14" y="266"/>
                  </a:lnTo>
                  <a:lnTo>
                    <a:pt x="12" y="270"/>
                  </a:lnTo>
                  <a:lnTo>
                    <a:pt x="12" y="274"/>
                  </a:lnTo>
                  <a:lnTo>
                    <a:pt x="8" y="278"/>
                  </a:lnTo>
                  <a:lnTo>
                    <a:pt x="4" y="280"/>
                  </a:lnTo>
                  <a:lnTo>
                    <a:pt x="0" y="28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238">
              <a:extLst>
                <a:ext uri="{FF2B5EF4-FFF2-40B4-BE49-F238E27FC236}">
                  <a16:creationId xmlns:a16="http://schemas.microsoft.com/office/drawing/2014/main" id="{14468259-F3A7-F9AE-8CED-30E9DD857508}"/>
                </a:ext>
              </a:extLst>
            </p:cNvPr>
            <p:cNvSpPr>
              <a:spLocks/>
            </p:cNvSpPr>
            <p:nvPr/>
          </p:nvSpPr>
          <p:spPr bwMode="gray">
            <a:xfrm>
              <a:off x="6825761" y="2391170"/>
              <a:ext cx="257217" cy="566892"/>
            </a:xfrm>
            <a:custGeom>
              <a:avLst/>
              <a:gdLst>
                <a:gd name="T0" fmla="*/ 102 w 124"/>
                <a:gd name="T1" fmla="*/ 62 h 310"/>
                <a:gd name="T2" fmla="*/ 122 w 124"/>
                <a:gd name="T3" fmla="*/ 112 h 310"/>
                <a:gd name="T4" fmla="*/ 112 w 124"/>
                <a:gd name="T5" fmla="*/ 128 h 310"/>
                <a:gd name="T6" fmla="*/ 114 w 124"/>
                <a:gd name="T7" fmla="*/ 134 h 310"/>
                <a:gd name="T8" fmla="*/ 118 w 124"/>
                <a:gd name="T9" fmla="*/ 144 h 310"/>
                <a:gd name="T10" fmla="*/ 118 w 124"/>
                <a:gd name="T11" fmla="*/ 152 h 310"/>
                <a:gd name="T12" fmla="*/ 114 w 124"/>
                <a:gd name="T13" fmla="*/ 182 h 310"/>
                <a:gd name="T14" fmla="*/ 114 w 124"/>
                <a:gd name="T15" fmla="*/ 212 h 310"/>
                <a:gd name="T16" fmla="*/ 122 w 124"/>
                <a:gd name="T17" fmla="*/ 222 h 310"/>
                <a:gd name="T18" fmla="*/ 124 w 124"/>
                <a:gd name="T19" fmla="*/ 254 h 310"/>
                <a:gd name="T20" fmla="*/ 124 w 124"/>
                <a:gd name="T21" fmla="*/ 260 h 310"/>
                <a:gd name="T22" fmla="*/ 90 w 124"/>
                <a:gd name="T23" fmla="*/ 292 h 310"/>
                <a:gd name="T24" fmla="*/ 92 w 124"/>
                <a:gd name="T25" fmla="*/ 294 h 310"/>
                <a:gd name="T26" fmla="*/ 88 w 124"/>
                <a:gd name="T27" fmla="*/ 294 h 310"/>
                <a:gd name="T28" fmla="*/ 80 w 124"/>
                <a:gd name="T29" fmla="*/ 292 h 310"/>
                <a:gd name="T30" fmla="*/ 72 w 124"/>
                <a:gd name="T31" fmla="*/ 296 h 310"/>
                <a:gd name="T32" fmla="*/ 54 w 124"/>
                <a:gd name="T33" fmla="*/ 302 h 310"/>
                <a:gd name="T34" fmla="*/ 48 w 124"/>
                <a:gd name="T35" fmla="*/ 304 h 310"/>
                <a:gd name="T36" fmla="*/ 38 w 124"/>
                <a:gd name="T37" fmla="*/ 306 h 310"/>
                <a:gd name="T38" fmla="*/ 24 w 124"/>
                <a:gd name="T39" fmla="*/ 306 h 310"/>
                <a:gd name="T40" fmla="*/ 20 w 124"/>
                <a:gd name="T41" fmla="*/ 304 h 310"/>
                <a:gd name="T42" fmla="*/ 12 w 124"/>
                <a:gd name="T43" fmla="*/ 298 h 310"/>
                <a:gd name="T44" fmla="*/ 6 w 124"/>
                <a:gd name="T45" fmla="*/ 292 h 310"/>
                <a:gd name="T46" fmla="*/ 4 w 124"/>
                <a:gd name="T47" fmla="*/ 286 h 310"/>
                <a:gd name="T48" fmla="*/ 4 w 124"/>
                <a:gd name="T49" fmla="*/ 278 h 310"/>
                <a:gd name="T50" fmla="*/ 4 w 124"/>
                <a:gd name="T51" fmla="*/ 268 h 310"/>
                <a:gd name="T52" fmla="*/ 4 w 124"/>
                <a:gd name="T53" fmla="*/ 230 h 310"/>
                <a:gd name="T54" fmla="*/ 6 w 124"/>
                <a:gd name="T55" fmla="*/ 224 h 310"/>
                <a:gd name="T56" fmla="*/ 12 w 124"/>
                <a:gd name="T57" fmla="*/ 212 h 310"/>
                <a:gd name="T58" fmla="*/ 42 w 124"/>
                <a:gd name="T59" fmla="*/ 186 h 310"/>
                <a:gd name="T60" fmla="*/ 50 w 124"/>
                <a:gd name="T61" fmla="*/ 178 h 310"/>
                <a:gd name="T62" fmla="*/ 56 w 124"/>
                <a:gd name="T63" fmla="*/ 158 h 310"/>
                <a:gd name="T64" fmla="*/ 48 w 124"/>
                <a:gd name="T65" fmla="*/ 148 h 310"/>
                <a:gd name="T66" fmla="*/ 50 w 124"/>
                <a:gd name="T67" fmla="*/ 146 h 310"/>
                <a:gd name="T68" fmla="*/ 48 w 124"/>
                <a:gd name="T69" fmla="*/ 142 h 310"/>
                <a:gd name="T70" fmla="*/ 38 w 124"/>
                <a:gd name="T71" fmla="*/ 122 h 310"/>
                <a:gd name="T72" fmla="*/ 34 w 124"/>
                <a:gd name="T73" fmla="*/ 100 h 310"/>
                <a:gd name="T74" fmla="*/ 36 w 124"/>
                <a:gd name="T75" fmla="*/ 98 h 310"/>
                <a:gd name="T76" fmla="*/ 40 w 124"/>
                <a:gd name="T77" fmla="*/ 94 h 310"/>
                <a:gd name="T78" fmla="*/ 38 w 124"/>
                <a:gd name="T79" fmla="*/ 86 h 310"/>
                <a:gd name="T80" fmla="*/ 32 w 124"/>
                <a:gd name="T81" fmla="*/ 76 h 310"/>
                <a:gd name="T82" fmla="*/ 22 w 124"/>
                <a:gd name="T83" fmla="*/ 68 h 310"/>
                <a:gd name="T84" fmla="*/ 18 w 124"/>
                <a:gd name="T85" fmla="*/ 62 h 310"/>
                <a:gd name="T86" fmla="*/ 10 w 124"/>
                <a:gd name="T87" fmla="*/ 52 h 310"/>
                <a:gd name="T88" fmla="*/ 0 w 124"/>
                <a:gd name="T89" fmla="*/ 28 h 310"/>
                <a:gd name="T90" fmla="*/ 10 w 124"/>
                <a:gd name="T91" fmla="*/ 20 h 310"/>
                <a:gd name="T92" fmla="*/ 28 w 124"/>
                <a:gd name="T93" fmla="*/ 16 h 310"/>
                <a:gd name="T94" fmla="*/ 40 w 124"/>
                <a:gd name="T95" fmla="*/ 24 h 310"/>
                <a:gd name="T96" fmla="*/ 58 w 124"/>
                <a:gd name="T97" fmla="*/ 22 h 310"/>
                <a:gd name="T98" fmla="*/ 72 w 124"/>
                <a:gd name="T99" fmla="*/ 14 h 310"/>
                <a:gd name="T100" fmla="*/ 72 w 124"/>
                <a:gd name="T101" fmla="*/ 12 h 310"/>
                <a:gd name="T102" fmla="*/ 76 w 124"/>
                <a:gd name="T103" fmla="*/ 6 h 310"/>
                <a:gd name="T104" fmla="*/ 82 w 124"/>
                <a:gd name="T105" fmla="*/ 2 h 310"/>
                <a:gd name="T106" fmla="*/ 92 w 124"/>
                <a:gd name="T107" fmla="*/ 2 h 310"/>
                <a:gd name="T108" fmla="*/ 120 w 124"/>
                <a:gd name="T109" fmla="*/ 20 h 310"/>
                <a:gd name="T110" fmla="*/ 116 w 124"/>
                <a:gd name="T111" fmla="*/ 26 h 310"/>
                <a:gd name="T112" fmla="*/ 102 w 124"/>
                <a:gd name="T113" fmla="*/ 4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4" h="310">
                  <a:moveTo>
                    <a:pt x="102" y="46"/>
                  </a:moveTo>
                  <a:lnTo>
                    <a:pt x="102" y="62"/>
                  </a:lnTo>
                  <a:lnTo>
                    <a:pt x="122" y="82"/>
                  </a:lnTo>
                  <a:lnTo>
                    <a:pt x="122" y="112"/>
                  </a:lnTo>
                  <a:lnTo>
                    <a:pt x="110" y="126"/>
                  </a:lnTo>
                  <a:lnTo>
                    <a:pt x="112" y="128"/>
                  </a:lnTo>
                  <a:lnTo>
                    <a:pt x="112" y="130"/>
                  </a:lnTo>
                  <a:lnTo>
                    <a:pt x="114" y="134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18" y="146"/>
                  </a:lnTo>
                  <a:lnTo>
                    <a:pt x="118" y="152"/>
                  </a:lnTo>
                  <a:lnTo>
                    <a:pt x="116" y="164"/>
                  </a:lnTo>
                  <a:lnTo>
                    <a:pt x="114" y="182"/>
                  </a:lnTo>
                  <a:lnTo>
                    <a:pt x="114" y="200"/>
                  </a:lnTo>
                  <a:lnTo>
                    <a:pt x="114" y="212"/>
                  </a:lnTo>
                  <a:lnTo>
                    <a:pt x="118" y="218"/>
                  </a:lnTo>
                  <a:lnTo>
                    <a:pt x="122" y="222"/>
                  </a:lnTo>
                  <a:lnTo>
                    <a:pt x="124" y="234"/>
                  </a:lnTo>
                  <a:lnTo>
                    <a:pt x="124" y="254"/>
                  </a:lnTo>
                  <a:lnTo>
                    <a:pt x="124" y="258"/>
                  </a:lnTo>
                  <a:lnTo>
                    <a:pt x="124" y="260"/>
                  </a:lnTo>
                  <a:lnTo>
                    <a:pt x="122" y="260"/>
                  </a:lnTo>
                  <a:lnTo>
                    <a:pt x="90" y="292"/>
                  </a:lnTo>
                  <a:lnTo>
                    <a:pt x="90" y="294"/>
                  </a:lnTo>
                  <a:lnTo>
                    <a:pt x="92" y="294"/>
                  </a:lnTo>
                  <a:lnTo>
                    <a:pt x="90" y="294"/>
                  </a:lnTo>
                  <a:lnTo>
                    <a:pt x="88" y="294"/>
                  </a:lnTo>
                  <a:lnTo>
                    <a:pt x="84" y="292"/>
                  </a:lnTo>
                  <a:lnTo>
                    <a:pt x="80" y="292"/>
                  </a:lnTo>
                  <a:lnTo>
                    <a:pt x="76" y="294"/>
                  </a:lnTo>
                  <a:lnTo>
                    <a:pt x="72" y="296"/>
                  </a:lnTo>
                  <a:lnTo>
                    <a:pt x="68" y="298"/>
                  </a:lnTo>
                  <a:lnTo>
                    <a:pt x="54" y="302"/>
                  </a:lnTo>
                  <a:lnTo>
                    <a:pt x="52" y="302"/>
                  </a:lnTo>
                  <a:lnTo>
                    <a:pt x="48" y="304"/>
                  </a:lnTo>
                  <a:lnTo>
                    <a:pt x="44" y="304"/>
                  </a:lnTo>
                  <a:lnTo>
                    <a:pt x="38" y="306"/>
                  </a:lnTo>
                  <a:lnTo>
                    <a:pt x="34" y="310"/>
                  </a:lnTo>
                  <a:lnTo>
                    <a:pt x="24" y="306"/>
                  </a:lnTo>
                  <a:lnTo>
                    <a:pt x="22" y="304"/>
                  </a:lnTo>
                  <a:lnTo>
                    <a:pt x="20" y="304"/>
                  </a:lnTo>
                  <a:lnTo>
                    <a:pt x="16" y="300"/>
                  </a:lnTo>
                  <a:lnTo>
                    <a:pt x="12" y="298"/>
                  </a:lnTo>
                  <a:lnTo>
                    <a:pt x="8" y="294"/>
                  </a:lnTo>
                  <a:lnTo>
                    <a:pt x="6" y="292"/>
                  </a:lnTo>
                  <a:lnTo>
                    <a:pt x="4" y="288"/>
                  </a:lnTo>
                  <a:lnTo>
                    <a:pt x="4" y="286"/>
                  </a:lnTo>
                  <a:lnTo>
                    <a:pt x="4" y="284"/>
                  </a:lnTo>
                  <a:lnTo>
                    <a:pt x="4" y="278"/>
                  </a:lnTo>
                  <a:lnTo>
                    <a:pt x="4" y="272"/>
                  </a:lnTo>
                  <a:lnTo>
                    <a:pt x="4" y="268"/>
                  </a:lnTo>
                  <a:lnTo>
                    <a:pt x="4" y="262"/>
                  </a:lnTo>
                  <a:lnTo>
                    <a:pt x="4" y="230"/>
                  </a:lnTo>
                  <a:lnTo>
                    <a:pt x="4" y="228"/>
                  </a:lnTo>
                  <a:lnTo>
                    <a:pt x="6" y="224"/>
                  </a:lnTo>
                  <a:lnTo>
                    <a:pt x="8" y="218"/>
                  </a:lnTo>
                  <a:lnTo>
                    <a:pt x="12" y="212"/>
                  </a:lnTo>
                  <a:lnTo>
                    <a:pt x="20" y="206"/>
                  </a:lnTo>
                  <a:lnTo>
                    <a:pt x="42" y="186"/>
                  </a:lnTo>
                  <a:lnTo>
                    <a:pt x="46" y="184"/>
                  </a:lnTo>
                  <a:lnTo>
                    <a:pt x="50" y="178"/>
                  </a:lnTo>
                  <a:lnTo>
                    <a:pt x="56" y="170"/>
                  </a:lnTo>
                  <a:lnTo>
                    <a:pt x="56" y="158"/>
                  </a:lnTo>
                  <a:lnTo>
                    <a:pt x="48" y="148"/>
                  </a:lnTo>
                  <a:lnTo>
                    <a:pt x="48" y="148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50" y="144"/>
                  </a:lnTo>
                  <a:lnTo>
                    <a:pt x="48" y="142"/>
                  </a:lnTo>
                  <a:lnTo>
                    <a:pt x="42" y="132"/>
                  </a:lnTo>
                  <a:lnTo>
                    <a:pt x="38" y="122"/>
                  </a:lnTo>
                  <a:lnTo>
                    <a:pt x="34" y="11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6" y="98"/>
                  </a:lnTo>
                  <a:lnTo>
                    <a:pt x="38" y="96"/>
                  </a:lnTo>
                  <a:lnTo>
                    <a:pt x="40" y="94"/>
                  </a:lnTo>
                  <a:lnTo>
                    <a:pt x="40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2" y="66"/>
                  </a:lnTo>
                  <a:lnTo>
                    <a:pt x="18" y="62"/>
                  </a:lnTo>
                  <a:lnTo>
                    <a:pt x="16" y="56"/>
                  </a:lnTo>
                  <a:lnTo>
                    <a:pt x="10" y="52"/>
                  </a:lnTo>
                  <a:lnTo>
                    <a:pt x="4" y="48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10" y="20"/>
                  </a:lnTo>
                  <a:lnTo>
                    <a:pt x="18" y="16"/>
                  </a:lnTo>
                  <a:lnTo>
                    <a:pt x="28" y="16"/>
                  </a:lnTo>
                  <a:lnTo>
                    <a:pt x="38" y="2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6" y="20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6" y="6"/>
                  </a:lnTo>
                  <a:lnTo>
                    <a:pt x="78" y="2"/>
                  </a:lnTo>
                  <a:lnTo>
                    <a:pt x="82" y="2"/>
                  </a:lnTo>
                  <a:lnTo>
                    <a:pt x="86" y="0"/>
                  </a:lnTo>
                  <a:lnTo>
                    <a:pt x="92" y="2"/>
                  </a:lnTo>
                  <a:lnTo>
                    <a:pt x="122" y="18"/>
                  </a:lnTo>
                  <a:lnTo>
                    <a:pt x="120" y="20"/>
                  </a:lnTo>
                  <a:lnTo>
                    <a:pt x="120" y="22"/>
                  </a:lnTo>
                  <a:lnTo>
                    <a:pt x="116" y="26"/>
                  </a:lnTo>
                  <a:lnTo>
                    <a:pt x="110" y="28"/>
                  </a:lnTo>
                  <a:lnTo>
                    <a:pt x="102" y="46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239">
              <a:extLst>
                <a:ext uri="{FF2B5EF4-FFF2-40B4-BE49-F238E27FC236}">
                  <a16:creationId xmlns:a16="http://schemas.microsoft.com/office/drawing/2014/main" id="{1A271E9D-FD8E-7E41-5EBD-2F58887A0BFC}"/>
                </a:ext>
              </a:extLst>
            </p:cNvPr>
            <p:cNvSpPr>
              <a:spLocks/>
            </p:cNvSpPr>
            <p:nvPr/>
          </p:nvSpPr>
          <p:spPr bwMode="gray">
            <a:xfrm>
              <a:off x="6535355" y="3192134"/>
              <a:ext cx="112014" cy="153609"/>
            </a:xfrm>
            <a:custGeom>
              <a:avLst/>
              <a:gdLst>
                <a:gd name="T0" fmla="*/ 18 w 54"/>
                <a:gd name="T1" fmla="*/ 80 h 84"/>
                <a:gd name="T2" fmla="*/ 4 w 54"/>
                <a:gd name="T3" fmla="*/ 82 h 84"/>
                <a:gd name="T4" fmla="*/ 0 w 54"/>
                <a:gd name="T5" fmla="*/ 78 h 84"/>
                <a:gd name="T6" fmla="*/ 2 w 54"/>
                <a:gd name="T7" fmla="*/ 74 h 84"/>
                <a:gd name="T8" fmla="*/ 4 w 54"/>
                <a:gd name="T9" fmla="*/ 72 h 84"/>
                <a:gd name="T10" fmla="*/ 4 w 54"/>
                <a:gd name="T11" fmla="*/ 62 h 84"/>
                <a:gd name="T12" fmla="*/ 10 w 54"/>
                <a:gd name="T13" fmla="*/ 56 h 84"/>
                <a:gd name="T14" fmla="*/ 14 w 54"/>
                <a:gd name="T15" fmla="*/ 54 h 84"/>
                <a:gd name="T16" fmla="*/ 10 w 54"/>
                <a:gd name="T17" fmla="*/ 48 h 84"/>
                <a:gd name="T18" fmla="*/ 10 w 54"/>
                <a:gd name="T19" fmla="*/ 46 h 84"/>
                <a:gd name="T20" fmla="*/ 12 w 54"/>
                <a:gd name="T21" fmla="*/ 44 h 84"/>
                <a:gd name="T22" fmla="*/ 16 w 54"/>
                <a:gd name="T23" fmla="*/ 40 h 84"/>
                <a:gd name="T24" fmla="*/ 16 w 54"/>
                <a:gd name="T25" fmla="*/ 36 h 84"/>
                <a:gd name="T26" fmla="*/ 12 w 54"/>
                <a:gd name="T27" fmla="*/ 30 h 84"/>
                <a:gd name="T28" fmla="*/ 16 w 54"/>
                <a:gd name="T29" fmla="*/ 28 h 84"/>
                <a:gd name="T30" fmla="*/ 20 w 54"/>
                <a:gd name="T31" fmla="*/ 28 h 84"/>
                <a:gd name="T32" fmla="*/ 20 w 54"/>
                <a:gd name="T33" fmla="*/ 28 h 84"/>
                <a:gd name="T34" fmla="*/ 14 w 54"/>
                <a:gd name="T35" fmla="*/ 26 h 84"/>
                <a:gd name="T36" fmla="*/ 10 w 54"/>
                <a:gd name="T37" fmla="*/ 26 h 84"/>
                <a:gd name="T38" fmla="*/ 10 w 54"/>
                <a:gd name="T39" fmla="*/ 20 h 84"/>
                <a:gd name="T40" fmla="*/ 10 w 54"/>
                <a:gd name="T41" fmla="*/ 14 h 84"/>
                <a:gd name="T42" fmla="*/ 14 w 54"/>
                <a:gd name="T43" fmla="*/ 14 h 84"/>
                <a:gd name="T44" fmla="*/ 20 w 54"/>
                <a:gd name="T45" fmla="*/ 10 h 84"/>
                <a:gd name="T46" fmla="*/ 38 w 54"/>
                <a:gd name="T47" fmla="*/ 2 h 84"/>
                <a:gd name="T48" fmla="*/ 46 w 54"/>
                <a:gd name="T49" fmla="*/ 12 h 84"/>
                <a:gd name="T50" fmla="*/ 46 w 54"/>
                <a:gd name="T51" fmla="*/ 20 h 84"/>
                <a:gd name="T52" fmla="*/ 46 w 54"/>
                <a:gd name="T53" fmla="*/ 28 h 84"/>
                <a:gd name="T54" fmla="*/ 46 w 54"/>
                <a:gd name="T55" fmla="*/ 30 h 84"/>
                <a:gd name="T56" fmla="*/ 46 w 54"/>
                <a:gd name="T57" fmla="*/ 34 h 84"/>
                <a:gd name="T58" fmla="*/ 42 w 54"/>
                <a:gd name="T59" fmla="*/ 36 h 84"/>
                <a:gd name="T60" fmla="*/ 46 w 54"/>
                <a:gd name="T61" fmla="*/ 40 h 84"/>
                <a:gd name="T62" fmla="*/ 50 w 54"/>
                <a:gd name="T63" fmla="*/ 42 h 84"/>
                <a:gd name="T64" fmla="*/ 52 w 54"/>
                <a:gd name="T65" fmla="*/ 46 h 84"/>
                <a:gd name="T66" fmla="*/ 54 w 54"/>
                <a:gd name="T67" fmla="*/ 50 h 84"/>
                <a:gd name="T68" fmla="*/ 52 w 54"/>
                <a:gd name="T69" fmla="*/ 52 h 84"/>
                <a:gd name="T70" fmla="*/ 48 w 54"/>
                <a:gd name="T71" fmla="*/ 56 h 84"/>
                <a:gd name="T72" fmla="*/ 48 w 54"/>
                <a:gd name="T73" fmla="*/ 58 h 84"/>
                <a:gd name="T74" fmla="*/ 50 w 54"/>
                <a:gd name="T75" fmla="*/ 60 h 84"/>
                <a:gd name="T76" fmla="*/ 50 w 54"/>
                <a:gd name="T77" fmla="*/ 64 h 84"/>
                <a:gd name="T78" fmla="*/ 48 w 54"/>
                <a:gd name="T79" fmla="*/ 68 h 84"/>
                <a:gd name="T80" fmla="*/ 48 w 54"/>
                <a:gd name="T81" fmla="*/ 70 h 84"/>
                <a:gd name="T82" fmla="*/ 50 w 54"/>
                <a:gd name="T83" fmla="*/ 74 h 84"/>
                <a:gd name="T84" fmla="*/ 50 w 54"/>
                <a:gd name="T85" fmla="*/ 78 h 84"/>
                <a:gd name="T86" fmla="*/ 48 w 54"/>
                <a:gd name="T87" fmla="*/ 80 h 84"/>
                <a:gd name="T88" fmla="*/ 44 w 54"/>
                <a:gd name="T89" fmla="*/ 76 h 84"/>
                <a:gd name="T90" fmla="*/ 46 w 54"/>
                <a:gd name="T91" fmla="*/ 80 h 84"/>
                <a:gd name="T92" fmla="*/ 42 w 54"/>
                <a:gd name="T93" fmla="*/ 80 h 84"/>
                <a:gd name="T94" fmla="*/ 38 w 54"/>
                <a:gd name="T95" fmla="*/ 82 h 84"/>
                <a:gd name="T96" fmla="*/ 34 w 54"/>
                <a:gd name="T97" fmla="*/ 82 h 84"/>
                <a:gd name="T98" fmla="*/ 32 w 54"/>
                <a:gd name="T99" fmla="*/ 84 h 84"/>
                <a:gd name="T100" fmla="*/ 28 w 54"/>
                <a:gd name="T10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" h="84">
                  <a:moveTo>
                    <a:pt x="26" y="84"/>
                  </a:moveTo>
                  <a:lnTo>
                    <a:pt x="18" y="80"/>
                  </a:lnTo>
                  <a:lnTo>
                    <a:pt x="12" y="80"/>
                  </a:lnTo>
                  <a:lnTo>
                    <a:pt x="4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8" y="58"/>
                  </a:lnTo>
                  <a:lnTo>
                    <a:pt x="10" y="56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6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6" y="40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4"/>
                  </a:lnTo>
                  <a:lnTo>
                    <a:pt x="52" y="46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0" y="54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48" y="66"/>
                  </a:lnTo>
                  <a:lnTo>
                    <a:pt x="48" y="68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48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6" y="80"/>
                  </a:lnTo>
                  <a:lnTo>
                    <a:pt x="44" y="80"/>
                  </a:lnTo>
                  <a:lnTo>
                    <a:pt x="42" y="80"/>
                  </a:lnTo>
                  <a:lnTo>
                    <a:pt x="40" y="82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0" y="84"/>
                  </a:lnTo>
                  <a:lnTo>
                    <a:pt x="28" y="84"/>
                  </a:lnTo>
                  <a:lnTo>
                    <a:pt x="26" y="84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Freeform 240">
              <a:extLst>
                <a:ext uri="{FF2B5EF4-FFF2-40B4-BE49-F238E27FC236}">
                  <a16:creationId xmlns:a16="http://schemas.microsoft.com/office/drawing/2014/main" id="{B29E3049-0919-B7CC-B5D9-DADF941C2550}"/>
                </a:ext>
              </a:extLst>
            </p:cNvPr>
            <p:cNvSpPr>
              <a:spLocks/>
            </p:cNvSpPr>
            <p:nvPr/>
          </p:nvSpPr>
          <p:spPr bwMode="gray">
            <a:xfrm>
              <a:off x="6954369" y="3634675"/>
              <a:ext cx="464651" cy="201156"/>
            </a:xfrm>
            <a:custGeom>
              <a:avLst/>
              <a:gdLst>
                <a:gd name="T0" fmla="*/ 194 w 224"/>
                <a:gd name="T1" fmla="*/ 34 h 110"/>
                <a:gd name="T2" fmla="*/ 204 w 224"/>
                <a:gd name="T3" fmla="*/ 40 h 110"/>
                <a:gd name="T4" fmla="*/ 216 w 224"/>
                <a:gd name="T5" fmla="*/ 58 h 110"/>
                <a:gd name="T6" fmla="*/ 224 w 224"/>
                <a:gd name="T7" fmla="*/ 80 h 110"/>
                <a:gd name="T8" fmla="*/ 220 w 224"/>
                <a:gd name="T9" fmla="*/ 82 h 110"/>
                <a:gd name="T10" fmla="*/ 208 w 224"/>
                <a:gd name="T11" fmla="*/ 80 h 110"/>
                <a:gd name="T12" fmla="*/ 194 w 224"/>
                <a:gd name="T13" fmla="*/ 82 h 110"/>
                <a:gd name="T14" fmla="*/ 182 w 224"/>
                <a:gd name="T15" fmla="*/ 88 h 110"/>
                <a:gd name="T16" fmla="*/ 174 w 224"/>
                <a:gd name="T17" fmla="*/ 92 h 110"/>
                <a:gd name="T18" fmla="*/ 168 w 224"/>
                <a:gd name="T19" fmla="*/ 92 h 110"/>
                <a:gd name="T20" fmla="*/ 162 w 224"/>
                <a:gd name="T21" fmla="*/ 98 h 110"/>
                <a:gd name="T22" fmla="*/ 152 w 224"/>
                <a:gd name="T23" fmla="*/ 102 h 110"/>
                <a:gd name="T24" fmla="*/ 136 w 224"/>
                <a:gd name="T25" fmla="*/ 102 h 110"/>
                <a:gd name="T26" fmla="*/ 128 w 224"/>
                <a:gd name="T27" fmla="*/ 98 h 110"/>
                <a:gd name="T28" fmla="*/ 124 w 224"/>
                <a:gd name="T29" fmla="*/ 102 h 110"/>
                <a:gd name="T30" fmla="*/ 118 w 224"/>
                <a:gd name="T31" fmla="*/ 110 h 110"/>
                <a:gd name="T32" fmla="*/ 114 w 224"/>
                <a:gd name="T33" fmla="*/ 110 h 110"/>
                <a:gd name="T34" fmla="*/ 114 w 224"/>
                <a:gd name="T35" fmla="*/ 106 h 110"/>
                <a:gd name="T36" fmla="*/ 116 w 224"/>
                <a:gd name="T37" fmla="*/ 104 h 110"/>
                <a:gd name="T38" fmla="*/ 116 w 224"/>
                <a:gd name="T39" fmla="*/ 100 h 110"/>
                <a:gd name="T40" fmla="*/ 98 w 224"/>
                <a:gd name="T41" fmla="*/ 104 h 110"/>
                <a:gd name="T42" fmla="*/ 92 w 224"/>
                <a:gd name="T43" fmla="*/ 106 h 110"/>
                <a:gd name="T44" fmla="*/ 82 w 224"/>
                <a:gd name="T45" fmla="*/ 108 h 110"/>
                <a:gd name="T46" fmla="*/ 70 w 224"/>
                <a:gd name="T47" fmla="*/ 104 h 110"/>
                <a:gd name="T48" fmla="*/ 58 w 224"/>
                <a:gd name="T49" fmla="*/ 104 h 110"/>
                <a:gd name="T50" fmla="*/ 52 w 224"/>
                <a:gd name="T51" fmla="*/ 110 h 110"/>
                <a:gd name="T52" fmla="*/ 46 w 224"/>
                <a:gd name="T53" fmla="*/ 110 h 110"/>
                <a:gd name="T54" fmla="*/ 34 w 224"/>
                <a:gd name="T55" fmla="*/ 106 h 110"/>
                <a:gd name="T56" fmla="*/ 26 w 224"/>
                <a:gd name="T57" fmla="*/ 102 h 110"/>
                <a:gd name="T58" fmla="*/ 14 w 224"/>
                <a:gd name="T59" fmla="*/ 94 h 110"/>
                <a:gd name="T60" fmla="*/ 12 w 224"/>
                <a:gd name="T61" fmla="*/ 86 h 110"/>
                <a:gd name="T62" fmla="*/ 8 w 224"/>
                <a:gd name="T63" fmla="*/ 76 h 110"/>
                <a:gd name="T64" fmla="*/ 2 w 224"/>
                <a:gd name="T65" fmla="*/ 66 h 110"/>
                <a:gd name="T66" fmla="*/ 0 w 224"/>
                <a:gd name="T67" fmla="*/ 54 h 110"/>
                <a:gd name="T68" fmla="*/ 4 w 224"/>
                <a:gd name="T69" fmla="*/ 50 h 110"/>
                <a:gd name="T70" fmla="*/ 14 w 224"/>
                <a:gd name="T71" fmla="*/ 44 h 110"/>
                <a:gd name="T72" fmla="*/ 20 w 224"/>
                <a:gd name="T73" fmla="*/ 46 h 110"/>
                <a:gd name="T74" fmla="*/ 30 w 224"/>
                <a:gd name="T75" fmla="*/ 44 h 110"/>
                <a:gd name="T76" fmla="*/ 38 w 224"/>
                <a:gd name="T77" fmla="*/ 40 h 110"/>
                <a:gd name="T78" fmla="*/ 50 w 224"/>
                <a:gd name="T79" fmla="*/ 40 h 110"/>
                <a:gd name="T80" fmla="*/ 40 w 224"/>
                <a:gd name="T81" fmla="*/ 36 h 110"/>
                <a:gd name="T82" fmla="*/ 38 w 224"/>
                <a:gd name="T83" fmla="*/ 32 h 110"/>
                <a:gd name="T84" fmla="*/ 42 w 224"/>
                <a:gd name="T85" fmla="*/ 20 h 110"/>
                <a:gd name="T86" fmla="*/ 52 w 224"/>
                <a:gd name="T87" fmla="*/ 16 h 110"/>
                <a:gd name="T88" fmla="*/ 62 w 224"/>
                <a:gd name="T89" fmla="*/ 16 h 110"/>
                <a:gd name="T90" fmla="*/ 72 w 224"/>
                <a:gd name="T91" fmla="*/ 14 h 110"/>
                <a:gd name="T92" fmla="*/ 86 w 224"/>
                <a:gd name="T93" fmla="*/ 4 h 110"/>
                <a:gd name="T94" fmla="*/ 88 w 224"/>
                <a:gd name="T95" fmla="*/ 2 h 110"/>
                <a:gd name="T96" fmla="*/ 98 w 224"/>
                <a:gd name="T97" fmla="*/ 0 h 110"/>
                <a:gd name="T98" fmla="*/ 112 w 224"/>
                <a:gd name="T99" fmla="*/ 4 h 110"/>
                <a:gd name="T100" fmla="*/ 122 w 224"/>
                <a:gd name="T101" fmla="*/ 12 h 110"/>
                <a:gd name="T102" fmla="*/ 132 w 224"/>
                <a:gd name="T103" fmla="*/ 14 h 110"/>
                <a:gd name="T104" fmla="*/ 140 w 224"/>
                <a:gd name="T105" fmla="*/ 12 h 110"/>
                <a:gd name="T106" fmla="*/ 152 w 224"/>
                <a:gd name="T107" fmla="*/ 12 h 110"/>
                <a:gd name="T108" fmla="*/ 158 w 224"/>
                <a:gd name="T109" fmla="*/ 16 h 110"/>
                <a:gd name="T110" fmla="*/ 170 w 224"/>
                <a:gd name="T111" fmla="*/ 24 h 110"/>
                <a:gd name="T112" fmla="*/ 182 w 224"/>
                <a:gd name="T113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" h="110">
                  <a:moveTo>
                    <a:pt x="188" y="30"/>
                  </a:moveTo>
                  <a:lnTo>
                    <a:pt x="192" y="32"/>
                  </a:lnTo>
                  <a:lnTo>
                    <a:pt x="194" y="34"/>
                  </a:lnTo>
                  <a:lnTo>
                    <a:pt x="198" y="36"/>
                  </a:lnTo>
                  <a:lnTo>
                    <a:pt x="202" y="38"/>
                  </a:lnTo>
                  <a:lnTo>
                    <a:pt x="204" y="40"/>
                  </a:lnTo>
                  <a:lnTo>
                    <a:pt x="204" y="40"/>
                  </a:lnTo>
                  <a:lnTo>
                    <a:pt x="210" y="46"/>
                  </a:lnTo>
                  <a:lnTo>
                    <a:pt x="216" y="58"/>
                  </a:lnTo>
                  <a:lnTo>
                    <a:pt x="220" y="70"/>
                  </a:lnTo>
                  <a:lnTo>
                    <a:pt x="224" y="78"/>
                  </a:lnTo>
                  <a:lnTo>
                    <a:pt x="224" y="80"/>
                  </a:lnTo>
                  <a:lnTo>
                    <a:pt x="222" y="82"/>
                  </a:lnTo>
                  <a:lnTo>
                    <a:pt x="222" y="82"/>
                  </a:lnTo>
                  <a:lnTo>
                    <a:pt x="220" y="82"/>
                  </a:lnTo>
                  <a:lnTo>
                    <a:pt x="220" y="82"/>
                  </a:lnTo>
                  <a:lnTo>
                    <a:pt x="218" y="78"/>
                  </a:lnTo>
                  <a:lnTo>
                    <a:pt x="208" y="80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4" y="82"/>
                  </a:lnTo>
                  <a:lnTo>
                    <a:pt x="190" y="84"/>
                  </a:lnTo>
                  <a:lnTo>
                    <a:pt x="184" y="86"/>
                  </a:lnTo>
                  <a:lnTo>
                    <a:pt x="182" y="88"/>
                  </a:lnTo>
                  <a:lnTo>
                    <a:pt x="180" y="88"/>
                  </a:lnTo>
                  <a:lnTo>
                    <a:pt x="178" y="90"/>
                  </a:lnTo>
                  <a:lnTo>
                    <a:pt x="174" y="92"/>
                  </a:lnTo>
                  <a:lnTo>
                    <a:pt x="172" y="92"/>
                  </a:lnTo>
                  <a:lnTo>
                    <a:pt x="170" y="92"/>
                  </a:lnTo>
                  <a:lnTo>
                    <a:pt x="168" y="92"/>
                  </a:lnTo>
                  <a:lnTo>
                    <a:pt x="166" y="94"/>
                  </a:lnTo>
                  <a:lnTo>
                    <a:pt x="164" y="96"/>
                  </a:lnTo>
                  <a:lnTo>
                    <a:pt x="162" y="98"/>
                  </a:lnTo>
                  <a:lnTo>
                    <a:pt x="162" y="98"/>
                  </a:lnTo>
                  <a:lnTo>
                    <a:pt x="158" y="100"/>
                  </a:lnTo>
                  <a:lnTo>
                    <a:pt x="152" y="102"/>
                  </a:lnTo>
                  <a:lnTo>
                    <a:pt x="146" y="102"/>
                  </a:lnTo>
                  <a:lnTo>
                    <a:pt x="140" y="102"/>
                  </a:lnTo>
                  <a:lnTo>
                    <a:pt x="136" y="102"/>
                  </a:lnTo>
                  <a:lnTo>
                    <a:pt x="132" y="100"/>
                  </a:lnTo>
                  <a:lnTo>
                    <a:pt x="132" y="100"/>
                  </a:lnTo>
                  <a:lnTo>
                    <a:pt x="128" y="98"/>
                  </a:lnTo>
                  <a:lnTo>
                    <a:pt x="126" y="98"/>
                  </a:lnTo>
                  <a:lnTo>
                    <a:pt x="124" y="100"/>
                  </a:lnTo>
                  <a:lnTo>
                    <a:pt x="124" y="102"/>
                  </a:lnTo>
                  <a:lnTo>
                    <a:pt x="124" y="102"/>
                  </a:lnTo>
                  <a:lnTo>
                    <a:pt x="120" y="108"/>
                  </a:lnTo>
                  <a:lnTo>
                    <a:pt x="118" y="110"/>
                  </a:lnTo>
                  <a:lnTo>
                    <a:pt x="116" y="110"/>
                  </a:lnTo>
                  <a:lnTo>
                    <a:pt x="114" y="110"/>
                  </a:lnTo>
                  <a:lnTo>
                    <a:pt x="114" y="110"/>
                  </a:lnTo>
                  <a:lnTo>
                    <a:pt x="112" y="108"/>
                  </a:lnTo>
                  <a:lnTo>
                    <a:pt x="112" y="10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2"/>
                  </a:lnTo>
                  <a:lnTo>
                    <a:pt x="116" y="100"/>
                  </a:lnTo>
                  <a:lnTo>
                    <a:pt x="116" y="100"/>
                  </a:lnTo>
                  <a:lnTo>
                    <a:pt x="108" y="102"/>
                  </a:lnTo>
                  <a:lnTo>
                    <a:pt x="102" y="106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4" y="104"/>
                  </a:lnTo>
                  <a:lnTo>
                    <a:pt x="92" y="106"/>
                  </a:lnTo>
                  <a:lnTo>
                    <a:pt x="88" y="108"/>
                  </a:lnTo>
                  <a:lnTo>
                    <a:pt x="84" y="108"/>
                  </a:lnTo>
                  <a:lnTo>
                    <a:pt x="82" y="108"/>
                  </a:lnTo>
                  <a:lnTo>
                    <a:pt x="80" y="106"/>
                  </a:lnTo>
                  <a:lnTo>
                    <a:pt x="76" y="104"/>
                  </a:lnTo>
                  <a:lnTo>
                    <a:pt x="70" y="104"/>
                  </a:lnTo>
                  <a:lnTo>
                    <a:pt x="64" y="102"/>
                  </a:lnTo>
                  <a:lnTo>
                    <a:pt x="60" y="102"/>
                  </a:lnTo>
                  <a:lnTo>
                    <a:pt x="58" y="104"/>
                  </a:lnTo>
                  <a:lnTo>
                    <a:pt x="58" y="106"/>
                  </a:lnTo>
                  <a:lnTo>
                    <a:pt x="54" y="108"/>
                  </a:lnTo>
                  <a:lnTo>
                    <a:pt x="52" y="110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6" y="110"/>
                  </a:lnTo>
                  <a:lnTo>
                    <a:pt x="42" y="108"/>
                  </a:lnTo>
                  <a:lnTo>
                    <a:pt x="38" y="106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30" y="104"/>
                  </a:lnTo>
                  <a:lnTo>
                    <a:pt x="26" y="102"/>
                  </a:lnTo>
                  <a:lnTo>
                    <a:pt x="22" y="100"/>
                  </a:lnTo>
                  <a:lnTo>
                    <a:pt x="18" y="96"/>
                  </a:lnTo>
                  <a:lnTo>
                    <a:pt x="14" y="94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86"/>
                  </a:lnTo>
                  <a:lnTo>
                    <a:pt x="10" y="82"/>
                  </a:lnTo>
                  <a:lnTo>
                    <a:pt x="10" y="78"/>
                  </a:lnTo>
                  <a:lnTo>
                    <a:pt x="8" y="76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0"/>
                  </a:lnTo>
                  <a:lnTo>
                    <a:pt x="6" y="48"/>
                  </a:lnTo>
                  <a:lnTo>
                    <a:pt x="8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0" y="46"/>
                  </a:lnTo>
                  <a:lnTo>
                    <a:pt x="26" y="46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40"/>
                  </a:lnTo>
                  <a:lnTo>
                    <a:pt x="42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2" y="20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6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72" y="14"/>
                  </a:lnTo>
                  <a:lnTo>
                    <a:pt x="76" y="10"/>
                  </a:lnTo>
                  <a:lnTo>
                    <a:pt x="82" y="8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14" y="6"/>
                  </a:lnTo>
                  <a:lnTo>
                    <a:pt x="118" y="8"/>
                  </a:lnTo>
                  <a:lnTo>
                    <a:pt x="122" y="12"/>
                  </a:lnTo>
                  <a:lnTo>
                    <a:pt x="128" y="16"/>
                  </a:lnTo>
                  <a:lnTo>
                    <a:pt x="128" y="14"/>
                  </a:lnTo>
                  <a:lnTo>
                    <a:pt x="132" y="14"/>
                  </a:lnTo>
                  <a:lnTo>
                    <a:pt x="136" y="14"/>
                  </a:lnTo>
                  <a:lnTo>
                    <a:pt x="138" y="12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52" y="12"/>
                  </a:lnTo>
                  <a:lnTo>
                    <a:pt x="156" y="14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62" y="18"/>
                  </a:lnTo>
                  <a:lnTo>
                    <a:pt x="166" y="22"/>
                  </a:lnTo>
                  <a:lnTo>
                    <a:pt x="170" y="24"/>
                  </a:lnTo>
                  <a:lnTo>
                    <a:pt x="180" y="26"/>
                  </a:lnTo>
                  <a:lnTo>
                    <a:pt x="180" y="26"/>
                  </a:lnTo>
                  <a:lnTo>
                    <a:pt x="182" y="28"/>
                  </a:lnTo>
                  <a:lnTo>
                    <a:pt x="186" y="28"/>
                  </a:lnTo>
                  <a:lnTo>
                    <a:pt x="188" y="30"/>
                  </a:lnTo>
                </a:path>
              </a:pathLst>
            </a:custGeom>
            <a:solidFill>
              <a:srgbClr val="00B050"/>
            </a:solidFill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Freeform 241">
              <a:extLst>
                <a:ext uri="{FF2B5EF4-FFF2-40B4-BE49-F238E27FC236}">
                  <a16:creationId xmlns:a16="http://schemas.microsoft.com/office/drawing/2014/main" id="{F2E255CE-1D06-7D1D-270E-27479E47E73D}"/>
                </a:ext>
              </a:extLst>
            </p:cNvPr>
            <p:cNvSpPr>
              <a:spLocks/>
            </p:cNvSpPr>
            <p:nvPr/>
          </p:nvSpPr>
          <p:spPr bwMode="gray">
            <a:xfrm>
              <a:off x="6805018" y="3506667"/>
              <a:ext cx="228176" cy="164582"/>
            </a:xfrm>
            <a:custGeom>
              <a:avLst/>
              <a:gdLst>
                <a:gd name="T0" fmla="*/ 28 w 110"/>
                <a:gd name="T1" fmla="*/ 74 h 90"/>
                <a:gd name="T2" fmla="*/ 30 w 110"/>
                <a:gd name="T3" fmla="*/ 60 h 90"/>
                <a:gd name="T4" fmla="*/ 32 w 110"/>
                <a:gd name="T5" fmla="*/ 58 h 90"/>
                <a:gd name="T6" fmla="*/ 32 w 110"/>
                <a:gd name="T7" fmla="*/ 54 h 90"/>
                <a:gd name="T8" fmla="*/ 30 w 110"/>
                <a:gd name="T9" fmla="*/ 50 h 90"/>
                <a:gd name="T10" fmla="*/ 26 w 110"/>
                <a:gd name="T11" fmla="*/ 44 h 90"/>
                <a:gd name="T12" fmla="*/ 22 w 110"/>
                <a:gd name="T13" fmla="*/ 36 h 90"/>
                <a:gd name="T14" fmla="*/ 18 w 110"/>
                <a:gd name="T15" fmla="*/ 24 h 90"/>
                <a:gd name="T16" fmla="*/ 14 w 110"/>
                <a:gd name="T17" fmla="*/ 22 h 90"/>
                <a:gd name="T18" fmla="*/ 4 w 110"/>
                <a:gd name="T19" fmla="*/ 12 h 90"/>
                <a:gd name="T20" fmla="*/ 4 w 110"/>
                <a:gd name="T21" fmla="*/ 6 h 90"/>
                <a:gd name="T22" fmla="*/ 0 w 110"/>
                <a:gd name="T23" fmla="*/ 0 h 90"/>
                <a:gd name="T24" fmla="*/ 2 w 110"/>
                <a:gd name="T25" fmla="*/ 0 h 90"/>
                <a:gd name="T26" fmla="*/ 10 w 110"/>
                <a:gd name="T27" fmla="*/ 0 h 90"/>
                <a:gd name="T28" fmla="*/ 18 w 110"/>
                <a:gd name="T29" fmla="*/ 4 h 90"/>
                <a:gd name="T30" fmla="*/ 24 w 110"/>
                <a:gd name="T31" fmla="*/ 10 h 90"/>
                <a:gd name="T32" fmla="*/ 32 w 110"/>
                <a:gd name="T33" fmla="*/ 16 h 90"/>
                <a:gd name="T34" fmla="*/ 44 w 110"/>
                <a:gd name="T35" fmla="*/ 18 h 90"/>
                <a:gd name="T36" fmla="*/ 58 w 110"/>
                <a:gd name="T37" fmla="*/ 12 h 90"/>
                <a:gd name="T38" fmla="*/ 84 w 110"/>
                <a:gd name="T39" fmla="*/ 18 h 90"/>
                <a:gd name="T40" fmla="*/ 100 w 110"/>
                <a:gd name="T41" fmla="*/ 24 h 90"/>
                <a:gd name="T42" fmla="*/ 104 w 110"/>
                <a:gd name="T43" fmla="*/ 26 h 90"/>
                <a:gd name="T44" fmla="*/ 110 w 110"/>
                <a:gd name="T45" fmla="*/ 30 h 90"/>
                <a:gd name="T46" fmla="*/ 110 w 110"/>
                <a:gd name="T47" fmla="*/ 34 h 90"/>
                <a:gd name="T48" fmla="*/ 108 w 110"/>
                <a:gd name="T49" fmla="*/ 42 h 90"/>
                <a:gd name="T50" fmla="*/ 106 w 110"/>
                <a:gd name="T51" fmla="*/ 46 h 90"/>
                <a:gd name="T52" fmla="*/ 104 w 110"/>
                <a:gd name="T53" fmla="*/ 52 h 90"/>
                <a:gd name="T54" fmla="*/ 100 w 110"/>
                <a:gd name="T55" fmla="*/ 56 h 90"/>
                <a:gd name="T56" fmla="*/ 98 w 110"/>
                <a:gd name="T57" fmla="*/ 58 h 90"/>
                <a:gd name="T58" fmla="*/ 94 w 110"/>
                <a:gd name="T59" fmla="*/ 66 h 90"/>
                <a:gd name="T60" fmla="*/ 94 w 110"/>
                <a:gd name="T61" fmla="*/ 68 h 90"/>
                <a:gd name="T62" fmla="*/ 90 w 110"/>
                <a:gd name="T63" fmla="*/ 70 h 90"/>
                <a:gd name="T64" fmla="*/ 82 w 110"/>
                <a:gd name="T65" fmla="*/ 72 h 90"/>
                <a:gd name="T66" fmla="*/ 74 w 110"/>
                <a:gd name="T67" fmla="*/ 82 h 90"/>
                <a:gd name="T68" fmla="*/ 70 w 110"/>
                <a:gd name="T69" fmla="*/ 88 h 90"/>
                <a:gd name="T70" fmla="*/ 62 w 110"/>
                <a:gd name="T71" fmla="*/ 88 h 90"/>
                <a:gd name="T72" fmla="*/ 56 w 110"/>
                <a:gd name="T73" fmla="*/ 88 h 90"/>
                <a:gd name="T74" fmla="*/ 36 w 110"/>
                <a:gd name="T7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0" h="90">
                  <a:moveTo>
                    <a:pt x="36" y="90"/>
                  </a:moveTo>
                  <a:lnTo>
                    <a:pt x="28" y="74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4"/>
                  </a:lnTo>
                  <a:lnTo>
                    <a:pt x="24" y="40"/>
                  </a:lnTo>
                  <a:lnTo>
                    <a:pt x="22" y="36"/>
                  </a:lnTo>
                  <a:lnTo>
                    <a:pt x="22" y="30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32" y="16"/>
                  </a:lnTo>
                  <a:lnTo>
                    <a:pt x="38" y="18"/>
                  </a:lnTo>
                  <a:lnTo>
                    <a:pt x="44" y="18"/>
                  </a:lnTo>
                  <a:lnTo>
                    <a:pt x="48" y="16"/>
                  </a:lnTo>
                  <a:lnTo>
                    <a:pt x="58" y="12"/>
                  </a:lnTo>
                  <a:lnTo>
                    <a:pt x="70" y="12"/>
                  </a:lnTo>
                  <a:lnTo>
                    <a:pt x="84" y="18"/>
                  </a:lnTo>
                  <a:lnTo>
                    <a:pt x="98" y="22"/>
                  </a:lnTo>
                  <a:lnTo>
                    <a:pt x="100" y="24"/>
                  </a:lnTo>
                  <a:lnTo>
                    <a:pt x="102" y="24"/>
                  </a:lnTo>
                  <a:lnTo>
                    <a:pt x="104" y="26"/>
                  </a:lnTo>
                  <a:lnTo>
                    <a:pt x="108" y="28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4" y="48"/>
                  </a:lnTo>
                  <a:lnTo>
                    <a:pt x="104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98" y="56"/>
                  </a:lnTo>
                  <a:lnTo>
                    <a:pt x="98" y="58"/>
                  </a:lnTo>
                  <a:lnTo>
                    <a:pt x="96" y="62"/>
                  </a:lnTo>
                  <a:lnTo>
                    <a:pt x="94" y="66"/>
                  </a:lnTo>
                  <a:lnTo>
                    <a:pt x="96" y="68"/>
                  </a:lnTo>
                  <a:lnTo>
                    <a:pt x="94" y="68"/>
                  </a:lnTo>
                  <a:lnTo>
                    <a:pt x="92" y="68"/>
                  </a:lnTo>
                  <a:lnTo>
                    <a:pt x="90" y="70"/>
                  </a:lnTo>
                  <a:lnTo>
                    <a:pt x="86" y="70"/>
                  </a:lnTo>
                  <a:lnTo>
                    <a:pt x="82" y="72"/>
                  </a:lnTo>
                  <a:lnTo>
                    <a:pt x="78" y="76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88"/>
                  </a:lnTo>
                  <a:lnTo>
                    <a:pt x="68" y="88"/>
                  </a:lnTo>
                  <a:lnTo>
                    <a:pt x="62" y="88"/>
                  </a:lnTo>
                  <a:lnTo>
                    <a:pt x="58" y="88"/>
                  </a:lnTo>
                  <a:lnTo>
                    <a:pt x="56" y="88"/>
                  </a:lnTo>
                  <a:lnTo>
                    <a:pt x="54" y="86"/>
                  </a:lnTo>
                  <a:lnTo>
                    <a:pt x="36" y="9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242">
              <a:extLst>
                <a:ext uri="{FF2B5EF4-FFF2-40B4-BE49-F238E27FC236}">
                  <a16:creationId xmlns:a16="http://schemas.microsoft.com/office/drawing/2014/main" id="{C06CF3F6-9737-4113-5D3E-B583B3837181}"/>
                </a:ext>
              </a:extLst>
            </p:cNvPr>
            <p:cNvSpPr>
              <a:spLocks/>
            </p:cNvSpPr>
            <p:nvPr/>
          </p:nvSpPr>
          <p:spPr bwMode="gray">
            <a:xfrm>
              <a:off x="6780126" y="3663934"/>
              <a:ext cx="174244" cy="153609"/>
            </a:xfrm>
            <a:custGeom>
              <a:avLst/>
              <a:gdLst>
                <a:gd name="T0" fmla="*/ 84 w 84"/>
                <a:gd name="T1" fmla="*/ 2 h 84"/>
                <a:gd name="T2" fmla="*/ 72 w 84"/>
                <a:gd name="T3" fmla="*/ 4 h 84"/>
                <a:gd name="T4" fmla="*/ 72 w 84"/>
                <a:gd name="T5" fmla="*/ 4 h 84"/>
                <a:gd name="T6" fmla="*/ 70 w 84"/>
                <a:gd name="T7" fmla="*/ 4 h 84"/>
                <a:gd name="T8" fmla="*/ 68 w 84"/>
                <a:gd name="T9" fmla="*/ 2 h 84"/>
                <a:gd name="T10" fmla="*/ 66 w 84"/>
                <a:gd name="T11" fmla="*/ 0 h 84"/>
                <a:gd name="T12" fmla="*/ 48 w 84"/>
                <a:gd name="T13" fmla="*/ 4 h 84"/>
                <a:gd name="T14" fmla="*/ 34 w 84"/>
                <a:gd name="T15" fmla="*/ 6 h 84"/>
                <a:gd name="T16" fmla="*/ 20 w 84"/>
                <a:gd name="T17" fmla="*/ 8 h 84"/>
                <a:gd name="T18" fmla="*/ 20 w 84"/>
                <a:gd name="T19" fmla="*/ 10 h 84"/>
                <a:gd name="T20" fmla="*/ 18 w 84"/>
                <a:gd name="T21" fmla="*/ 12 h 84"/>
                <a:gd name="T22" fmla="*/ 18 w 84"/>
                <a:gd name="T23" fmla="*/ 16 h 84"/>
                <a:gd name="T24" fmla="*/ 18 w 84"/>
                <a:gd name="T25" fmla="*/ 16 h 84"/>
                <a:gd name="T26" fmla="*/ 16 w 84"/>
                <a:gd name="T27" fmla="*/ 18 h 84"/>
                <a:gd name="T28" fmla="*/ 12 w 84"/>
                <a:gd name="T29" fmla="*/ 20 h 84"/>
                <a:gd name="T30" fmla="*/ 8 w 84"/>
                <a:gd name="T31" fmla="*/ 22 h 84"/>
                <a:gd name="T32" fmla="*/ 6 w 84"/>
                <a:gd name="T33" fmla="*/ 26 h 84"/>
                <a:gd name="T34" fmla="*/ 2 w 84"/>
                <a:gd name="T35" fmla="*/ 30 h 84"/>
                <a:gd name="T36" fmla="*/ 0 w 84"/>
                <a:gd name="T37" fmla="*/ 36 h 84"/>
                <a:gd name="T38" fmla="*/ 0 w 84"/>
                <a:gd name="T39" fmla="*/ 36 h 84"/>
                <a:gd name="T40" fmla="*/ 0 w 84"/>
                <a:gd name="T41" fmla="*/ 38 h 84"/>
                <a:gd name="T42" fmla="*/ 0 w 84"/>
                <a:gd name="T43" fmla="*/ 40 h 84"/>
                <a:gd name="T44" fmla="*/ 2 w 84"/>
                <a:gd name="T45" fmla="*/ 44 h 84"/>
                <a:gd name="T46" fmla="*/ 4 w 84"/>
                <a:gd name="T47" fmla="*/ 48 h 84"/>
                <a:gd name="T48" fmla="*/ 10 w 84"/>
                <a:gd name="T49" fmla="*/ 56 h 84"/>
                <a:gd name="T50" fmla="*/ 18 w 84"/>
                <a:gd name="T51" fmla="*/ 66 h 84"/>
                <a:gd name="T52" fmla="*/ 26 w 84"/>
                <a:gd name="T53" fmla="*/ 76 h 84"/>
                <a:gd name="T54" fmla="*/ 30 w 84"/>
                <a:gd name="T55" fmla="*/ 84 h 84"/>
                <a:gd name="T56" fmla="*/ 42 w 84"/>
                <a:gd name="T57" fmla="*/ 84 h 84"/>
                <a:gd name="T58" fmla="*/ 44 w 84"/>
                <a:gd name="T59" fmla="*/ 66 h 84"/>
                <a:gd name="T60" fmla="*/ 46 w 84"/>
                <a:gd name="T61" fmla="*/ 66 h 84"/>
                <a:gd name="T62" fmla="*/ 48 w 84"/>
                <a:gd name="T63" fmla="*/ 64 h 84"/>
                <a:gd name="T64" fmla="*/ 50 w 84"/>
                <a:gd name="T65" fmla="*/ 62 h 84"/>
                <a:gd name="T66" fmla="*/ 54 w 84"/>
                <a:gd name="T67" fmla="*/ 56 h 84"/>
                <a:gd name="T68" fmla="*/ 60 w 84"/>
                <a:gd name="T69" fmla="*/ 48 h 84"/>
                <a:gd name="T70" fmla="*/ 58 w 84"/>
                <a:gd name="T71" fmla="*/ 48 h 84"/>
                <a:gd name="T72" fmla="*/ 58 w 84"/>
                <a:gd name="T73" fmla="*/ 46 h 84"/>
                <a:gd name="T74" fmla="*/ 58 w 84"/>
                <a:gd name="T75" fmla="*/ 42 h 84"/>
                <a:gd name="T76" fmla="*/ 58 w 84"/>
                <a:gd name="T77" fmla="*/ 38 h 84"/>
                <a:gd name="T78" fmla="*/ 60 w 84"/>
                <a:gd name="T79" fmla="*/ 32 h 84"/>
                <a:gd name="T80" fmla="*/ 64 w 84"/>
                <a:gd name="T81" fmla="*/ 26 h 84"/>
                <a:gd name="T82" fmla="*/ 64 w 84"/>
                <a:gd name="T83" fmla="*/ 24 h 84"/>
                <a:gd name="T84" fmla="*/ 64 w 84"/>
                <a:gd name="T85" fmla="*/ 22 h 84"/>
                <a:gd name="T86" fmla="*/ 68 w 84"/>
                <a:gd name="T87" fmla="*/ 20 h 84"/>
                <a:gd name="T88" fmla="*/ 70 w 84"/>
                <a:gd name="T89" fmla="*/ 18 h 84"/>
                <a:gd name="T90" fmla="*/ 74 w 84"/>
                <a:gd name="T91" fmla="*/ 16 h 84"/>
                <a:gd name="T92" fmla="*/ 78 w 84"/>
                <a:gd name="T93" fmla="*/ 16 h 84"/>
                <a:gd name="T94" fmla="*/ 84 w 84"/>
                <a:gd name="T95" fmla="*/ 18 h 84"/>
                <a:gd name="T96" fmla="*/ 84 w 84"/>
                <a:gd name="T97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84">
                  <a:moveTo>
                    <a:pt x="84" y="2"/>
                  </a:moveTo>
                  <a:lnTo>
                    <a:pt x="72" y="4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8" y="2"/>
                  </a:lnTo>
                  <a:lnTo>
                    <a:pt x="66" y="0"/>
                  </a:lnTo>
                  <a:lnTo>
                    <a:pt x="48" y="4"/>
                  </a:lnTo>
                  <a:lnTo>
                    <a:pt x="34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18" y="66"/>
                  </a:lnTo>
                  <a:lnTo>
                    <a:pt x="26" y="76"/>
                  </a:lnTo>
                  <a:lnTo>
                    <a:pt x="30" y="84"/>
                  </a:lnTo>
                  <a:lnTo>
                    <a:pt x="42" y="84"/>
                  </a:lnTo>
                  <a:lnTo>
                    <a:pt x="44" y="66"/>
                  </a:lnTo>
                  <a:lnTo>
                    <a:pt x="46" y="66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4" y="56"/>
                  </a:lnTo>
                  <a:lnTo>
                    <a:pt x="60" y="48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58" y="42"/>
                  </a:lnTo>
                  <a:lnTo>
                    <a:pt x="58" y="38"/>
                  </a:lnTo>
                  <a:lnTo>
                    <a:pt x="60" y="32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8" y="20"/>
                  </a:lnTo>
                  <a:lnTo>
                    <a:pt x="70" y="18"/>
                  </a:lnTo>
                  <a:lnTo>
                    <a:pt x="74" y="16"/>
                  </a:lnTo>
                  <a:lnTo>
                    <a:pt x="78" y="16"/>
                  </a:lnTo>
                  <a:lnTo>
                    <a:pt x="84" y="18"/>
                  </a:lnTo>
                  <a:lnTo>
                    <a:pt x="84" y="2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243">
              <a:extLst>
                <a:ext uri="{FF2B5EF4-FFF2-40B4-BE49-F238E27FC236}">
                  <a16:creationId xmlns:a16="http://schemas.microsoft.com/office/drawing/2014/main" id="{06DC95B9-5CDD-CE76-EFAA-52E2E6F5CBCD}"/>
                </a:ext>
              </a:extLst>
            </p:cNvPr>
            <p:cNvSpPr>
              <a:spLocks/>
            </p:cNvSpPr>
            <p:nvPr/>
          </p:nvSpPr>
          <p:spPr bwMode="gray">
            <a:xfrm>
              <a:off x="6763531" y="3612731"/>
              <a:ext cx="58081" cy="117035"/>
            </a:xfrm>
            <a:custGeom>
              <a:avLst/>
              <a:gdLst>
                <a:gd name="T0" fmla="*/ 0 w 28"/>
                <a:gd name="T1" fmla="*/ 20 h 64"/>
                <a:gd name="T2" fmla="*/ 8 w 28"/>
                <a:gd name="T3" fmla="*/ 28 h 64"/>
                <a:gd name="T4" fmla="*/ 10 w 28"/>
                <a:gd name="T5" fmla="*/ 28 h 64"/>
                <a:gd name="T6" fmla="*/ 10 w 28"/>
                <a:gd name="T7" fmla="*/ 32 h 64"/>
                <a:gd name="T8" fmla="*/ 12 w 28"/>
                <a:gd name="T9" fmla="*/ 36 h 64"/>
                <a:gd name="T10" fmla="*/ 12 w 28"/>
                <a:gd name="T11" fmla="*/ 40 h 64"/>
                <a:gd name="T12" fmla="*/ 10 w 28"/>
                <a:gd name="T13" fmla="*/ 40 h 64"/>
                <a:gd name="T14" fmla="*/ 10 w 28"/>
                <a:gd name="T15" fmla="*/ 40 h 64"/>
                <a:gd name="T16" fmla="*/ 10 w 28"/>
                <a:gd name="T17" fmla="*/ 44 h 64"/>
                <a:gd name="T18" fmla="*/ 8 w 28"/>
                <a:gd name="T19" fmla="*/ 48 h 64"/>
                <a:gd name="T20" fmla="*/ 8 w 28"/>
                <a:gd name="T21" fmla="*/ 54 h 64"/>
                <a:gd name="T22" fmla="*/ 8 w 28"/>
                <a:gd name="T23" fmla="*/ 54 h 64"/>
                <a:gd name="T24" fmla="*/ 8 w 28"/>
                <a:gd name="T25" fmla="*/ 58 h 64"/>
                <a:gd name="T26" fmla="*/ 8 w 28"/>
                <a:gd name="T27" fmla="*/ 60 h 64"/>
                <a:gd name="T28" fmla="*/ 8 w 28"/>
                <a:gd name="T29" fmla="*/ 64 h 64"/>
                <a:gd name="T30" fmla="*/ 8 w 28"/>
                <a:gd name="T31" fmla="*/ 62 h 64"/>
                <a:gd name="T32" fmla="*/ 8 w 28"/>
                <a:gd name="T33" fmla="*/ 60 h 64"/>
                <a:gd name="T34" fmla="*/ 10 w 28"/>
                <a:gd name="T35" fmla="*/ 58 h 64"/>
                <a:gd name="T36" fmla="*/ 14 w 28"/>
                <a:gd name="T37" fmla="*/ 54 h 64"/>
                <a:gd name="T38" fmla="*/ 18 w 28"/>
                <a:gd name="T39" fmla="*/ 50 h 64"/>
                <a:gd name="T40" fmla="*/ 26 w 28"/>
                <a:gd name="T41" fmla="*/ 44 h 64"/>
                <a:gd name="T42" fmla="*/ 26 w 28"/>
                <a:gd name="T43" fmla="*/ 42 h 64"/>
                <a:gd name="T44" fmla="*/ 26 w 28"/>
                <a:gd name="T45" fmla="*/ 40 h 64"/>
                <a:gd name="T46" fmla="*/ 28 w 28"/>
                <a:gd name="T47" fmla="*/ 38 h 64"/>
                <a:gd name="T48" fmla="*/ 28 w 28"/>
                <a:gd name="T49" fmla="*/ 36 h 64"/>
                <a:gd name="T50" fmla="*/ 28 w 28"/>
                <a:gd name="T51" fmla="*/ 36 h 64"/>
                <a:gd name="T52" fmla="*/ 26 w 28"/>
                <a:gd name="T53" fmla="*/ 34 h 64"/>
                <a:gd name="T54" fmla="*/ 26 w 28"/>
                <a:gd name="T55" fmla="*/ 32 h 64"/>
                <a:gd name="T56" fmla="*/ 26 w 28"/>
                <a:gd name="T57" fmla="*/ 28 h 64"/>
                <a:gd name="T58" fmla="*/ 26 w 28"/>
                <a:gd name="T59" fmla="*/ 24 h 64"/>
                <a:gd name="T60" fmla="*/ 26 w 28"/>
                <a:gd name="T61" fmla="*/ 22 h 64"/>
                <a:gd name="T62" fmla="*/ 26 w 28"/>
                <a:gd name="T63" fmla="*/ 18 h 64"/>
                <a:gd name="T64" fmla="*/ 24 w 28"/>
                <a:gd name="T65" fmla="*/ 14 h 64"/>
                <a:gd name="T66" fmla="*/ 22 w 28"/>
                <a:gd name="T67" fmla="*/ 8 h 64"/>
                <a:gd name="T68" fmla="*/ 20 w 28"/>
                <a:gd name="T69" fmla="*/ 4 h 64"/>
                <a:gd name="T70" fmla="*/ 20 w 28"/>
                <a:gd name="T71" fmla="*/ 4 h 64"/>
                <a:gd name="T72" fmla="*/ 18 w 28"/>
                <a:gd name="T73" fmla="*/ 2 h 64"/>
                <a:gd name="T74" fmla="*/ 16 w 28"/>
                <a:gd name="T75" fmla="*/ 0 h 64"/>
                <a:gd name="T76" fmla="*/ 12 w 28"/>
                <a:gd name="T77" fmla="*/ 0 h 64"/>
                <a:gd name="T78" fmla="*/ 8 w 28"/>
                <a:gd name="T79" fmla="*/ 0 h 64"/>
                <a:gd name="T80" fmla="*/ 8 w 28"/>
                <a:gd name="T81" fmla="*/ 0 h 64"/>
                <a:gd name="T82" fmla="*/ 6 w 28"/>
                <a:gd name="T83" fmla="*/ 2 h 64"/>
                <a:gd name="T84" fmla="*/ 6 w 28"/>
                <a:gd name="T85" fmla="*/ 2 h 64"/>
                <a:gd name="T86" fmla="*/ 0 w 28"/>
                <a:gd name="T87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" h="64">
                  <a:moveTo>
                    <a:pt x="0" y="20"/>
                  </a:moveTo>
                  <a:lnTo>
                    <a:pt x="8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8" y="48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10" y="58"/>
                  </a:lnTo>
                  <a:lnTo>
                    <a:pt x="14" y="54"/>
                  </a:lnTo>
                  <a:lnTo>
                    <a:pt x="18" y="50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4" y="14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2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244">
              <a:extLst>
                <a:ext uri="{FF2B5EF4-FFF2-40B4-BE49-F238E27FC236}">
                  <a16:creationId xmlns:a16="http://schemas.microsoft.com/office/drawing/2014/main" id="{1442FFB6-1882-20F7-B9B1-6A4727F9ADA8}"/>
                </a:ext>
              </a:extLst>
            </p:cNvPr>
            <p:cNvSpPr>
              <a:spLocks/>
            </p:cNvSpPr>
            <p:nvPr/>
          </p:nvSpPr>
          <p:spPr bwMode="gray">
            <a:xfrm>
              <a:off x="6585139" y="3470094"/>
              <a:ext cx="294556" cy="208470"/>
            </a:xfrm>
            <a:custGeom>
              <a:avLst/>
              <a:gdLst>
                <a:gd name="T0" fmla="*/ 20 w 142"/>
                <a:gd name="T1" fmla="*/ 42 h 114"/>
                <a:gd name="T2" fmla="*/ 20 w 142"/>
                <a:gd name="T3" fmla="*/ 40 h 114"/>
                <a:gd name="T4" fmla="*/ 18 w 142"/>
                <a:gd name="T5" fmla="*/ 38 h 114"/>
                <a:gd name="T6" fmla="*/ 20 w 142"/>
                <a:gd name="T7" fmla="*/ 36 h 114"/>
                <a:gd name="T8" fmla="*/ 14 w 142"/>
                <a:gd name="T9" fmla="*/ 34 h 114"/>
                <a:gd name="T10" fmla="*/ 6 w 142"/>
                <a:gd name="T11" fmla="*/ 30 h 114"/>
                <a:gd name="T12" fmla="*/ 0 w 142"/>
                <a:gd name="T13" fmla="*/ 26 h 114"/>
                <a:gd name="T14" fmla="*/ 2 w 142"/>
                <a:gd name="T15" fmla="*/ 24 h 114"/>
                <a:gd name="T16" fmla="*/ 20 w 142"/>
                <a:gd name="T17" fmla="*/ 16 h 114"/>
                <a:gd name="T18" fmla="*/ 32 w 142"/>
                <a:gd name="T19" fmla="*/ 12 h 114"/>
                <a:gd name="T20" fmla="*/ 54 w 142"/>
                <a:gd name="T21" fmla="*/ 6 h 114"/>
                <a:gd name="T22" fmla="*/ 58 w 142"/>
                <a:gd name="T23" fmla="*/ 2 h 114"/>
                <a:gd name="T24" fmla="*/ 60 w 142"/>
                <a:gd name="T25" fmla="*/ 0 h 114"/>
                <a:gd name="T26" fmla="*/ 68 w 142"/>
                <a:gd name="T27" fmla="*/ 24 h 114"/>
                <a:gd name="T28" fmla="*/ 86 w 142"/>
                <a:gd name="T29" fmla="*/ 24 h 114"/>
                <a:gd name="T30" fmla="*/ 92 w 142"/>
                <a:gd name="T31" fmla="*/ 22 h 114"/>
                <a:gd name="T32" fmla="*/ 102 w 142"/>
                <a:gd name="T33" fmla="*/ 18 h 114"/>
                <a:gd name="T34" fmla="*/ 108 w 142"/>
                <a:gd name="T35" fmla="*/ 20 h 114"/>
                <a:gd name="T36" fmla="*/ 110 w 142"/>
                <a:gd name="T37" fmla="*/ 26 h 114"/>
                <a:gd name="T38" fmla="*/ 110 w 142"/>
                <a:gd name="T39" fmla="*/ 32 h 114"/>
                <a:gd name="T40" fmla="*/ 120 w 142"/>
                <a:gd name="T41" fmla="*/ 42 h 114"/>
                <a:gd name="T42" fmla="*/ 124 w 142"/>
                <a:gd name="T43" fmla="*/ 44 h 114"/>
                <a:gd name="T44" fmla="*/ 128 w 142"/>
                <a:gd name="T45" fmla="*/ 56 h 114"/>
                <a:gd name="T46" fmla="*/ 132 w 142"/>
                <a:gd name="T47" fmla="*/ 64 h 114"/>
                <a:gd name="T48" fmla="*/ 136 w 142"/>
                <a:gd name="T49" fmla="*/ 70 h 114"/>
                <a:gd name="T50" fmla="*/ 138 w 142"/>
                <a:gd name="T51" fmla="*/ 74 h 114"/>
                <a:gd name="T52" fmla="*/ 138 w 142"/>
                <a:gd name="T53" fmla="*/ 78 h 114"/>
                <a:gd name="T54" fmla="*/ 136 w 142"/>
                <a:gd name="T55" fmla="*/ 80 h 114"/>
                <a:gd name="T56" fmla="*/ 134 w 142"/>
                <a:gd name="T57" fmla="*/ 94 h 114"/>
                <a:gd name="T58" fmla="*/ 128 w 142"/>
                <a:gd name="T59" fmla="*/ 112 h 114"/>
                <a:gd name="T60" fmla="*/ 112 w 142"/>
                <a:gd name="T61" fmla="*/ 110 h 114"/>
                <a:gd name="T62" fmla="*/ 112 w 142"/>
                <a:gd name="T63" fmla="*/ 104 h 114"/>
                <a:gd name="T64" fmla="*/ 112 w 142"/>
                <a:gd name="T65" fmla="*/ 102 h 114"/>
                <a:gd name="T66" fmla="*/ 110 w 142"/>
                <a:gd name="T67" fmla="*/ 92 h 114"/>
                <a:gd name="T68" fmla="*/ 108 w 142"/>
                <a:gd name="T69" fmla="*/ 86 h 114"/>
                <a:gd name="T70" fmla="*/ 106 w 142"/>
                <a:gd name="T71" fmla="*/ 82 h 114"/>
                <a:gd name="T72" fmla="*/ 98 w 142"/>
                <a:gd name="T73" fmla="*/ 78 h 114"/>
                <a:gd name="T74" fmla="*/ 94 w 142"/>
                <a:gd name="T75" fmla="*/ 80 h 114"/>
                <a:gd name="T76" fmla="*/ 92 w 142"/>
                <a:gd name="T77" fmla="*/ 80 h 114"/>
                <a:gd name="T78" fmla="*/ 64 w 142"/>
                <a:gd name="T79" fmla="*/ 76 h 114"/>
                <a:gd name="T80" fmla="*/ 58 w 142"/>
                <a:gd name="T81" fmla="*/ 74 h 114"/>
                <a:gd name="T82" fmla="*/ 52 w 142"/>
                <a:gd name="T83" fmla="*/ 70 h 114"/>
                <a:gd name="T84" fmla="*/ 46 w 142"/>
                <a:gd name="T85" fmla="*/ 60 h 114"/>
                <a:gd name="T86" fmla="*/ 38 w 142"/>
                <a:gd name="T87" fmla="*/ 6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2" h="114">
                  <a:moveTo>
                    <a:pt x="26" y="52"/>
                  </a:moveTo>
                  <a:lnTo>
                    <a:pt x="20" y="42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36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0" y="32"/>
                  </a:lnTo>
                  <a:lnTo>
                    <a:pt x="6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10" y="20"/>
                  </a:lnTo>
                  <a:lnTo>
                    <a:pt x="20" y="16"/>
                  </a:lnTo>
                  <a:lnTo>
                    <a:pt x="28" y="14"/>
                  </a:lnTo>
                  <a:lnTo>
                    <a:pt x="32" y="12"/>
                  </a:lnTo>
                  <a:lnTo>
                    <a:pt x="56" y="10"/>
                  </a:lnTo>
                  <a:lnTo>
                    <a:pt x="54" y="6"/>
                  </a:lnTo>
                  <a:lnTo>
                    <a:pt x="56" y="4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10"/>
                  </a:lnTo>
                  <a:lnTo>
                    <a:pt x="68" y="24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88" y="22"/>
                  </a:lnTo>
                  <a:lnTo>
                    <a:pt x="92" y="22"/>
                  </a:lnTo>
                  <a:lnTo>
                    <a:pt x="96" y="20"/>
                  </a:lnTo>
                  <a:lnTo>
                    <a:pt x="102" y="18"/>
                  </a:lnTo>
                  <a:lnTo>
                    <a:pt x="106" y="18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20" y="42"/>
                  </a:lnTo>
                  <a:lnTo>
                    <a:pt x="124" y="40"/>
                  </a:lnTo>
                  <a:lnTo>
                    <a:pt x="124" y="44"/>
                  </a:lnTo>
                  <a:lnTo>
                    <a:pt x="128" y="50"/>
                  </a:lnTo>
                  <a:lnTo>
                    <a:pt x="128" y="56"/>
                  </a:lnTo>
                  <a:lnTo>
                    <a:pt x="130" y="60"/>
                  </a:lnTo>
                  <a:lnTo>
                    <a:pt x="132" y="64"/>
                  </a:lnTo>
                  <a:lnTo>
                    <a:pt x="134" y="68"/>
                  </a:lnTo>
                  <a:lnTo>
                    <a:pt x="136" y="70"/>
                  </a:lnTo>
                  <a:lnTo>
                    <a:pt x="136" y="70"/>
                  </a:lnTo>
                  <a:lnTo>
                    <a:pt x="138" y="74"/>
                  </a:lnTo>
                  <a:lnTo>
                    <a:pt x="138" y="76"/>
                  </a:lnTo>
                  <a:lnTo>
                    <a:pt x="138" y="78"/>
                  </a:lnTo>
                  <a:lnTo>
                    <a:pt x="136" y="80"/>
                  </a:lnTo>
                  <a:lnTo>
                    <a:pt x="136" y="80"/>
                  </a:lnTo>
                  <a:lnTo>
                    <a:pt x="130" y="86"/>
                  </a:lnTo>
                  <a:lnTo>
                    <a:pt x="134" y="94"/>
                  </a:lnTo>
                  <a:lnTo>
                    <a:pt x="142" y="110"/>
                  </a:lnTo>
                  <a:lnTo>
                    <a:pt x="128" y="112"/>
                  </a:lnTo>
                  <a:lnTo>
                    <a:pt x="114" y="114"/>
                  </a:lnTo>
                  <a:lnTo>
                    <a:pt x="112" y="110"/>
                  </a:lnTo>
                  <a:lnTo>
                    <a:pt x="112" y="108"/>
                  </a:lnTo>
                  <a:lnTo>
                    <a:pt x="112" y="104"/>
                  </a:lnTo>
                  <a:lnTo>
                    <a:pt x="112" y="102"/>
                  </a:lnTo>
                  <a:lnTo>
                    <a:pt x="112" y="102"/>
                  </a:lnTo>
                  <a:lnTo>
                    <a:pt x="112" y="98"/>
                  </a:lnTo>
                  <a:lnTo>
                    <a:pt x="110" y="92"/>
                  </a:lnTo>
                  <a:lnTo>
                    <a:pt x="110" y="88"/>
                  </a:lnTo>
                  <a:lnTo>
                    <a:pt x="108" y="8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78"/>
                  </a:lnTo>
                  <a:lnTo>
                    <a:pt x="98" y="78"/>
                  </a:lnTo>
                  <a:lnTo>
                    <a:pt x="96" y="78"/>
                  </a:lnTo>
                  <a:lnTo>
                    <a:pt x="94" y="80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86" y="98"/>
                  </a:lnTo>
                  <a:lnTo>
                    <a:pt x="64" y="76"/>
                  </a:lnTo>
                  <a:lnTo>
                    <a:pt x="58" y="76"/>
                  </a:lnTo>
                  <a:lnTo>
                    <a:pt x="58" y="74"/>
                  </a:lnTo>
                  <a:lnTo>
                    <a:pt x="54" y="72"/>
                  </a:lnTo>
                  <a:lnTo>
                    <a:pt x="52" y="70"/>
                  </a:lnTo>
                  <a:lnTo>
                    <a:pt x="48" y="66"/>
                  </a:lnTo>
                  <a:lnTo>
                    <a:pt x="46" y="60"/>
                  </a:lnTo>
                  <a:lnTo>
                    <a:pt x="44" y="56"/>
                  </a:lnTo>
                  <a:lnTo>
                    <a:pt x="38" y="60"/>
                  </a:lnTo>
                  <a:lnTo>
                    <a:pt x="26" y="52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245">
              <a:extLst>
                <a:ext uri="{FF2B5EF4-FFF2-40B4-BE49-F238E27FC236}">
                  <a16:creationId xmlns:a16="http://schemas.microsoft.com/office/drawing/2014/main" id="{9EAD3173-4899-1050-0FB3-6860CC7F2D2D}"/>
                </a:ext>
              </a:extLst>
            </p:cNvPr>
            <p:cNvSpPr>
              <a:spLocks/>
            </p:cNvSpPr>
            <p:nvPr/>
          </p:nvSpPr>
          <p:spPr bwMode="gray">
            <a:xfrm>
              <a:off x="6709599" y="3407918"/>
              <a:ext cx="157649" cy="106064"/>
            </a:xfrm>
            <a:custGeom>
              <a:avLst/>
              <a:gdLst>
                <a:gd name="T0" fmla="*/ 40 w 76"/>
                <a:gd name="T1" fmla="*/ 18 h 58"/>
                <a:gd name="T2" fmla="*/ 34 w 76"/>
                <a:gd name="T3" fmla="*/ 20 h 58"/>
                <a:gd name="T4" fmla="*/ 28 w 76"/>
                <a:gd name="T5" fmla="*/ 22 h 58"/>
                <a:gd name="T6" fmla="*/ 26 w 76"/>
                <a:gd name="T7" fmla="*/ 22 h 58"/>
                <a:gd name="T8" fmla="*/ 12 w 76"/>
                <a:gd name="T9" fmla="*/ 22 h 58"/>
                <a:gd name="T10" fmla="*/ 10 w 76"/>
                <a:gd name="T11" fmla="*/ 20 h 58"/>
                <a:gd name="T12" fmla="*/ 6 w 76"/>
                <a:gd name="T13" fmla="*/ 16 h 58"/>
                <a:gd name="T14" fmla="*/ 4 w 76"/>
                <a:gd name="T15" fmla="*/ 18 h 58"/>
                <a:gd name="T16" fmla="*/ 0 w 76"/>
                <a:gd name="T17" fmla="*/ 24 h 58"/>
                <a:gd name="T18" fmla="*/ 0 w 76"/>
                <a:gd name="T19" fmla="*/ 32 h 58"/>
                <a:gd name="T20" fmla="*/ 0 w 76"/>
                <a:gd name="T21" fmla="*/ 34 h 58"/>
                <a:gd name="T22" fmla="*/ 2 w 76"/>
                <a:gd name="T23" fmla="*/ 42 h 58"/>
                <a:gd name="T24" fmla="*/ 4 w 76"/>
                <a:gd name="T25" fmla="*/ 52 h 58"/>
                <a:gd name="T26" fmla="*/ 8 w 76"/>
                <a:gd name="T27" fmla="*/ 58 h 58"/>
                <a:gd name="T28" fmla="*/ 26 w 76"/>
                <a:gd name="T29" fmla="*/ 58 h 58"/>
                <a:gd name="T30" fmla="*/ 32 w 76"/>
                <a:gd name="T31" fmla="*/ 56 h 58"/>
                <a:gd name="T32" fmla="*/ 38 w 76"/>
                <a:gd name="T33" fmla="*/ 54 h 58"/>
                <a:gd name="T34" fmla="*/ 46 w 76"/>
                <a:gd name="T35" fmla="*/ 52 h 58"/>
                <a:gd name="T36" fmla="*/ 52 w 76"/>
                <a:gd name="T37" fmla="*/ 54 h 58"/>
                <a:gd name="T38" fmla="*/ 56 w 76"/>
                <a:gd name="T39" fmla="*/ 54 h 58"/>
                <a:gd name="T40" fmla="*/ 58 w 76"/>
                <a:gd name="T41" fmla="*/ 52 h 58"/>
                <a:gd name="T42" fmla="*/ 62 w 76"/>
                <a:gd name="T43" fmla="*/ 48 h 58"/>
                <a:gd name="T44" fmla="*/ 68 w 76"/>
                <a:gd name="T45" fmla="*/ 42 h 58"/>
                <a:gd name="T46" fmla="*/ 72 w 76"/>
                <a:gd name="T47" fmla="*/ 30 h 58"/>
                <a:gd name="T48" fmla="*/ 72 w 76"/>
                <a:gd name="T49" fmla="*/ 24 h 58"/>
                <a:gd name="T50" fmla="*/ 74 w 76"/>
                <a:gd name="T51" fmla="*/ 16 h 58"/>
                <a:gd name="T52" fmla="*/ 76 w 76"/>
                <a:gd name="T53" fmla="*/ 10 h 58"/>
                <a:gd name="T54" fmla="*/ 70 w 76"/>
                <a:gd name="T55" fmla="*/ 0 h 58"/>
                <a:gd name="T56" fmla="*/ 66 w 76"/>
                <a:gd name="T57" fmla="*/ 2 h 58"/>
                <a:gd name="T58" fmla="*/ 56 w 76"/>
                <a:gd name="T59" fmla="*/ 2 h 58"/>
                <a:gd name="T60" fmla="*/ 54 w 76"/>
                <a:gd name="T61" fmla="*/ 4 h 58"/>
                <a:gd name="T62" fmla="*/ 46 w 76"/>
                <a:gd name="T63" fmla="*/ 8 h 58"/>
                <a:gd name="T64" fmla="*/ 46 w 76"/>
                <a:gd name="T65" fmla="*/ 12 h 58"/>
                <a:gd name="T66" fmla="*/ 44 w 76"/>
                <a:gd name="T67" fmla="*/ 16 h 58"/>
                <a:gd name="T68" fmla="*/ 42 w 76"/>
                <a:gd name="T6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58">
                  <a:moveTo>
                    <a:pt x="42" y="18"/>
                  </a:moveTo>
                  <a:lnTo>
                    <a:pt x="40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6" y="22"/>
                  </a:lnTo>
                  <a:lnTo>
                    <a:pt x="20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8" y="58"/>
                  </a:lnTo>
                  <a:lnTo>
                    <a:pt x="32" y="56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8" y="54"/>
                  </a:lnTo>
                  <a:lnTo>
                    <a:pt x="52" y="54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8" y="52"/>
                  </a:lnTo>
                  <a:lnTo>
                    <a:pt x="60" y="52"/>
                  </a:lnTo>
                  <a:lnTo>
                    <a:pt x="62" y="48"/>
                  </a:lnTo>
                  <a:lnTo>
                    <a:pt x="66" y="46"/>
                  </a:lnTo>
                  <a:lnTo>
                    <a:pt x="68" y="42"/>
                  </a:lnTo>
                  <a:lnTo>
                    <a:pt x="70" y="36"/>
                  </a:lnTo>
                  <a:lnTo>
                    <a:pt x="72" y="30"/>
                  </a:lnTo>
                  <a:lnTo>
                    <a:pt x="72" y="28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46" y="8"/>
                  </a:lnTo>
                  <a:lnTo>
                    <a:pt x="46" y="10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2" y="18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246">
              <a:extLst>
                <a:ext uri="{FF2B5EF4-FFF2-40B4-BE49-F238E27FC236}">
                  <a16:creationId xmlns:a16="http://schemas.microsoft.com/office/drawing/2014/main" id="{47C78051-477A-9D61-5B8B-B135ADE2BCE0}"/>
                </a:ext>
              </a:extLst>
            </p:cNvPr>
            <p:cNvSpPr>
              <a:spLocks/>
            </p:cNvSpPr>
            <p:nvPr/>
          </p:nvSpPr>
          <p:spPr bwMode="gray">
            <a:xfrm>
              <a:off x="6589288" y="3331114"/>
              <a:ext cx="286257" cy="120693"/>
            </a:xfrm>
            <a:custGeom>
              <a:avLst/>
              <a:gdLst>
                <a:gd name="T0" fmla="*/ 134 w 138"/>
                <a:gd name="T1" fmla="*/ 22 h 66"/>
                <a:gd name="T2" fmla="*/ 130 w 138"/>
                <a:gd name="T3" fmla="*/ 18 h 66"/>
                <a:gd name="T4" fmla="*/ 126 w 138"/>
                <a:gd name="T5" fmla="*/ 16 h 66"/>
                <a:gd name="T6" fmla="*/ 118 w 138"/>
                <a:gd name="T7" fmla="*/ 12 h 66"/>
                <a:gd name="T8" fmla="*/ 110 w 138"/>
                <a:gd name="T9" fmla="*/ 14 h 66"/>
                <a:gd name="T10" fmla="*/ 106 w 138"/>
                <a:gd name="T11" fmla="*/ 18 h 66"/>
                <a:gd name="T12" fmla="*/ 104 w 138"/>
                <a:gd name="T13" fmla="*/ 20 h 66"/>
                <a:gd name="T14" fmla="*/ 104 w 138"/>
                <a:gd name="T15" fmla="*/ 24 h 66"/>
                <a:gd name="T16" fmla="*/ 100 w 138"/>
                <a:gd name="T17" fmla="*/ 22 h 66"/>
                <a:gd name="T18" fmla="*/ 94 w 138"/>
                <a:gd name="T19" fmla="*/ 24 h 66"/>
                <a:gd name="T20" fmla="*/ 90 w 138"/>
                <a:gd name="T21" fmla="*/ 24 h 66"/>
                <a:gd name="T22" fmla="*/ 84 w 138"/>
                <a:gd name="T23" fmla="*/ 22 h 66"/>
                <a:gd name="T24" fmla="*/ 76 w 138"/>
                <a:gd name="T25" fmla="*/ 20 h 66"/>
                <a:gd name="T26" fmla="*/ 60 w 138"/>
                <a:gd name="T27" fmla="*/ 14 h 66"/>
                <a:gd name="T28" fmla="*/ 46 w 138"/>
                <a:gd name="T29" fmla="*/ 8 h 66"/>
                <a:gd name="T30" fmla="*/ 36 w 138"/>
                <a:gd name="T31" fmla="*/ 4 h 66"/>
                <a:gd name="T32" fmla="*/ 30 w 138"/>
                <a:gd name="T33" fmla="*/ 0 h 66"/>
                <a:gd name="T34" fmla="*/ 28 w 138"/>
                <a:gd name="T35" fmla="*/ 2 h 66"/>
                <a:gd name="T36" fmla="*/ 28 w 138"/>
                <a:gd name="T37" fmla="*/ 4 h 66"/>
                <a:gd name="T38" fmla="*/ 26 w 138"/>
                <a:gd name="T39" fmla="*/ 6 h 66"/>
                <a:gd name="T40" fmla="*/ 24 w 138"/>
                <a:gd name="T41" fmla="*/ 4 h 66"/>
                <a:gd name="T42" fmla="*/ 22 w 138"/>
                <a:gd name="T43" fmla="*/ 4 h 66"/>
                <a:gd name="T44" fmla="*/ 20 w 138"/>
                <a:gd name="T45" fmla="*/ 0 h 66"/>
                <a:gd name="T46" fmla="*/ 18 w 138"/>
                <a:gd name="T47" fmla="*/ 0 h 66"/>
                <a:gd name="T48" fmla="*/ 18 w 138"/>
                <a:gd name="T49" fmla="*/ 4 h 66"/>
                <a:gd name="T50" fmla="*/ 14 w 138"/>
                <a:gd name="T51" fmla="*/ 6 h 66"/>
                <a:gd name="T52" fmla="*/ 12 w 138"/>
                <a:gd name="T53" fmla="*/ 6 h 66"/>
                <a:gd name="T54" fmla="*/ 6 w 138"/>
                <a:gd name="T55" fmla="*/ 6 h 66"/>
                <a:gd name="T56" fmla="*/ 4 w 138"/>
                <a:gd name="T57" fmla="*/ 8 h 66"/>
                <a:gd name="T58" fmla="*/ 0 w 138"/>
                <a:gd name="T59" fmla="*/ 8 h 66"/>
                <a:gd name="T60" fmla="*/ 8 w 138"/>
                <a:gd name="T61" fmla="*/ 20 h 66"/>
                <a:gd name="T62" fmla="*/ 16 w 138"/>
                <a:gd name="T63" fmla="*/ 42 h 66"/>
                <a:gd name="T64" fmla="*/ 18 w 138"/>
                <a:gd name="T65" fmla="*/ 42 h 66"/>
                <a:gd name="T66" fmla="*/ 18 w 138"/>
                <a:gd name="T67" fmla="*/ 44 h 66"/>
                <a:gd name="T68" fmla="*/ 20 w 138"/>
                <a:gd name="T69" fmla="*/ 46 h 66"/>
                <a:gd name="T70" fmla="*/ 24 w 138"/>
                <a:gd name="T71" fmla="*/ 46 h 66"/>
                <a:gd name="T72" fmla="*/ 30 w 138"/>
                <a:gd name="T73" fmla="*/ 46 h 66"/>
                <a:gd name="T74" fmla="*/ 34 w 138"/>
                <a:gd name="T75" fmla="*/ 42 h 66"/>
                <a:gd name="T76" fmla="*/ 42 w 138"/>
                <a:gd name="T77" fmla="*/ 44 h 66"/>
                <a:gd name="T78" fmla="*/ 42 w 138"/>
                <a:gd name="T79" fmla="*/ 46 h 66"/>
                <a:gd name="T80" fmla="*/ 44 w 138"/>
                <a:gd name="T81" fmla="*/ 48 h 66"/>
                <a:gd name="T82" fmla="*/ 52 w 138"/>
                <a:gd name="T83" fmla="*/ 50 h 66"/>
                <a:gd name="T84" fmla="*/ 60 w 138"/>
                <a:gd name="T85" fmla="*/ 52 h 66"/>
                <a:gd name="T86" fmla="*/ 62 w 138"/>
                <a:gd name="T87" fmla="*/ 58 h 66"/>
                <a:gd name="T88" fmla="*/ 68 w 138"/>
                <a:gd name="T89" fmla="*/ 64 h 66"/>
                <a:gd name="T90" fmla="*/ 72 w 138"/>
                <a:gd name="T91" fmla="*/ 64 h 66"/>
                <a:gd name="T92" fmla="*/ 78 w 138"/>
                <a:gd name="T93" fmla="*/ 66 h 66"/>
                <a:gd name="T94" fmla="*/ 86 w 138"/>
                <a:gd name="T95" fmla="*/ 64 h 66"/>
                <a:gd name="T96" fmla="*/ 90 w 138"/>
                <a:gd name="T97" fmla="*/ 62 h 66"/>
                <a:gd name="T98" fmla="*/ 98 w 138"/>
                <a:gd name="T99" fmla="*/ 60 h 66"/>
                <a:gd name="T100" fmla="*/ 102 w 138"/>
                <a:gd name="T101" fmla="*/ 58 h 66"/>
                <a:gd name="T102" fmla="*/ 104 w 138"/>
                <a:gd name="T103" fmla="*/ 54 h 66"/>
                <a:gd name="T104" fmla="*/ 104 w 138"/>
                <a:gd name="T105" fmla="*/ 50 h 66"/>
                <a:gd name="T106" fmla="*/ 108 w 138"/>
                <a:gd name="T107" fmla="*/ 48 h 66"/>
                <a:gd name="T108" fmla="*/ 112 w 138"/>
                <a:gd name="T109" fmla="*/ 44 h 66"/>
                <a:gd name="T110" fmla="*/ 118 w 138"/>
                <a:gd name="T111" fmla="*/ 46 h 66"/>
                <a:gd name="T112" fmla="*/ 126 w 138"/>
                <a:gd name="T113" fmla="*/ 44 h 66"/>
                <a:gd name="T114" fmla="*/ 130 w 138"/>
                <a:gd name="T115" fmla="*/ 40 h 66"/>
                <a:gd name="T116" fmla="*/ 136 w 138"/>
                <a:gd name="T117" fmla="*/ 38 h 66"/>
                <a:gd name="T118" fmla="*/ 138 w 138"/>
                <a:gd name="T119" fmla="*/ 38 h 66"/>
                <a:gd name="T120" fmla="*/ 136 w 138"/>
                <a:gd name="T121" fmla="*/ 36 h 66"/>
                <a:gd name="T122" fmla="*/ 136 w 138"/>
                <a:gd name="T123" fmla="*/ 30 h 66"/>
                <a:gd name="T124" fmla="*/ 138 w 138"/>
                <a:gd name="T125" fmla="*/ 2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" h="66">
                  <a:moveTo>
                    <a:pt x="138" y="24"/>
                  </a:moveTo>
                  <a:lnTo>
                    <a:pt x="134" y="22"/>
                  </a:lnTo>
                  <a:lnTo>
                    <a:pt x="132" y="20"/>
                  </a:lnTo>
                  <a:lnTo>
                    <a:pt x="130" y="18"/>
                  </a:lnTo>
                  <a:lnTo>
                    <a:pt x="128" y="16"/>
                  </a:lnTo>
                  <a:lnTo>
                    <a:pt x="126" y="16"/>
                  </a:lnTo>
                  <a:lnTo>
                    <a:pt x="122" y="12"/>
                  </a:lnTo>
                  <a:lnTo>
                    <a:pt x="118" y="12"/>
                  </a:lnTo>
                  <a:lnTo>
                    <a:pt x="114" y="14"/>
                  </a:lnTo>
                  <a:lnTo>
                    <a:pt x="110" y="14"/>
                  </a:lnTo>
                  <a:lnTo>
                    <a:pt x="108" y="16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4" y="24"/>
                  </a:lnTo>
                  <a:lnTo>
                    <a:pt x="102" y="24"/>
                  </a:lnTo>
                  <a:lnTo>
                    <a:pt x="100" y="22"/>
                  </a:lnTo>
                  <a:lnTo>
                    <a:pt x="96" y="22"/>
                  </a:lnTo>
                  <a:lnTo>
                    <a:pt x="94" y="24"/>
                  </a:lnTo>
                  <a:lnTo>
                    <a:pt x="92" y="24"/>
                  </a:lnTo>
                  <a:lnTo>
                    <a:pt x="90" y="24"/>
                  </a:lnTo>
                  <a:lnTo>
                    <a:pt x="84" y="26"/>
                  </a:lnTo>
                  <a:lnTo>
                    <a:pt x="84" y="22"/>
                  </a:lnTo>
                  <a:lnTo>
                    <a:pt x="80" y="22"/>
                  </a:lnTo>
                  <a:lnTo>
                    <a:pt x="76" y="20"/>
                  </a:lnTo>
                  <a:lnTo>
                    <a:pt x="68" y="14"/>
                  </a:lnTo>
                  <a:lnTo>
                    <a:pt x="60" y="14"/>
                  </a:lnTo>
                  <a:lnTo>
                    <a:pt x="58" y="8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8"/>
                  </a:lnTo>
                  <a:lnTo>
                    <a:pt x="8" y="20"/>
                  </a:lnTo>
                  <a:lnTo>
                    <a:pt x="12" y="2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48"/>
                  </a:lnTo>
                  <a:lnTo>
                    <a:pt x="30" y="46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52" y="50"/>
                  </a:lnTo>
                  <a:lnTo>
                    <a:pt x="58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2" y="58"/>
                  </a:lnTo>
                  <a:lnTo>
                    <a:pt x="66" y="60"/>
                  </a:lnTo>
                  <a:lnTo>
                    <a:pt x="68" y="64"/>
                  </a:lnTo>
                  <a:lnTo>
                    <a:pt x="70" y="64"/>
                  </a:lnTo>
                  <a:lnTo>
                    <a:pt x="72" y="64"/>
                  </a:lnTo>
                  <a:lnTo>
                    <a:pt x="74" y="66"/>
                  </a:lnTo>
                  <a:lnTo>
                    <a:pt x="78" y="66"/>
                  </a:lnTo>
                  <a:lnTo>
                    <a:pt x="82" y="66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90" y="62"/>
                  </a:lnTo>
                  <a:lnTo>
                    <a:pt x="94" y="60"/>
                  </a:lnTo>
                  <a:lnTo>
                    <a:pt x="98" y="60"/>
                  </a:lnTo>
                  <a:lnTo>
                    <a:pt x="102" y="60"/>
                  </a:lnTo>
                  <a:lnTo>
                    <a:pt x="102" y="58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4" y="50"/>
                  </a:lnTo>
                  <a:lnTo>
                    <a:pt x="106" y="50"/>
                  </a:lnTo>
                  <a:lnTo>
                    <a:pt x="108" y="48"/>
                  </a:lnTo>
                  <a:lnTo>
                    <a:pt x="110" y="46"/>
                  </a:lnTo>
                  <a:lnTo>
                    <a:pt x="112" y="44"/>
                  </a:lnTo>
                  <a:lnTo>
                    <a:pt x="114" y="44"/>
                  </a:lnTo>
                  <a:lnTo>
                    <a:pt x="118" y="46"/>
                  </a:lnTo>
                  <a:lnTo>
                    <a:pt x="122" y="44"/>
                  </a:lnTo>
                  <a:lnTo>
                    <a:pt x="126" y="44"/>
                  </a:lnTo>
                  <a:lnTo>
                    <a:pt x="128" y="42"/>
                  </a:lnTo>
                  <a:lnTo>
                    <a:pt x="130" y="40"/>
                  </a:lnTo>
                  <a:lnTo>
                    <a:pt x="132" y="38"/>
                  </a:lnTo>
                  <a:lnTo>
                    <a:pt x="136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6" y="36"/>
                  </a:lnTo>
                  <a:lnTo>
                    <a:pt x="136" y="34"/>
                  </a:lnTo>
                  <a:lnTo>
                    <a:pt x="136" y="30"/>
                  </a:lnTo>
                  <a:lnTo>
                    <a:pt x="138" y="26"/>
                  </a:lnTo>
                  <a:lnTo>
                    <a:pt x="138" y="24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Freeform 247">
              <a:extLst>
                <a:ext uri="{FF2B5EF4-FFF2-40B4-BE49-F238E27FC236}">
                  <a16:creationId xmlns:a16="http://schemas.microsoft.com/office/drawing/2014/main" id="{29EB9D9D-5203-6D3F-A6DB-6795EED6D367}"/>
                </a:ext>
              </a:extLst>
            </p:cNvPr>
            <p:cNvSpPr>
              <a:spLocks/>
            </p:cNvSpPr>
            <p:nvPr/>
          </p:nvSpPr>
          <p:spPr bwMode="gray">
            <a:xfrm>
              <a:off x="6622476" y="3155560"/>
              <a:ext cx="315299" cy="223100"/>
            </a:xfrm>
            <a:custGeom>
              <a:avLst/>
              <a:gdLst>
                <a:gd name="T0" fmla="*/ 84 w 152"/>
                <a:gd name="T1" fmla="*/ 2 h 122"/>
                <a:gd name="T2" fmla="*/ 80 w 152"/>
                <a:gd name="T3" fmla="*/ 10 h 122"/>
                <a:gd name="T4" fmla="*/ 60 w 152"/>
                <a:gd name="T5" fmla="*/ 18 h 122"/>
                <a:gd name="T6" fmla="*/ 52 w 152"/>
                <a:gd name="T7" fmla="*/ 18 h 122"/>
                <a:gd name="T8" fmla="*/ 46 w 152"/>
                <a:gd name="T9" fmla="*/ 16 h 122"/>
                <a:gd name="T10" fmla="*/ 36 w 152"/>
                <a:gd name="T11" fmla="*/ 22 h 122"/>
                <a:gd name="T12" fmla="*/ 30 w 152"/>
                <a:gd name="T13" fmla="*/ 28 h 122"/>
                <a:gd name="T14" fmla="*/ 4 w 152"/>
                <a:gd name="T15" fmla="*/ 36 h 122"/>
                <a:gd name="T16" fmla="*/ 4 w 152"/>
                <a:gd name="T17" fmla="*/ 48 h 122"/>
                <a:gd name="T18" fmla="*/ 4 w 152"/>
                <a:gd name="T19" fmla="*/ 52 h 122"/>
                <a:gd name="T20" fmla="*/ 0 w 152"/>
                <a:gd name="T21" fmla="*/ 56 h 122"/>
                <a:gd name="T22" fmla="*/ 6 w 152"/>
                <a:gd name="T23" fmla="*/ 62 h 122"/>
                <a:gd name="T24" fmla="*/ 10 w 152"/>
                <a:gd name="T25" fmla="*/ 66 h 122"/>
                <a:gd name="T26" fmla="*/ 10 w 152"/>
                <a:gd name="T27" fmla="*/ 72 h 122"/>
                <a:gd name="T28" fmla="*/ 6 w 152"/>
                <a:gd name="T29" fmla="*/ 76 h 122"/>
                <a:gd name="T30" fmla="*/ 6 w 152"/>
                <a:gd name="T31" fmla="*/ 78 h 122"/>
                <a:gd name="T32" fmla="*/ 8 w 152"/>
                <a:gd name="T33" fmla="*/ 84 h 122"/>
                <a:gd name="T34" fmla="*/ 8 w 152"/>
                <a:gd name="T35" fmla="*/ 90 h 122"/>
                <a:gd name="T36" fmla="*/ 8 w 152"/>
                <a:gd name="T37" fmla="*/ 94 h 122"/>
                <a:gd name="T38" fmla="*/ 6 w 152"/>
                <a:gd name="T39" fmla="*/ 100 h 122"/>
                <a:gd name="T40" fmla="*/ 8 w 152"/>
                <a:gd name="T41" fmla="*/ 100 h 122"/>
                <a:gd name="T42" fmla="*/ 12 w 152"/>
                <a:gd name="T43" fmla="*/ 102 h 122"/>
                <a:gd name="T44" fmla="*/ 12 w 152"/>
                <a:gd name="T45" fmla="*/ 98 h 122"/>
                <a:gd name="T46" fmla="*/ 18 w 152"/>
                <a:gd name="T47" fmla="*/ 96 h 122"/>
                <a:gd name="T48" fmla="*/ 30 w 152"/>
                <a:gd name="T49" fmla="*/ 104 h 122"/>
                <a:gd name="T50" fmla="*/ 52 w 152"/>
                <a:gd name="T51" fmla="*/ 110 h 122"/>
                <a:gd name="T52" fmla="*/ 68 w 152"/>
                <a:gd name="T53" fmla="*/ 118 h 122"/>
                <a:gd name="T54" fmla="*/ 76 w 152"/>
                <a:gd name="T55" fmla="*/ 120 h 122"/>
                <a:gd name="T56" fmla="*/ 84 w 152"/>
                <a:gd name="T57" fmla="*/ 118 h 122"/>
                <a:gd name="T58" fmla="*/ 88 w 152"/>
                <a:gd name="T59" fmla="*/ 118 h 122"/>
                <a:gd name="T60" fmla="*/ 90 w 152"/>
                <a:gd name="T61" fmla="*/ 114 h 122"/>
                <a:gd name="T62" fmla="*/ 98 w 152"/>
                <a:gd name="T63" fmla="*/ 110 h 122"/>
                <a:gd name="T64" fmla="*/ 110 w 152"/>
                <a:gd name="T65" fmla="*/ 112 h 122"/>
                <a:gd name="T66" fmla="*/ 116 w 152"/>
                <a:gd name="T67" fmla="*/ 116 h 122"/>
                <a:gd name="T68" fmla="*/ 124 w 152"/>
                <a:gd name="T69" fmla="*/ 120 h 122"/>
                <a:gd name="T70" fmla="*/ 128 w 152"/>
                <a:gd name="T71" fmla="*/ 118 h 122"/>
                <a:gd name="T72" fmla="*/ 150 w 152"/>
                <a:gd name="T73" fmla="*/ 104 h 122"/>
                <a:gd name="T74" fmla="*/ 152 w 152"/>
                <a:gd name="T75" fmla="*/ 100 h 122"/>
                <a:gd name="T76" fmla="*/ 146 w 152"/>
                <a:gd name="T77" fmla="*/ 86 h 122"/>
                <a:gd name="T78" fmla="*/ 142 w 152"/>
                <a:gd name="T79" fmla="*/ 78 h 122"/>
                <a:gd name="T80" fmla="*/ 132 w 152"/>
                <a:gd name="T81" fmla="*/ 64 h 122"/>
                <a:gd name="T82" fmla="*/ 126 w 152"/>
                <a:gd name="T83" fmla="*/ 58 h 122"/>
                <a:gd name="T84" fmla="*/ 132 w 152"/>
                <a:gd name="T85" fmla="*/ 54 h 122"/>
                <a:gd name="T86" fmla="*/ 134 w 152"/>
                <a:gd name="T87" fmla="*/ 40 h 122"/>
                <a:gd name="T88" fmla="*/ 130 w 152"/>
                <a:gd name="T89" fmla="*/ 32 h 122"/>
                <a:gd name="T90" fmla="*/ 124 w 152"/>
                <a:gd name="T91" fmla="*/ 18 h 122"/>
                <a:gd name="T92" fmla="*/ 116 w 152"/>
                <a:gd name="T93" fmla="*/ 12 h 122"/>
                <a:gd name="T94" fmla="*/ 112 w 152"/>
                <a:gd name="T95" fmla="*/ 6 h 122"/>
                <a:gd name="T96" fmla="*/ 104 w 152"/>
                <a:gd name="T97" fmla="*/ 8 h 122"/>
                <a:gd name="T98" fmla="*/ 94 w 152"/>
                <a:gd name="T99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2" h="122">
                  <a:moveTo>
                    <a:pt x="90" y="4"/>
                  </a:moveTo>
                  <a:lnTo>
                    <a:pt x="84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60" y="18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6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2" y="24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8" y="62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8" y="80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8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8" y="94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2" y="102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12" y="98"/>
                  </a:lnTo>
                  <a:lnTo>
                    <a:pt x="14" y="98"/>
                  </a:lnTo>
                  <a:lnTo>
                    <a:pt x="14" y="96"/>
                  </a:lnTo>
                  <a:lnTo>
                    <a:pt x="18" y="96"/>
                  </a:lnTo>
                  <a:lnTo>
                    <a:pt x="20" y="100"/>
                  </a:lnTo>
                  <a:lnTo>
                    <a:pt x="26" y="100"/>
                  </a:lnTo>
                  <a:lnTo>
                    <a:pt x="30" y="104"/>
                  </a:lnTo>
                  <a:lnTo>
                    <a:pt x="42" y="104"/>
                  </a:lnTo>
                  <a:lnTo>
                    <a:pt x="44" y="110"/>
                  </a:lnTo>
                  <a:lnTo>
                    <a:pt x="52" y="110"/>
                  </a:lnTo>
                  <a:lnTo>
                    <a:pt x="60" y="116"/>
                  </a:lnTo>
                  <a:lnTo>
                    <a:pt x="64" y="118"/>
                  </a:lnTo>
                  <a:lnTo>
                    <a:pt x="68" y="118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6" y="120"/>
                  </a:lnTo>
                  <a:lnTo>
                    <a:pt x="78" y="120"/>
                  </a:lnTo>
                  <a:lnTo>
                    <a:pt x="80" y="118"/>
                  </a:lnTo>
                  <a:lnTo>
                    <a:pt x="84" y="118"/>
                  </a:lnTo>
                  <a:lnTo>
                    <a:pt x="86" y="120"/>
                  </a:lnTo>
                  <a:lnTo>
                    <a:pt x="88" y="120"/>
                  </a:lnTo>
                  <a:lnTo>
                    <a:pt x="88" y="118"/>
                  </a:lnTo>
                  <a:lnTo>
                    <a:pt x="88" y="116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2"/>
                  </a:lnTo>
                  <a:lnTo>
                    <a:pt x="94" y="110"/>
                  </a:lnTo>
                  <a:lnTo>
                    <a:pt x="98" y="110"/>
                  </a:lnTo>
                  <a:lnTo>
                    <a:pt x="102" y="108"/>
                  </a:lnTo>
                  <a:lnTo>
                    <a:pt x="106" y="108"/>
                  </a:lnTo>
                  <a:lnTo>
                    <a:pt x="110" y="112"/>
                  </a:lnTo>
                  <a:lnTo>
                    <a:pt x="112" y="112"/>
                  </a:lnTo>
                  <a:lnTo>
                    <a:pt x="114" y="114"/>
                  </a:lnTo>
                  <a:lnTo>
                    <a:pt x="116" y="116"/>
                  </a:lnTo>
                  <a:lnTo>
                    <a:pt x="118" y="118"/>
                  </a:lnTo>
                  <a:lnTo>
                    <a:pt x="122" y="120"/>
                  </a:lnTo>
                  <a:lnTo>
                    <a:pt x="124" y="120"/>
                  </a:lnTo>
                  <a:lnTo>
                    <a:pt x="126" y="120"/>
                  </a:lnTo>
                  <a:lnTo>
                    <a:pt x="128" y="120"/>
                  </a:lnTo>
                  <a:lnTo>
                    <a:pt x="128" y="118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2" y="102"/>
                  </a:lnTo>
                  <a:lnTo>
                    <a:pt x="152" y="100"/>
                  </a:lnTo>
                  <a:lnTo>
                    <a:pt x="150" y="98"/>
                  </a:lnTo>
                  <a:lnTo>
                    <a:pt x="148" y="92"/>
                  </a:lnTo>
                  <a:lnTo>
                    <a:pt x="146" y="86"/>
                  </a:lnTo>
                  <a:lnTo>
                    <a:pt x="146" y="84"/>
                  </a:lnTo>
                  <a:lnTo>
                    <a:pt x="144" y="82"/>
                  </a:lnTo>
                  <a:lnTo>
                    <a:pt x="142" y="78"/>
                  </a:lnTo>
                  <a:lnTo>
                    <a:pt x="140" y="72"/>
                  </a:lnTo>
                  <a:lnTo>
                    <a:pt x="136" y="68"/>
                  </a:lnTo>
                  <a:lnTo>
                    <a:pt x="132" y="64"/>
                  </a:lnTo>
                  <a:lnTo>
                    <a:pt x="130" y="60"/>
                  </a:lnTo>
                  <a:lnTo>
                    <a:pt x="126" y="58"/>
                  </a:lnTo>
                  <a:lnTo>
                    <a:pt x="126" y="58"/>
                  </a:lnTo>
                  <a:lnTo>
                    <a:pt x="128" y="58"/>
                  </a:lnTo>
                  <a:lnTo>
                    <a:pt x="130" y="56"/>
                  </a:lnTo>
                  <a:lnTo>
                    <a:pt x="132" y="54"/>
                  </a:lnTo>
                  <a:lnTo>
                    <a:pt x="134" y="50"/>
                  </a:lnTo>
                  <a:lnTo>
                    <a:pt x="136" y="46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8" y="28"/>
                  </a:lnTo>
                  <a:lnTo>
                    <a:pt x="126" y="22"/>
                  </a:lnTo>
                  <a:lnTo>
                    <a:pt x="124" y="18"/>
                  </a:lnTo>
                  <a:lnTo>
                    <a:pt x="122" y="16"/>
                  </a:lnTo>
                  <a:lnTo>
                    <a:pt x="120" y="14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2" y="8"/>
                  </a:lnTo>
                  <a:lnTo>
                    <a:pt x="112" y="6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2" y="6"/>
                  </a:lnTo>
                  <a:lnTo>
                    <a:pt x="90" y="4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reeform 248">
              <a:extLst>
                <a:ext uri="{FF2B5EF4-FFF2-40B4-BE49-F238E27FC236}">
                  <a16:creationId xmlns:a16="http://schemas.microsoft.com/office/drawing/2014/main" id="{AB666A6C-535F-350C-4616-E222ECAC8AF2}"/>
                </a:ext>
              </a:extLst>
            </p:cNvPr>
            <p:cNvSpPr>
              <a:spLocks/>
            </p:cNvSpPr>
            <p:nvPr/>
          </p:nvSpPr>
          <p:spPr bwMode="gray">
            <a:xfrm>
              <a:off x="6825761" y="3407918"/>
              <a:ext cx="211582" cy="153609"/>
            </a:xfrm>
            <a:custGeom>
              <a:avLst/>
              <a:gdLst>
                <a:gd name="T0" fmla="*/ 20 w 102"/>
                <a:gd name="T1" fmla="*/ 6 h 84"/>
                <a:gd name="T2" fmla="*/ 26 w 102"/>
                <a:gd name="T3" fmla="*/ 2 h 84"/>
                <a:gd name="T4" fmla="*/ 38 w 102"/>
                <a:gd name="T5" fmla="*/ 2 h 84"/>
                <a:gd name="T6" fmla="*/ 48 w 102"/>
                <a:gd name="T7" fmla="*/ 4 h 84"/>
                <a:gd name="T8" fmla="*/ 52 w 102"/>
                <a:gd name="T9" fmla="*/ 6 h 84"/>
                <a:gd name="T10" fmla="*/ 60 w 102"/>
                <a:gd name="T11" fmla="*/ 6 h 84"/>
                <a:gd name="T12" fmla="*/ 68 w 102"/>
                <a:gd name="T13" fmla="*/ 4 h 84"/>
                <a:gd name="T14" fmla="*/ 72 w 102"/>
                <a:gd name="T15" fmla="*/ 0 h 84"/>
                <a:gd name="T16" fmla="*/ 76 w 102"/>
                <a:gd name="T17" fmla="*/ 2 h 84"/>
                <a:gd name="T18" fmla="*/ 84 w 102"/>
                <a:gd name="T19" fmla="*/ 6 h 84"/>
                <a:gd name="T20" fmla="*/ 92 w 102"/>
                <a:gd name="T21" fmla="*/ 14 h 84"/>
                <a:gd name="T22" fmla="*/ 94 w 102"/>
                <a:gd name="T23" fmla="*/ 20 h 84"/>
                <a:gd name="T24" fmla="*/ 96 w 102"/>
                <a:gd name="T25" fmla="*/ 30 h 84"/>
                <a:gd name="T26" fmla="*/ 98 w 102"/>
                <a:gd name="T27" fmla="*/ 40 h 84"/>
                <a:gd name="T28" fmla="*/ 96 w 102"/>
                <a:gd name="T29" fmla="*/ 54 h 84"/>
                <a:gd name="T30" fmla="*/ 98 w 102"/>
                <a:gd name="T31" fmla="*/ 60 h 84"/>
                <a:gd name="T32" fmla="*/ 102 w 102"/>
                <a:gd name="T33" fmla="*/ 64 h 84"/>
                <a:gd name="T34" fmla="*/ 100 w 102"/>
                <a:gd name="T35" fmla="*/ 66 h 84"/>
                <a:gd name="T36" fmla="*/ 100 w 102"/>
                <a:gd name="T37" fmla="*/ 70 h 84"/>
                <a:gd name="T38" fmla="*/ 100 w 102"/>
                <a:gd name="T39" fmla="*/ 74 h 84"/>
                <a:gd name="T40" fmla="*/ 100 w 102"/>
                <a:gd name="T41" fmla="*/ 82 h 84"/>
                <a:gd name="T42" fmla="*/ 100 w 102"/>
                <a:gd name="T43" fmla="*/ 84 h 84"/>
                <a:gd name="T44" fmla="*/ 94 w 102"/>
                <a:gd name="T45" fmla="*/ 80 h 84"/>
                <a:gd name="T46" fmla="*/ 88 w 102"/>
                <a:gd name="T47" fmla="*/ 76 h 84"/>
                <a:gd name="T48" fmla="*/ 74 w 102"/>
                <a:gd name="T49" fmla="*/ 72 h 84"/>
                <a:gd name="T50" fmla="*/ 72 w 102"/>
                <a:gd name="T51" fmla="*/ 70 h 84"/>
                <a:gd name="T52" fmla="*/ 64 w 102"/>
                <a:gd name="T53" fmla="*/ 66 h 84"/>
                <a:gd name="T54" fmla="*/ 60 w 102"/>
                <a:gd name="T55" fmla="*/ 66 h 84"/>
                <a:gd name="T56" fmla="*/ 48 w 102"/>
                <a:gd name="T57" fmla="*/ 66 h 84"/>
                <a:gd name="T58" fmla="*/ 34 w 102"/>
                <a:gd name="T59" fmla="*/ 72 h 84"/>
                <a:gd name="T60" fmla="*/ 32 w 102"/>
                <a:gd name="T61" fmla="*/ 72 h 84"/>
                <a:gd name="T62" fmla="*/ 26 w 102"/>
                <a:gd name="T63" fmla="*/ 72 h 84"/>
                <a:gd name="T64" fmla="*/ 16 w 102"/>
                <a:gd name="T65" fmla="*/ 64 h 84"/>
                <a:gd name="T66" fmla="*/ 8 w 102"/>
                <a:gd name="T67" fmla="*/ 58 h 84"/>
                <a:gd name="T68" fmla="*/ 0 w 102"/>
                <a:gd name="T69" fmla="*/ 54 h 84"/>
                <a:gd name="T70" fmla="*/ 4 w 102"/>
                <a:gd name="T71" fmla="*/ 52 h 84"/>
                <a:gd name="T72" fmla="*/ 10 w 102"/>
                <a:gd name="T73" fmla="*/ 44 h 84"/>
                <a:gd name="T74" fmla="*/ 16 w 102"/>
                <a:gd name="T75" fmla="*/ 36 h 84"/>
                <a:gd name="T76" fmla="*/ 16 w 102"/>
                <a:gd name="T77" fmla="*/ 32 h 84"/>
                <a:gd name="T78" fmla="*/ 18 w 102"/>
                <a:gd name="T79" fmla="*/ 20 h 84"/>
                <a:gd name="T80" fmla="*/ 18 w 102"/>
                <a:gd name="T81" fmla="*/ 12 h 84"/>
                <a:gd name="T82" fmla="*/ 20 w 102"/>
                <a:gd name="T83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2" h="84">
                  <a:moveTo>
                    <a:pt x="20" y="6"/>
                  </a:moveTo>
                  <a:lnTo>
                    <a:pt x="20" y="6"/>
                  </a:lnTo>
                  <a:lnTo>
                    <a:pt x="22" y="4"/>
                  </a:lnTo>
                  <a:lnTo>
                    <a:pt x="26" y="2"/>
                  </a:lnTo>
                  <a:lnTo>
                    <a:pt x="32" y="2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4" y="6"/>
                  </a:lnTo>
                  <a:lnTo>
                    <a:pt x="88" y="10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4" y="20"/>
                  </a:lnTo>
                  <a:lnTo>
                    <a:pt x="96" y="24"/>
                  </a:lnTo>
                  <a:lnTo>
                    <a:pt x="96" y="30"/>
                  </a:lnTo>
                  <a:lnTo>
                    <a:pt x="98" y="34"/>
                  </a:lnTo>
                  <a:lnTo>
                    <a:pt x="98" y="40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6" y="58"/>
                  </a:lnTo>
                  <a:lnTo>
                    <a:pt x="98" y="60"/>
                  </a:lnTo>
                  <a:lnTo>
                    <a:pt x="100" y="62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100" y="74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4"/>
                  </a:lnTo>
                  <a:lnTo>
                    <a:pt x="100" y="84"/>
                  </a:lnTo>
                  <a:lnTo>
                    <a:pt x="98" y="82"/>
                  </a:lnTo>
                  <a:lnTo>
                    <a:pt x="94" y="80"/>
                  </a:lnTo>
                  <a:lnTo>
                    <a:pt x="92" y="78"/>
                  </a:lnTo>
                  <a:lnTo>
                    <a:pt x="88" y="76"/>
                  </a:lnTo>
                  <a:lnTo>
                    <a:pt x="84" y="76"/>
                  </a:lnTo>
                  <a:lnTo>
                    <a:pt x="74" y="72"/>
                  </a:lnTo>
                  <a:lnTo>
                    <a:pt x="74" y="70"/>
                  </a:lnTo>
                  <a:lnTo>
                    <a:pt x="72" y="70"/>
                  </a:lnTo>
                  <a:lnTo>
                    <a:pt x="68" y="68"/>
                  </a:lnTo>
                  <a:lnTo>
                    <a:pt x="64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4" y="66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2" y="72"/>
                  </a:lnTo>
                  <a:lnTo>
                    <a:pt x="30" y="72"/>
                  </a:lnTo>
                  <a:lnTo>
                    <a:pt x="26" y="72"/>
                  </a:lnTo>
                  <a:lnTo>
                    <a:pt x="22" y="68"/>
                  </a:lnTo>
                  <a:lnTo>
                    <a:pt x="16" y="64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4" y="40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6" y="26"/>
                  </a:lnTo>
                  <a:lnTo>
                    <a:pt x="18" y="20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0" y="6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249">
              <a:extLst>
                <a:ext uri="{FF2B5EF4-FFF2-40B4-BE49-F238E27FC236}">
                  <a16:creationId xmlns:a16="http://schemas.microsoft.com/office/drawing/2014/main" id="{576D1B4F-90D4-0FBF-2CFA-4B104053545A}"/>
                </a:ext>
              </a:extLst>
            </p:cNvPr>
            <p:cNvSpPr>
              <a:spLocks/>
            </p:cNvSpPr>
            <p:nvPr/>
          </p:nvSpPr>
          <p:spPr bwMode="gray">
            <a:xfrm>
              <a:off x="6950221" y="3631018"/>
              <a:ext cx="87122" cy="80462"/>
            </a:xfrm>
            <a:custGeom>
              <a:avLst/>
              <a:gdLst>
                <a:gd name="T0" fmla="*/ 26 w 42"/>
                <a:gd name="T1" fmla="*/ 0 h 44"/>
                <a:gd name="T2" fmla="*/ 26 w 42"/>
                <a:gd name="T3" fmla="*/ 2 h 44"/>
                <a:gd name="T4" fmla="*/ 26 w 42"/>
                <a:gd name="T5" fmla="*/ 2 h 44"/>
                <a:gd name="T6" fmla="*/ 26 w 42"/>
                <a:gd name="T7" fmla="*/ 4 h 44"/>
                <a:gd name="T8" fmla="*/ 28 w 42"/>
                <a:gd name="T9" fmla="*/ 6 h 44"/>
                <a:gd name="T10" fmla="*/ 32 w 42"/>
                <a:gd name="T11" fmla="*/ 10 h 44"/>
                <a:gd name="T12" fmla="*/ 36 w 42"/>
                <a:gd name="T13" fmla="*/ 14 h 44"/>
                <a:gd name="T14" fmla="*/ 42 w 42"/>
                <a:gd name="T15" fmla="*/ 22 h 44"/>
                <a:gd name="T16" fmla="*/ 40 w 42"/>
                <a:gd name="T17" fmla="*/ 22 h 44"/>
                <a:gd name="T18" fmla="*/ 40 w 42"/>
                <a:gd name="T19" fmla="*/ 24 h 44"/>
                <a:gd name="T20" fmla="*/ 38 w 42"/>
                <a:gd name="T21" fmla="*/ 28 h 44"/>
                <a:gd name="T22" fmla="*/ 36 w 42"/>
                <a:gd name="T23" fmla="*/ 30 h 44"/>
                <a:gd name="T24" fmla="*/ 34 w 42"/>
                <a:gd name="T25" fmla="*/ 30 h 44"/>
                <a:gd name="T26" fmla="*/ 34 w 42"/>
                <a:gd name="T27" fmla="*/ 30 h 44"/>
                <a:gd name="T28" fmla="*/ 30 w 42"/>
                <a:gd name="T29" fmla="*/ 30 h 44"/>
                <a:gd name="T30" fmla="*/ 28 w 42"/>
                <a:gd name="T31" fmla="*/ 32 h 44"/>
                <a:gd name="T32" fmla="*/ 24 w 42"/>
                <a:gd name="T33" fmla="*/ 32 h 44"/>
                <a:gd name="T34" fmla="*/ 22 w 42"/>
                <a:gd name="T35" fmla="*/ 32 h 44"/>
                <a:gd name="T36" fmla="*/ 22 w 42"/>
                <a:gd name="T37" fmla="*/ 32 h 44"/>
                <a:gd name="T38" fmla="*/ 20 w 42"/>
                <a:gd name="T39" fmla="*/ 34 h 44"/>
                <a:gd name="T40" fmla="*/ 18 w 42"/>
                <a:gd name="T41" fmla="*/ 36 h 44"/>
                <a:gd name="T42" fmla="*/ 16 w 42"/>
                <a:gd name="T43" fmla="*/ 38 h 44"/>
                <a:gd name="T44" fmla="*/ 16 w 42"/>
                <a:gd name="T45" fmla="*/ 38 h 44"/>
                <a:gd name="T46" fmla="*/ 14 w 42"/>
                <a:gd name="T47" fmla="*/ 40 h 44"/>
                <a:gd name="T48" fmla="*/ 12 w 42"/>
                <a:gd name="T49" fmla="*/ 42 h 44"/>
                <a:gd name="T50" fmla="*/ 10 w 42"/>
                <a:gd name="T51" fmla="*/ 42 h 44"/>
                <a:gd name="T52" fmla="*/ 10 w 42"/>
                <a:gd name="T53" fmla="*/ 42 h 44"/>
                <a:gd name="T54" fmla="*/ 8 w 42"/>
                <a:gd name="T55" fmla="*/ 44 h 44"/>
                <a:gd name="T56" fmla="*/ 4 w 42"/>
                <a:gd name="T57" fmla="*/ 44 h 44"/>
                <a:gd name="T58" fmla="*/ 2 w 42"/>
                <a:gd name="T59" fmla="*/ 44 h 44"/>
                <a:gd name="T60" fmla="*/ 0 w 42"/>
                <a:gd name="T61" fmla="*/ 44 h 44"/>
                <a:gd name="T62" fmla="*/ 2 w 42"/>
                <a:gd name="T63" fmla="*/ 36 h 44"/>
                <a:gd name="T64" fmla="*/ 2 w 42"/>
                <a:gd name="T65" fmla="*/ 20 h 44"/>
                <a:gd name="T66" fmla="*/ 2 w 42"/>
                <a:gd name="T67" fmla="*/ 20 h 44"/>
                <a:gd name="T68" fmla="*/ 4 w 42"/>
                <a:gd name="T69" fmla="*/ 16 h 44"/>
                <a:gd name="T70" fmla="*/ 4 w 42"/>
                <a:gd name="T71" fmla="*/ 12 h 44"/>
                <a:gd name="T72" fmla="*/ 8 w 42"/>
                <a:gd name="T73" fmla="*/ 8 h 44"/>
                <a:gd name="T74" fmla="*/ 12 w 42"/>
                <a:gd name="T75" fmla="*/ 4 h 44"/>
                <a:gd name="T76" fmla="*/ 14 w 42"/>
                <a:gd name="T77" fmla="*/ 4 h 44"/>
                <a:gd name="T78" fmla="*/ 16 w 42"/>
                <a:gd name="T79" fmla="*/ 2 h 44"/>
                <a:gd name="T80" fmla="*/ 20 w 42"/>
                <a:gd name="T81" fmla="*/ 0 h 44"/>
                <a:gd name="T82" fmla="*/ 26 w 42"/>
                <a:gd name="T8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" h="44">
                  <a:moveTo>
                    <a:pt x="26" y="0"/>
                  </a:moveTo>
                  <a:lnTo>
                    <a:pt x="26" y="2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32" y="10"/>
                  </a:lnTo>
                  <a:lnTo>
                    <a:pt x="36" y="14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2" y="36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250">
              <a:extLst>
                <a:ext uri="{FF2B5EF4-FFF2-40B4-BE49-F238E27FC236}">
                  <a16:creationId xmlns:a16="http://schemas.microsoft.com/office/drawing/2014/main" id="{322F9ACC-DCD5-CB72-5ECB-2C423E8343CA}"/>
                </a:ext>
              </a:extLst>
            </p:cNvPr>
            <p:cNvSpPr>
              <a:spLocks/>
            </p:cNvSpPr>
            <p:nvPr/>
          </p:nvSpPr>
          <p:spPr bwMode="gray">
            <a:xfrm>
              <a:off x="7170101" y="3956524"/>
              <a:ext cx="560070" cy="424255"/>
            </a:xfrm>
            <a:custGeom>
              <a:avLst/>
              <a:gdLst>
                <a:gd name="T0" fmla="*/ 34 w 270"/>
                <a:gd name="T1" fmla="*/ 8 h 232"/>
                <a:gd name="T2" fmla="*/ 42 w 270"/>
                <a:gd name="T3" fmla="*/ 24 h 232"/>
                <a:gd name="T4" fmla="*/ 36 w 270"/>
                <a:gd name="T5" fmla="*/ 30 h 232"/>
                <a:gd name="T6" fmla="*/ 30 w 270"/>
                <a:gd name="T7" fmla="*/ 36 h 232"/>
                <a:gd name="T8" fmla="*/ 26 w 270"/>
                <a:gd name="T9" fmla="*/ 40 h 232"/>
                <a:gd name="T10" fmla="*/ 0 w 270"/>
                <a:gd name="T11" fmla="*/ 40 h 232"/>
                <a:gd name="T12" fmla="*/ 6 w 270"/>
                <a:gd name="T13" fmla="*/ 56 h 232"/>
                <a:gd name="T14" fmla="*/ 8 w 270"/>
                <a:gd name="T15" fmla="*/ 60 h 232"/>
                <a:gd name="T16" fmla="*/ 12 w 270"/>
                <a:gd name="T17" fmla="*/ 68 h 232"/>
                <a:gd name="T18" fmla="*/ 18 w 270"/>
                <a:gd name="T19" fmla="*/ 78 h 232"/>
                <a:gd name="T20" fmla="*/ 26 w 270"/>
                <a:gd name="T21" fmla="*/ 90 h 232"/>
                <a:gd name="T22" fmla="*/ 38 w 270"/>
                <a:gd name="T23" fmla="*/ 110 h 232"/>
                <a:gd name="T24" fmla="*/ 42 w 270"/>
                <a:gd name="T25" fmla="*/ 118 h 232"/>
                <a:gd name="T26" fmla="*/ 52 w 270"/>
                <a:gd name="T27" fmla="*/ 140 h 232"/>
                <a:gd name="T28" fmla="*/ 68 w 270"/>
                <a:gd name="T29" fmla="*/ 170 h 232"/>
                <a:gd name="T30" fmla="*/ 80 w 270"/>
                <a:gd name="T31" fmla="*/ 188 h 232"/>
                <a:gd name="T32" fmla="*/ 92 w 270"/>
                <a:gd name="T33" fmla="*/ 212 h 232"/>
                <a:gd name="T34" fmla="*/ 96 w 270"/>
                <a:gd name="T35" fmla="*/ 212 h 232"/>
                <a:gd name="T36" fmla="*/ 100 w 270"/>
                <a:gd name="T37" fmla="*/ 210 h 232"/>
                <a:gd name="T38" fmla="*/ 104 w 270"/>
                <a:gd name="T39" fmla="*/ 206 h 232"/>
                <a:gd name="T40" fmla="*/ 104 w 270"/>
                <a:gd name="T41" fmla="*/ 202 h 232"/>
                <a:gd name="T42" fmla="*/ 106 w 270"/>
                <a:gd name="T43" fmla="*/ 204 h 232"/>
                <a:gd name="T44" fmla="*/ 110 w 270"/>
                <a:gd name="T45" fmla="*/ 204 h 232"/>
                <a:gd name="T46" fmla="*/ 136 w 270"/>
                <a:gd name="T47" fmla="*/ 232 h 232"/>
                <a:gd name="T48" fmla="*/ 140 w 270"/>
                <a:gd name="T49" fmla="*/ 228 h 232"/>
                <a:gd name="T50" fmla="*/ 146 w 270"/>
                <a:gd name="T51" fmla="*/ 220 h 232"/>
                <a:gd name="T52" fmla="*/ 152 w 270"/>
                <a:gd name="T53" fmla="*/ 212 h 232"/>
                <a:gd name="T54" fmla="*/ 158 w 270"/>
                <a:gd name="T55" fmla="*/ 204 h 232"/>
                <a:gd name="T56" fmla="*/ 166 w 270"/>
                <a:gd name="T57" fmla="*/ 200 h 232"/>
                <a:gd name="T58" fmla="*/ 194 w 270"/>
                <a:gd name="T59" fmla="*/ 188 h 232"/>
                <a:gd name="T60" fmla="*/ 220 w 270"/>
                <a:gd name="T61" fmla="*/ 184 h 232"/>
                <a:gd name="T62" fmla="*/ 224 w 270"/>
                <a:gd name="T63" fmla="*/ 182 h 232"/>
                <a:gd name="T64" fmla="*/ 248 w 270"/>
                <a:gd name="T65" fmla="*/ 170 h 232"/>
                <a:gd name="T66" fmla="*/ 268 w 270"/>
                <a:gd name="T67" fmla="*/ 148 h 232"/>
                <a:gd name="T68" fmla="*/ 268 w 270"/>
                <a:gd name="T69" fmla="*/ 132 h 232"/>
                <a:gd name="T70" fmla="*/ 268 w 270"/>
                <a:gd name="T71" fmla="*/ 126 h 232"/>
                <a:gd name="T72" fmla="*/ 270 w 270"/>
                <a:gd name="T73" fmla="*/ 122 h 232"/>
                <a:gd name="T74" fmla="*/ 234 w 270"/>
                <a:gd name="T75" fmla="*/ 124 h 232"/>
                <a:gd name="T76" fmla="*/ 232 w 270"/>
                <a:gd name="T77" fmla="*/ 122 h 232"/>
                <a:gd name="T78" fmla="*/ 228 w 270"/>
                <a:gd name="T79" fmla="*/ 120 h 232"/>
                <a:gd name="T80" fmla="*/ 228 w 270"/>
                <a:gd name="T81" fmla="*/ 116 h 232"/>
                <a:gd name="T82" fmla="*/ 220 w 270"/>
                <a:gd name="T83" fmla="*/ 108 h 232"/>
                <a:gd name="T84" fmla="*/ 216 w 270"/>
                <a:gd name="T85" fmla="*/ 110 h 232"/>
                <a:gd name="T86" fmla="*/ 210 w 270"/>
                <a:gd name="T87" fmla="*/ 110 h 232"/>
                <a:gd name="T88" fmla="*/ 206 w 270"/>
                <a:gd name="T89" fmla="*/ 106 h 232"/>
                <a:gd name="T90" fmla="*/ 202 w 270"/>
                <a:gd name="T91" fmla="*/ 98 h 232"/>
                <a:gd name="T92" fmla="*/ 196 w 270"/>
                <a:gd name="T93" fmla="*/ 88 h 232"/>
                <a:gd name="T94" fmla="*/ 192 w 270"/>
                <a:gd name="T95" fmla="*/ 80 h 232"/>
                <a:gd name="T96" fmla="*/ 172 w 270"/>
                <a:gd name="T97" fmla="*/ 54 h 232"/>
                <a:gd name="T98" fmla="*/ 154 w 270"/>
                <a:gd name="T99" fmla="*/ 52 h 232"/>
                <a:gd name="T100" fmla="*/ 150 w 270"/>
                <a:gd name="T101" fmla="*/ 48 h 232"/>
                <a:gd name="T102" fmla="*/ 144 w 270"/>
                <a:gd name="T103" fmla="*/ 46 h 232"/>
                <a:gd name="T104" fmla="*/ 138 w 270"/>
                <a:gd name="T105" fmla="*/ 40 h 232"/>
                <a:gd name="T106" fmla="*/ 130 w 270"/>
                <a:gd name="T107" fmla="*/ 34 h 232"/>
                <a:gd name="T108" fmla="*/ 120 w 270"/>
                <a:gd name="T109" fmla="*/ 28 h 232"/>
                <a:gd name="T110" fmla="*/ 102 w 270"/>
                <a:gd name="T111" fmla="*/ 16 h 232"/>
                <a:gd name="T112" fmla="*/ 68 w 270"/>
                <a:gd name="T113" fmla="*/ 4 h 232"/>
                <a:gd name="T114" fmla="*/ 62 w 270"/>
                <a:gd name="T115" fmla="*/ 0 h 232"/>
                <a:gd name="T116" fmla="*/ 58 w 270"/>
                <a:gd name="T117" fmla="*/ 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0" h="232">
                  <a:moveTo>
                    <a:pt x="54" y="4"/>
                  </a:moveTo>
                  <a:lnTo>
                    <a:pt x="34" y="8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0" y="26"/>
                  </a:lnTo>
                  <a:lnTo>
                    <a:pt x="36" y="30"/>
                  </a:lnTo>
                  <a:lnTo>
                    <a:pt x="34" y="34"/>
                  </a:lnTo>
                  <a:lnTo>
                    <a:pt x="30" y="36"/>
                  </a:lnTo>
                  <a:lnTo>
                    <a:pt x="28" y="38"/>
                  </a:lnTo>
                  <a:lnTo>
                    <a:pt x="26" y="40"/>
                  </a:lnTo>
                  <a:lnTo>
                    <a:pt x="24" y="42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0" y="64"/>
                  </a:lnTo>
                  <a:lnTo>
                    <a:pt x="12" y="68"/>
                  </a:lnTo>
                  <a:lnTo>
                    <a:pt x="16" y="74"/>
                  </a:lnTo>
                  <a:lnTo>
                    <a:pt x="18" y="78"/>
                  </a:lnTo>
                  <a:lnTo>
                    <a:pt x="22" y="82"/>
                  </a:lnTo>
                  <a:lnTo>
                    <a:pt x="26" y="90"/>
                  </a:lnTo>
                  <a:lnTo>
                    <a:pt x="34" y="100"/>
                  </a:lnTo>
                  <a:lnTo>
                    <a:pt x="38" y="110"/>
                  </a:lnTo>
                  <a:lnTo>
                    <a:pt x="42" y="114"/>
                  </a:lnTo>
                  <a:lnTo>
                    <a:pt x="42" y="118"/>
                  </a:lnTo>
                  <a:lnTo>
                    <a:pt x="46" y="128"/>
                  </a:lnTo>
                  <a:lnTo>
                    <a:pt x="52" y="140"/>
                  </a:lnTo>
                  <a:lnTo>
                    <a:pt x="58" y="152"/>
                  </a:lnTo>
                  <a:lnTo>
                    <a:pt x="68" y="170"/>
                  </a:lnTo>
                  <a:lnTo>
                    <a:pt x="72" y="176"/>
                  </a:lnTo>
                  <a:lnTo>
                    <a:pt x="80" y="188"/>
                  </a:lnTo>
                  <a:lnTo>
                    <a:pt x="86" y="202"/>
                  </a:lnTo>
                  <a:lnTo>
                    <a:pt x="92" y="212"/>
                  </a:lnTo>
                  <a:lnTo>
                    <a:pt x="94" y="216"/>
                  </a:lnTo>
                  <a:lnTo>
                    <a:pt x="96" y="212"/>
                  </a:lnTo>
                  <a:lnTo>
                    <a:pt x="98" y="212"/>
                  </a:lnTo>
                  <a:lnTo>
                    <a:pt x="100" y="210"/>
                  </a:lnTo>
                  <a:lnTo>
                    <a:pt x="102" y="210"/>
                  </a:lnTo>
                  <a:lnTo>
                    <a:pt x="104" y="206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6" y="204"/>
                  </a:lnTo>
                  <a:lnTo>
                    <a:pt x="108" y="204"/>
                  </a:lnTo>
                  <a:lnTo>
                    <a:pt x="110" y="204"/>
                  </a:lnTo>
                  <a:lnTo>
                    <a:pt x="114" y="204"/>
                  </a:lnTo>
                  <a:lnTo>
                    <a:pt x="136" y="232"/>
                  </a:lnTo>
                  <a:lnTo>
                    <a:pt x="140" y="228"/>
                  </a:lnTo>
                  <a:lnTo>
                    <a:pt x="140" y="228"/>
                  </a:lnTo>
                  <a:lnTo>
                    <a:pt x="142" y="224"/>
                  </a:lnTo>
                  <a:lnTo>
                    <a:pt x="146" y="220"/>
                  </a:lnTo>
                  <a:lnTo>
                    <a:pt x="148" y="216"/>
                  </a:lnTo>
                  <a:lnTo>
                    <a:pt x="152" y="212"/>
                  </a:lnTo>
                  <a:lnTo>
                    <a:pt x="156" y="206"/>
                  </a:lnTo>
                  <a:lnTo>
                    <a:pt x="158" y="204"/>
                  </a:lnTo>
                  <a:lnTo>
                    <a:pt x="160" y="202"/>
                  </a:lnTo>
                  <a:lnTo>
                    <a:pt x="166" y="200"/>
                  </a:lnTo>
                  <a:lnTo>
                    <a:pt x="178" y="194"/>
                  </a:lnTo>
                  <a:lnTo>
                    <a:pt x="194" y="188"/>
                  </a:lnTo>
                  <a:lnTo>
                    <a:pt x="208" y="184"/>
                  </a:lnTo>
                  <a:lnTo>
                    <a:pt x="220" y="184"/>
                  </a:lnTo>
                  <a:lnTo>
                    <a:pt x="220" y="182"/>
                  </a:lnTo>
                  <a:lnTo>
                    <a:pt x="224" y="182"/>
                  </a:lnTo>
                  <a:lnTo>
                    <a:pt x="236" y="178"/>
                  </a:lnTo>
                  <a:lnTo>
                    <a:pt x="248" y="170"/>
                  </a:lnTo>
                  <a:lnTo>
                    <a:pt x="260" y="160"/>
                  </a:lnTo>
                  <a:lnTo>
                    <a:pt x="268" y="148"/>
                  </a:lnTo>
                  <a:lnTo>
                    <a:pt x="270" y="132"/>
                  </a:lnTo>
                  <a:lnTo>
                    <a:pt x="268" y="132"/>
                  </a:lnTo>
                  <a:lnTo>
                    <a:pt x="268" y="130"/>
                  </a:lnTo>
                  <a:lnTo>
                    <a:pt x="268" y="126"/>
                  </a:lnTo>
                  <a:lnTo>
                    <a:pt x="268" y="124"/>
                  </a:lnTo>
                  <a:lnTo>
                    <a:pt x="270" y="122"/>
                  </a:lnTo>
                  <a:lnTo>
                    <a:pt x="254" y="124"/>
                  </a:lnTo>
                  <a:lnTo>
                    <a:pt x="234" y="124"/>
                  </a:lnTo>
                  <a:lnTo>
                    <a:pt x="234" y="124"/>
                  </a:lnTo>
                  <a:lnTo>
                    <a:pt x="232" y="122"/>
                  </a:lnTo>
                  <a:lnTo>
                    <a:pt x="230" y="122"/>
                  </a:lnTo>
                  <a:lnTo>
                    <a:pt x="228" y="120"/>
                  </a:lnTo>
                  <a:lnTo>
                    <a:pt x="228" y="118"/>
                  </a:lnTo>
                  <a:lnTo>
                    <a:pt x="228" y="116"/>
                  </a:lnTo>
                  <a:lnTo>
                    <a:pt x="230" y="110"/>
                  </a:lnTo>
                  <a:lnTo>
                    <a:pt x="220" y="108"/>
                  </a:lnTo>
                  <a:lnTo>
                    <a:pt x="218" y="108"/>
                  </a:lnTo>
                  <a:lnTo>
                    <a:pt x="216" y="110"/>
                  </a:lnTo>
                  <a:lnTo>
                    <a:pt x="214" y="110"/>
                  </a:lnTo>
                  <a:lnTo>
                    <a:pt x="210" y="110"/>
                  </a:lnTo>
                  <a:lnTo>
                    <a:pt x="206" y="108"/>
                  </a:lnTo>
                  <a:lnTo>
                    <a:pt x="206" y="106"/>
                  </a:lnTo>
                  <a:lnTo>
                    <a:pt x="204" y="102"/>
                  </a:lnTo>
                  <a:lnTo>
                    <a:pt x="202" y="98"/>
                  </a:lnTo>
                  <a:lnTo>
                    <a:pt x="200" y="92"/>
                  </a:lnTo>
                  <a:lnTo>
                    <a:pt x="196" y="88"/>
                  </a:lnTo>
                  <a:lnTo>
                    <a:pt x="194" y="84"/>
                  </a:lnTo>
                  <a:lnTo>
                    <a:pt x="192" y="80"/>
                  </a:lnTo>
                  <a:lnTo>
                    <a:pt x="192" y="80"/>
                  </a:lnTo>
                  <a:lnTo>
                    <a:pt x="172" y="54"/>
                  </a:lnTo>
                  <a:lnTo>
                    <a:pt x="154" y="54"/>
                  </a:lnTo>
                  <a:lnTo>
                    <a:pt x="154" y="52"/>
                  </a:lnTo>
                  <a:lnTo>
                    <a:pt x="152" y="50"/>
                  </a:lnTo>
                  <a:lnTo>
                    <a:pt x="150" y="48"/>
                  </a:lnTo>
                  <a:lnTo>
                    <a:pt x="144" y="46"/>
                  </a:lnTo>
                  <a:lnTo>
                    <a:pt x="144" y="46"/>
                  </a:lnTo>
                  <a:lnTo>
                    <a:pt x="142" y="44"/>
                  </a:lnTo>
                  <a:lnTo>
                    <a:pt x="138" y="40"/>
                  </a:lnTo>
                  <a:lnTo>
                    <a:pt x="134" y="38"/>
                  </a:lnTo>
                  <a:lnTo>
                    <a:pt x="130" y="34"/>
                  </a:lnTo>
                  <a:lnTo>
                    <a:pt x="124" y="30"/>
                  </a:lnTo>
                  <a:lnTo>
                    <a:pt x="120" y="28"/>
                  </a:lnTo>
                  <a:lnTo>
                    <a:pt x="114" y="26"/>
                  </a:lnTo>
                  <a:lnTo>
                    <a:pt x="102" y="16"/>
                  </a:lnTo>
                  <a:lnTo>
                    <a:pt x="94" y="16"/>
                  </a:lnTo>
                  <a:lnTo>
                    <a:pt x="68" y="4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4" y="4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251">
              <a:extLst>
                <a:ext uri="{FF2B5EF4-FFF2-40B4-BE49-F238E27FC236}">
                  <a16:creationId xmlns:a16="http://schemas.microsoft.com/office/drawing/2014/main" id="{F3D6B7E9-7E62-47B1-8AB7-6FF50C585DCC}"/>
                </a:ext>
              </a:extLst>
            </p:cNvPr>
            <p:cNvSpPr>
              <a:spLocks/>
            </p:cNvSpPr>
            <p:nvPr/>
          </p:nvSpPr>
          <p:spPr bwMode="gray">
            <a:xfrm>
              <a:off x="7365087" y="4325919"/>
              <a:ext cx="87122" cy="120693"/>
            </a:xfrm>
            <a:custGeom>
              <a:avLst/>
              <a:gdLst>
                <a:gd name="T0" fmla="*/ 20 w 42"/>
                <a:gd name="T1" fmla="*/ 66 h 66"/>
                <a:gd name="T2" fmla="*/ 16 w 42"/>
                <a:gd name="T3" fmla="*/ 64 h 66"/>
                <a:gd name="T4" fmla="*/ 12 w 42"/>
                <a:gd name="T5" fmla="*/ 62 h 66"/>
                <a:gd name="T6" fmla="*/ 10 w 42"/>
                <a:gd name="T7" fmla="*/ 62 h 66"/>
                <a:gd name="T8" fmla="*/ 10 w 42"/>
                <a:gd name="T9" fmla="*/ 60 h 66"/>
                <a:gd name="T10" fmla="*/ 8 w 42"/>
                <a:gd name="T11" fmla="*/ 46 h 66"/>
                <a:gd name="T12" fmla="*/ 2 w 42"/>
                <a:gd name="T13" fmla="*/ 38 h 66"/>
                <a:gd name="T14" fmla="*/ 2 w 42"/>
                <a:gd name="T15" fmla="*/ 36 h 66"/>
                <a:gd name="T16" fmla="*/ 2 w 42"/>
                <a:gd name="T17" fmla="*/ 32 h 66"/>
                <a:gd name="T18" fmla="*/ 2 w 42"/>
                <a:gd name="T19" fmla="*/ 26 h 66"/>
                <a:gd name="T20" fmla="*/ 2 w 42"/>
                <a:gd name="T21" fmla="*/ 20 h 66"/>
                <a:gd name="T22" fmla="*/ 0 w 42"/>
                <a:gd name="T23" fmla="*/ 14 h 66"/>
                <a:gd name="T24" fmla="*/ 0 w 42"/>
                <a:gd name="T25" fmla="*/ 14 h 66"/>
                <a:gd name="T26" fmla="*/ 2 w 42"/>
                <a:gd name="T27" fmla="*/ 12 h 66"/>
                <a:gd name="T28" fmla="*/ 4 w 42"/>
                <a:gd name="T29" fmla="*/ 10 h 66"/>
                <a:gd name="T30" fmla="*/ 6 w 42"/>
                <a:gd name="T31" fmla="*/ 8 h 66"/>
                <a:gd name="T32" fmla="*/ 8 w 42"/>
                <a:gd name="T33" fmla="*/ 8 h 66"/>
                <a:gd name="T34" fmla="*/ 8 w 42"/>
                <a:gd name="T35" fmla="*/ 8 h 66"/>
                <a:gd name="T36" fmla="*/ 8 w 42"/>
                <a:gd name="T37" fmla="*/ 6 h 66"/>
                <a:gd name="T38" fmla="*/ 10 w 42"/>
                <a:gd name="T39" fmla="*/ 4 h 66"/>
                <a:gd name="T40" fmla="*/ 10 w 42"/>
                <a:gd name="T41" fmla="*/ 2 h 66"/>
                <a:gd name="T42" fmla="*/ 10 w 42"/>
                <a:gd name="T43" fmla="*/ 2 h 66"/>
                <a:gd name="T44" fmla="*/ 10 w 42"/>
                <a:gd name="T45" fmla="*/ 0 h 66"/>
                <a:gd name="T46" fmla="*/ 10 w 42"/>
                <a:gd name="T47" fmla="*/ 0 h 66"/>
                <a:gd name="T48" fmla="*/ 14 w 42"/>
                <a:gd name="T49" fmla="*/ 2 h 66"/>
                <a:gd name="T50" fmla="*/ 14 w 42"/>
                <a:gd name="T51" fmla="*/ 2 h 66"/>
                <a:gd name="T52" fmla="*/ 18 w 42"/>
                <a:gd name="T53" fmla="*/ 2 h 66"/>
                <a:gd name="T54" fmla="*/ 20 w 42"/>
                <a:gd name="T55" fmla="*/ 2 h 66"/>
                <a:gd name="T56" fmla="*/ 42 w 42"/>
                <a:gd name="T57" fmla="*/ 30 h 66"/>
                <a:gd name="T58" fmla="*/ 42 w 42"/>
                <a:gd name="T59" fmla="*/ 30 h 66"/>
                <a:gd name="T60" fmla="*/ 40 w 42"/>
                <a:gd name="T61" fmla="*/ 32 h 66"/>
                <a:gd name="T62" fmla="*/ 38 w 42"/>
                <a:gd name="T63" fmla="*/ 34 h 66"/>
                <a:gd name="T64" fmla="*/ 38 w 42"/>
                <a:gd name="T65" fmla="*/ 36 h 66"/>
                <a:gd name="T66" fmla="*/ 38 w 42"/>
                <a:gd name="T67" fmla="*/ 40 h 66"/>
                <a:gd name="T68" fmla="*/ 40 w 42"/>
                <a:gd name="T69" fmla="*/ 40 h 66"/>
                <a:gd name="T70" fmla="*/ 40 w 42"/>
                <a:gd name="T71" fmla="*/ 42 h 66"/>
                <a:gd name="T72" fmla="*/ 40 w 42"/>
                <a:gd name="T73" fmla="*/ 44 h 66"/>
                <a:gd name="T74" fmla="*/ 40 w 42"/>
                <a:gd name="T75" fmla="*/ 46 h 66"/>
                <a:gd name="T76" fmla="*/ 40 w 42"/>
                <a:gd name="T77" fmla="*/ 48 h 66"/>
                <a:gd name="T78" fmla="*/ 38 w 42"/>
                <a:gd name="T79" fmla="*/ 48 h 66"/>
                <a:gd name="T80" fmla="*/ 36 w 42"/>
                <a:gd name="T81" fmla="*/ 48 h 66"/>
                <a:gd name="T82" fmla="*/ 36 w 42"/>
                <a:gd name="T83" fmla="*/ 48 h 66"/>
                <a:gd name="T84" fmla="*/ 34 w 42"/>
                <a:gd name="T85" fmla="*/ 48 h 66"/>
                <a:gd name="T86" fmla="*/ 34 w 42"/>
                <a:gd name="T87" fmla="*/ 50 h 66"/>
                <a:gd name="T88" fmla="*/ 32 w 42"/>
                <a:gd name="T89" fmla="*/ 52 h 66"/>
                <a:gd name="T90" fmla="*/ 30 w 42"/>
                <a:gd name="T91" fmla="*/ 54 h 66"/>
                <a:gd name="T92" fmla="*/ 28 w 42"/>
                <a:gd name="T93" fmla="*/ 56 h 66"/>
                <a:gd name="T94" fmla="*/ 28 w 42"/>
                <a:gd name="T95" fmla="*/ 56 h 66"/>
                <a:gd name="T96" fmla="*/ 30 w 42"/>
                <a:gd name="T97" fmla="*/ 60 h 66"/>
                <a:gd name="T98" fmla="*/ 28 w 42"/>
                <a:gd name="T99" fmla="*/ 62 h 66"/>
                <a:gd name="T100" fmla="*/ 28 w 42"/>
                <a:gd name="T101" fmla="*/ 62 h 66"/>
                <a:gd name="T102" fmla="*/ 26 w 42"/>
                <a:gd name="T103" fmla="*/ 60 h 66"/>
                <a:gd name="T104" fmla="*/ 24 w 42"/>
                <a:gd name="T105" fmla="*/ 60 h 66"/>
                <a:gd name="T106" fmla="*/ 24 w 42"/>
                <a:gd name="T107" fmla="*/ 62 h 66"/>
                <a:gd name="T108" fmla="*/ 22 w 42"/>
                <a:gd name="T109" fmla="*/ 64 h 66"/>
                <a:gd name="T110" fmla="*/ 20 w 42"/>
                <a:gd name="T111" fmla="*/ 66 h 66"/>
                <a:gd name="T112" fmla="*/ 20 w 42"/>
                <a:gd name="T1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" h="66">
                  <a:moveTo>
                    <a:pt x="20" y="66"/>
                  </a:moveTo>
                  <a:lnTo>
                    <a:pt x="16" y="64"/>
                  </a:lnTo>
                  <a:lnTo>
                    <a:pt x="12" y="62"/>
                  </a:lnTo>
                  <a:lnTo>
                    <a:pt x="10" y="62"/>
                  </a:lnTo>
                  <a:lnTo>
                    <a:pt x="10" y="60"/>
                  </a:lnTo>
                  <a:lnTo>
                    <a:pt x="8" y="46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6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0" y="54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0" y="60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2" y="64"/>
                  </a:lnTo>
                  <a:lnTo>
                    <a:pt x="20" y="66"/>
                  </a:lnTo>
                  <a:lnTo>
                    <a:pt x="20" y="66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252">
              <a:extLst>
                <a:ext uri="{FF2B5EF4-FFF2-40B4-BE49-F238E27FC236}">
                  <a16:creationId xmlns:a16="http://schemas.microsoft.com/office/drawing/2014/main" id="{57900B38-153B-2520-17A8-E5C5782C5237}"/>
                </a:ext>
              </a:extLst>
            </p:cNvPr>
            <p:cNvSpPr>
              <a:spLocks/>
            </p:cNvSpPr>
            <p:nvPr/>
          </p:nvSpPr>
          <p:spPr bwMode="gray">
            <a:xfrm>
              <a:off x="7406574" y="4293002"/>
              <a:ext cx="244772" cy="157267"/>
            </a:xfrm>
            <a:custGeom>
              <a:avLst/>
              <a:gdLst>
                <a:gd name="T0" fmla="*/ 118 w 118"/>
                <a:gd name="T1" fmla="*/ 28 h 86"/>
                <a:gd name="T2" fmla="*/ 102 w 118"/>
                <a:gd name="T3" fmla="*/ 32 h 86"/>
                <a:gd name="T4" fmla="*/ 94 w 118"/>
                <a:gd name="T5" fmla="*/ 38 h 86"/>
                <a:gd name="T6" fmla="*/ 86 w 118"/>
                <a:gd name="T7" fmla="*/ 46 h 86"/>
                <a:gd name="T8" fmla="*/ 80 w 118"/>
                <a:gd name="T9" fmla="*/ 54 h 86"/>
                <a:gd name="T10" fmla="*/ 74 w 118"/>
                <a:gd name="T11" fmla="*/ 58 h 86"/>
                <a:gd name="T12" fmla="*/ 68 w 118"/>
                <a:gd name="T13" fmla="*/ 60 h 86"/>
                <a:gd name="T14" fmla="*/ 62 w 118"/>
                <a:gd name="T15" fmla="*/ 62 h 86"/>
                <a:gd name="T16" fmla="*/ 58 w 118"/>
                <a:gd name="T17" fmla="*/ 64 h 86"/>
                <a:gd name="T18" fmla="*/ 54 w 118"/>
                <a:gd name="T19" fmla="*/ 64 h 86"/>
                <a:gd name="T20" fmla="*/ 52 w 118"/>
                <a:gd name="T21" fmla="*/ 64 h 86"/>
                <a:gd name="T22" fmla="*/ 36 w 118"/>
                <a:gd name="T23" fmla="*/ 78 h 86"/>
                <a:gd name="T24" fmla="*/ 6 w 118"/>
                <a:gd name="T25" fmla="*/ 86 h 86"/>
                <a:gd name="T26" fmla="*/ 2 w 118"/>
                <a:gd name="T27" fmla="*/ 84 h 86"/>
                <a:gd name="T28" fmla="*/ 0 w 118"/>
                <a:gd name="T29" fmla="*/ 84 h 86"/>
                <a:gd name="T30" fmla="*/ 0 w 118"/>
                <a:gd name="T31" fmla="*/ 84 h 86"/>
                <a:gd name="T32" fmla="*/ 2 w 118"/>
                <a:gd name="T33" fmla="*/ 84 h 86"/>
                <a:gd name="T34" fmla="*/ 4 w 118"/>
                <a:gd name="T35" fmla="*/ 80 h 86"/>
                <a:gd name="T36" fmla="*/ 4 w 118"/>
                <a:gd name="T37" fmla="*/ 80 h 86"/>
                <a:gd name="T38" fmla="*/ 6 w 118"/>
                <a:gd name="T39" fmla="*/ 80 h 86"/>
                <a:gd name="T40" fmla="*/ 8 w 118"/>
                <a:gd name="T41" fmla="*/ 80 h 86"/>
                <a:gd name="T42" fmla="*/ 10 w 118"/>
                <a:gd name="T43" fmla="*/ 78 h 86"/>
                <a:gd name="T44" fmla="*/ 8 w 118"/>
                <a:gd name="T45" fmla="*/ 74 h 86"/>
                <a:gd name="T46" fmla="*/ 12 w 118"/>
                <a:gd name="T47" fmla="*/ 68 h 86"/>
                <a:gd name="T48" fmla="*/ 14 w 118"/>
                <a:gd name="T49" fmla="*/ 68 h 86"/>
                <a:gd name="T50" fmla="*/ 14 w 118"/>
                <a:gd name="T51" fmla="*/ 66 h 86"/>
                <a:gd name="T52" fmla="*/ 16 w 118"/>
                <a:gd name="T53" fmla="*/ 66 h 86"/>
                <a:gd name="T54" fmla="*/ 18 w 118"/>
                <a:gd name="T55" fmla="*/ 66 h 86"/>
                <a:gd name="T56" fmla="*/ 20 w 118"/>
                <a:gd name="T57" fmla="*/ 66 h 86"/>
                <a:gd name="T58" fmla="*/ 20 w 118"/>
                <a:gd name="T59" fmla="*/ 66 h 86"/>
                <a:gd name="T60" fmla="*/ 22 w 118"/>
                <a:gd name="T61" fmla="*/ 64 h 86"/>
                <a:gd name="T62" fmla="*/ 20 w 118"/>
                <a:gd name="T63" fmla="*/ 62 h 86"/>
                <a:gd name="T64" fmla="*/ 20 w 118"/>
                <a:gd name="T65" fmla="*/ 60 h 86"/>
                <a:gd name="T66" fmla="*/ 20 w 118"/>
                <a:gd name="T67" fmla="*/ 58 h 86"/>
                <a:gd name="T68" fmla="*/ 18 w 118"/>
                <a:gd name="T69" fmla="*/ 56 h 86"/>
                <a:gd name="T70" fmla="*/ 18 w 118"/>
                <a:gd name="T71" fmla="*/ 54 h 86"/>
                <a:gd name="T72" fmla="*/ 18 w 118"/>
                <a:gd name="T73" fmla="*/ 50 h 86"/>
                <a:gd name="T74" fmla="*/ 22 w 118"/>
                <a:gd name="T75" fmla="*/ 48 h 86"/>
                <a:gd name="T76" fmla="*/ 22 w 118"/>
                <a:gd name="T77" fmla="*/ 48 h 86"/>
                <a:gd name="T78" fmla="*/ 24 w 118"/>
                <a:gd name="T79" fmla="*/ 46 h 86"/>
                <a:gd name="T80" fmla="*/ 26 w 118"/>
                <a:gd name="T81" fmla="*/ 44 h 86"/>
                <a:gd name="T82" fmla="*/ 26 w 118"/>
                <a:gd name="T83" fmla="*/ 44 h 86"/>
                <a:gd name="T84" fmla="*/ 28 w 118"/>
                <a:gd name="T85" fmla="*/ 42 h 86"/>
                <a:gd name="T86" fmla="*/ 30 w 118"/>
                <a:gd name="T87" fmla="*/ 38 h 86"/>
                <a:gd name="T88" fmla="*/ 34 w 118"/>
                <a:gd name="T89" fmla="*/ 34 h 86"/>
                <a:gd name="T90" fmla="*/ 38 w 118"/>
                <a:gd name="T91" fmla="*/ 30 h 86"/>
                <a:gd name="T92" fmla="*/ 40 w 118"/>
                <a:gd name="T93" fmla="*/ 24 h 86"/>
                <a:gd name="T94" fmla="*/ 44 w 118"/>
                <a:gd name="T95" fmla="*/ 20 h 86"/>
                <a:gd name="T96" fmla="*/ 48 w 118"/>
                <a:gd name="T97" fmla="*/ 18 h 86"/>
                <a:gd name="T98" fmla="*/ 50 w 118"/>
                <a:gd name="T99" fmla="*/ 16 h 86"/>
                <a:gd name="T100" fmla="*/ 54 w 118"/>
                <a:gd name="T101" fmla="*/ 14 h 86"/>
                <a:gd name="T102" fmla="*/ 66 w 118"/>
                <a:gd name="T103" fmla="*/ 10 h 86"/>
                <a:gd name="T104" fmla="*/ 80 w 118"/>
                <a:gd name="T105" fmla="*/ 6 h 86"/>
                <a:gd name="T106" fmla="*/ 94 w 118"/>
                <a:gd name="T107" fmla="*/ 0 h 86"/>
                <a:gd name="T108" fmla="*/ 104 w 118"/>
                <a:gd name="T109" fmla="*/ 0 h 86"/>
                <a:gd name="T110" fmla="*/ 104 w 118"/>
                <a:gd name="T111" fmla="*/ 0 h 86"/>
                <a:gd name="T112" fmla="*/ 106 w 118"/>
                <a:gd name="T113" fmla="*/ 0 h 86"/>
                <a:gd name="T114" fmla="*/ 108 w 118"/>
                <a:gd name="T115" fmla="*/ 2 h 86"/>
                <a:gd name="T116" fmla="*/ 118 w 118"/>
                <a:gd name="T117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8" h="86">
                  <a:moveTo>
                    <a:pt x="118" y="28"/>
                  </a:moveTo>
                  <a:lnTo>
                    <a:pt x="102" y="32"/>
                  </a:lnTo>
                  <a:lnTo>
                    <a:pt x="94" y="38"/>
                  </a:lnTo>
                  <a:lnTo>
                    <a:pt x="86" y="46"/>
                  </a:lnTo>
                  <a:lnTo>
                    <a:pt x="80" y="54"/>
                  </a:lnTo>
                  <a:lnTo>
                    <a:pt x="74" y="58"/>
                  </a:lnTo>
                  <a:lnTo>
                    <a:pt x="68" y="60"/>
                  </a:lnTo>
                  <a:lnTo>
                    <a:pt x="62" y="62"/>
                  </a:lnTo>
                  <a:lnTo>
                    <a:pt x="58" y="64"/>
                  </a:lnTo>
                  <a:lnTo>
                    <a:pt x="54" y="64"/>
                  </a:lnTo>
                  <a:lnTo>
                    <a:pt x="52" y="64"/>
                  </a:lnTo>
                  <a:lnTo>
                    <a:pt x="36" y="78"/>
                  </a:lnTo>
                  <a:lnTo>
                    <a:pt x="6" y="86"/>
                  </a:lnTo>
                  <a:lnTo>
                    <a:pt x="2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6" y="80"/>
                  </a:lnTo>
                  <a:lnTo>
                    <a:pt x="8" y="80"/>
                  </a:lnTo>
                  <a:lnTo>
                    <a:pt x="10" y="78"/>
                  </a:lnTo>
                  <a:lnTo>
                    <a:pt x="8" y="74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2" y="64"/>
                  </a:lnTo>
                  <a:lnTo>
                    <a:pt x="20" y="62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18" y="56"/>
                  </a:lnTo>
                  <a:lnTo>
                    <a:pt x="18" y="54"/>
                  </a:lnTo>
                  <a:lnTo>
                    <a:pt x="18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4" y="46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4" y="34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44" y="20"/>
                  </a:lnTo>
                  <a:lnTo>
                    <a:pt x="48" y="18"/>
                  </a:lnTo>
                  <a:lnTo>
                    <a:pt x="50" y="16"/>
                  </a:lnTo>
                  <a:lnTo>
                    <a:pt x="54" y="14"/>
                  </a:lnTo>
                  <a:lnTo>
                    <a:pt x="66" y="10"/>
                  </a:lnTo>
                  <a:lnTo>
                    <a:pt x="80" y="6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8" y="2"/>
                  </a:lnTo>
                  <a:lnTo>
                    <a:pt x="118" y="28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253">
              <a:extLst>
                <a:ext uri="{FF2B5EF4-FFF2-40B4-BE49-F238E27FC236}">
                  <a16:creationId xmlns:a16="http://schemas.microsoft.com/office/drawing/2014/main" id="{E476F187-2EDF-A698-1317-590C0C5C0318}"/>
                </a:ext>
              </a:extLst>
            </p:cNvPr>
            <p:cNvSpPr>
              <a:spLocks/>
            </p:cNvSpPr>
            <p:nvPr/>
          </p:nvSpPr>
          <p:spPr bwMode="gray">
            <a:xfrm>
              <a:off x="7626453" y="4157680"/>
              <a:ext cx="190839" cy="186526"/>
            </a:xfrm>
            <a:custGeom>
              <a:avLst/>
              <a:gdLst>
                <a:gd name="T0" fmla="*/ 72 w 92"/>
                <a:gd name="T1" fmla="*/ 0 h 102"/>
                <a:gd name="T2" fmla="*/ 72 w 92"/>
                <a:gd name="T3" fmla="*/ 4 h 102"/>
                <a:gd name="T4" fmla="*/ 72 w 92"/>
                <a:gd name="T5" fmla="*/ 8 h 102"/>
                <a:gd name="T6" fmla="*/ 72 w 92"/>
                <a:gd name="T7" fmla="*/ 8 h 102"/>
                <a:gd name="T8" fmla="*/ 76 w 92"/>
                <a:gd name="T9" fmla="*/ 14 h 102"/>
                <a:gd name="T10" fmla="*/ 80 w 92"/>
                <a:gd name="T11" fmla="*/ 18 h 102"/>
                <a:gd name="T12" fmla="*/ 84 w 92"/>
                <a:gd name="T13" fmla="*/ 22 h 102"/>
                <a:gd name="T14" fmla="*/ 88 w 92"/>
                <a:gd name="T15" fmla="*/ 22 h 102"/>
                <a:gd name="T16" fmla="*/ 90 w 92"/>
                <a:gd name="T17" fmla="*/ 24 h 102"/>
                <a:gd name="T18" fmla="*/ 90 w 92"/>
                <a:gd name="T19" fmla="*/ 24 h 102"/>
                <a:gd name="T20" fmla="*/ 92 w 92"/>
                <a:gd name="T21" fmla="*/ 30 h 102"/>
                <a:gd name="T22" fmla="*/ 92 w 92"/>
                <a:gd name="T23" fmla="*/ 34 h 102"/>
                <a:gd name="T24" fmla="*/ 90 w 92"/>
                <a:gd name="T25" fmla="*/ 40 h 102"/>
                <a:gd name="T26" fmla="*/ 86 w 92"/>
                <a:gd name="T27" fmla="*/ 44 h 102"/>
                <a:gd name="T28" fmla="*/ 82 w 92"/>
                <a:gd name="T29" fmla="*/ 46 h 102"/>
                <a:gd name="T30" fmla="*/ 78 w 92"/>
                <a:gd name="T31" fmla="*/ 50 h 102"/>
                <a:gd name="T32" fmla="*/ 76 w 92"/>
                <a:gd name="T33" fmla="*/ 50 h 102"/>
                <a:gd name="T34" fmla="*/ 74 w 92"/>
                <a:gd name="T35" fmla="*/ 50 h 102"/>
                <a:gd name="T36" fmla="*/ 74 w 92"/>
                <a:gd name="T37" fmla="*/ 56 h 102"/>
                <a:gd name="T38" fmla="*/ 72 w 92"/>
                <a:gd name="T39" fmla="*/ 58 h 102"/>
                <a:gd name="T40" fmla="*/ 70 w 92"/>
                <a:gd name="T41" fmla="*/ 62 h 102"/>
                <a:gd name="T42" fmla="*/ 66 w 92"/>
                <a:gd name="T43" fmla="*/ 64 h 102"/>
                <a:gd name="T44" fmla="*/ 64 w 92"/>
                <a:gd name="T45" fmla="*/ 64 h 102"/>
                <a:gd name="T46" fmla="*/ 64 w 92"/>
                <a:gd name="T47" fmla="*/ 66 h 102"/>
                <a:gd name="T48" fmla="*/ 58 w 92"/>
                <a:gd name="T49" fmla="*/ 66 h 102"/>
                <a:gd name="T50" fmla="*/ 54 w 92"/>
                <a:gd name="T51" fmla="*/ 68 h 102"/>
                <a:gd name="T52" fmla="*/ 52 w 92"/>
                <a:gd name="T53" fmla="*/ 72 h 102"/>
                <a:gd name="T54" fmla="*/ 50 w 92"/>
                <a:gd name="T55" fmla="*/ 74 h 102"/>
                <a:gd name="T56" fmla="*/ 50 w 92"/>
                <a:gd name="T57" fmla="*/ 76 h 102"/>
                <a:gd name="T58" fmla="*/ 50 w 92"/>
                <a:gd name="T59" fmla="*/ 78 h 102"/>
                <a:gd name="T60" fmla="*/ 50 w 92"/>
                <a:gd name="T61" fmla="*/ 80 h 102"/>
                <a:gd name="T62" fmla="*/ 48 w 92"/>
                <a:gd name="T63" fmla="*/ 82 h 102"/>
                <a:gd name="T64" fmla="*/ 42 w 92"/>
                <a:gd name="T65" fmla="*/ 90 h 102"/>
                <a:gd name="T66" fmla="*/ 30 w 92"/>
                <a:gd name="T67" fmla="*/ 98 h 102"/>
                <a:gd name="T68" fmla="*/ 12 w 92"/>
                <a:gd name="T69" fmla="*/ 102 h 102"/>
                <a:gd name="T70" fmla="*/ 2 w 92"/>
                <a:gd name="T71" fmla="*/ 76 h 102"/>
                <a:gd name="T72" fmla="*/ 0 w 92"/>
                <a:gd name="T73" fmla="*/ 74 h 102"/>
                <a:gd name="T74" fmla="*/ 0 w 92"/>
                <a:gd name="T75" fmla="*/ 74 h 102"/>
                <a:gd name="T76" fmla="*/ 0 w 92"/>
                <a:gd name="T77" fmla="*/ 74 h 102"/>
                <a:gd name="T78" fmla="*/ 2 w 92"/>
                <a:gd name="T79" fmla="*/ 72 h 102"/>
                <a:gd name="T80" fmla="*/ 12 w 92"/>
                <a:gd name="T81" fmla="*/ 68 h 102"/>
                <a:gd name="T82" fmla="*/ 26 w 92"/>
                <a:gd name="T83" fmla="*/ 62 h 102"/>
                <a:gd name="T84" fmla="*/ 38 w 92"/>
                <a:gd name="T85" fmla="*/ 54 h 102"/>
                <a:gd name="T86" fmla="*/ 46 w 92"/>
                <a:gd name="T87" fmla="*/ 42 h 102"/>
                <a:gd name="T88" fmla="*/ 50 w 92"/>
                <a:gd name="T89" fmla="*/ 28 h 102"/>
                <a:gd name="T90" fmla="*/ 50 w 92"/>
                <a:gd name="T91" fmla="*/ 26 h 102"/>
                <a:gd name="T92" fmla="*/ 50 w 92"/>
                <a:gd name="T93" fmla="*/ 24 h 102"/>
                <a:gd name="T94" fmla="*/ 48 w 92"/>
                <a:gd name="T95" fmla="*/ 20 h 102"/>
                <a:gd name="T96" fmla="*/ 48 w 92"/>
                <a:gd name="T97" fmla="*/ 18 h 102"/>
                <a:gd name="T98" fmla="*/ 48 w 92"/>
                <a:gd name="T99" fmla="*/ 16 h 102"/>
                <a:gd name="T100" fmla="*/ 48 w 92"/>
                <a:gd name="T101" fmla="*/ 14 h 102"/>
                <a:gd name="T102" fmla="*/ 48 w 92"/>
                <a:gd name="T103" fmla="*/ 12 h 102"/>
                <a:gd name="T104" fmla="*/ 50 w 92"/>
                <a:gd name="T105" fmla="*/ 12 h 102"/>
                <a:gd name="T106" fmla="*/ 52 w 92"/>
                <a:gd name="T107" fmla="*/ 12 h 102"/>
                <a:gd name="T108" fmla="*/ 54 w 92"/>
                <a:gd name="T109" fmla="*/ 12 h 102"/>
                <a:gd name="T110" fmla="*/ 58 w 92"/>
                <a:gd name="T111" fmla="*/ 10 h 102"/>
                <a:gd name="T112" fmla="*/ 60 w 92"/>
                <a:gd name="T113" fmla="*/ 8 h 102"/>
                <a:gd name="T114" fmla="*/ 60 w 92"/>
                <a:gd name="T115" fmla="*/ 8 h 102"/>
                <a:gd name="T116" fmla="*/ 60 w 92"/>
                <a:gd name="T117" fmla="*/ 6 h 102"/>
                <a:gd name="T118" fmla="*/ 62 w 92"/>
                <a:gd name="T119" fmla="*/ 4 h 102"/>
                <a:gd name="T120" fmla="*/ 64 w 92"/>
                <a:gd name="T121" fmla="*/ 4 h 102"/>
                <a:gd name="T122" fmla="*/ 64 w 92"/>
                <a:gd name="T123" fmla="*/ 4 h 102"/>
                <a:gd name="T124" fmla="*/ 72 w 92"/>
                <a:gd name="T1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" h="102">
                  <a:moveTo>
                    <a:pt x="72" y="0"/>
                  </a:moveTo>
                  <a:lnTo>
                    <a:pt x="72" y="4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6" y="14"/>
                  </a:lnTo>
                  <a:lnTo>
                    <a:pt x="80" y="18"/>
                  </a:lnTo>
                  <a:lnTo>
                    <a:pt x="84" y="22"/>
                  </a:lnTo>
                  <a:lnTo>
                    <a:pt x="88" y="22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2" y="30"/>
                  </a:lnTo>
                  <a:lnTo>
                    <a:pt x="92" y="34"/>
                  </a:lnTo>
                  <a:lnTo>
                    <a:pt x="90" y="40"/>
                  </a:lnTo>
                  <a:lnTo>
                    <a:pt x="86" y="44"/>
                  </a:lnTo>
                  <a:lnTo>
                    <a:pt x="82" y="46"/>
                  </a:lnTo>
                  <a:lnTo>
                    <a:pt x="78" y="50"/>
                  </a:lnTo>
                  <a:lnTo>
                    <a:pt x="76" y="50"/>
                  </a:lnTo>
                  <a:lnTo>
                    <a:pt x="74" y="50"/>
                  </a:lnTo>
                  <a:lnTo>
                    <a:pt x="74" y="56"/>
                  </a:lnTo>
                  <a:lnTo>
                    <a:pt x="72" y="58"/>
                  </a:lnTo>
                  <a:lnTo>
                    <a:pt x="70" y="62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58" y="66"/>
                  </a:lnTo>
                  <a:lnTo>
                    <a:pt x="54" y="68"/>
                  </a:lnTo>
                  <a:lnTo>
                    <a:pt x="52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50" y="80"/>
                  </a:lnTo>
                  <a:lnTo>
                    <a:pt x="48" y="82"/>
                  </a:lnTo>
                  <a:lnTo>
                    <a:pt x="42" y="90"/>
                  </a:lnTo>
                  <a:lnTo>
                    <a:pt x="30" y="98"/>
                  </a:lnTo>
                  <a:lnTo>
                    <a:pt x="12" y="102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72"/>
                  </a:lnTo>
                  <a:lnTo>
                    <a:pt x="12" y="68"/>
                  </a:lnTo>
                  <a:lnTo>
                    <a:pt x="26" y="62"/>
                  </a:lnTo>
                  <a:lnTo>
                    <a:pt x="38" y="54"/>
                  </a:lnTo>
                  <a:lnTo>
                    <a:pt x="46" y="42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8" y="10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72" y="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 254">
              <a:extLst>
                <a:ext uri="{FF2B5EF4-FFF2-40B4-BE49-F238E27FC236}">
                  <a16:creationId xmlns:a16="http://schemas.microsoft.com/office/drawing/2014/main" id="{30F7432C-938F-234D-3000-346FA7DE2B8C}"/>
                </a:ext>
              </a:extLst>
            </p:cNvPr>
            <p:cNvSpPr>
              <a:spLocks/>
            </p:cNvSpPr>
            <p:nvPr/>
          </p:nvSpPr>
          <p:spPr bwMode="gray">
            <a:xfrm>
              <a:off x="7261371" y="3777313"/>
              <a:ext cx="240623" cy="245043"/>
            </a:xfrm>
            <a:custGeom>
              <a:avLst/>
              <a:gdLst>
                <a:gd name="T0" fmla="*/ 86 w 116"/>
                <a:gd name="T1" fmla="*/ 132 h 134"/>
                <a:gd name="T2" fmla="*/ 80 w 116"/>
                <a:gd name="T3" fmla="*/ 130 h 134"/>
                <a:gd name="T4" fmla="*/ 70 w 116"/>
                <a:gd name="T5" fmla="*/ 124 h 134"/>
                <a:gd name="T6" fmla="*/ 50 w 116"/>
                <a:gd name="T7" fmla="*/ 114 h 134"/>
                <a:gd name="T8" fmla="*/ 18 w 116"/>
                <a:gd name="T9" fmla="*/ 98 h 134"/>
                <a:gd name="T10" fmla="*/ 16 w 116"/>
                <a:gd name="T11" fmla="*/ 92 h 134"/>
                <a:gd name="T12" fmla="*/ 0 w 116"/>
                <a:gd name="T13" fmla="*/ 68 h 134"/>
                <a:gd name="T14" fmla="*/ 26 w 116"/>
                <a:gd name="T15" fmla="*/ 44 h 134"/>
                <a:gd name="T16" fmla="*/ 26 w 116"/>
                <a:gd name="T17" fmla="*/ 40 h 134"/>
                <a:gd name="T18" fmla="*/ 26 w 116"/>
                <a:gd name="T19" fmla="*/ 36 h 134"/>
                <a:gd name="T20" fmla="*/ 26 w 116"/>
                <a:gd name="T21" fmla="*/ 32 h 134"/>
                <a:gd name="T22" fmla="*/ 28 w 116"/>
                <a:gd name="T23" fmla="*/ 30 h 134"/>
                <a:gd name="T24" fmla="*/ 30 w 116"/>
                <a:gd name="T25" fmla="*/ 26 h 134"/>
                <a:gd name="T26" fmla="*/ 34 w 116"/>
                <a:gd name="T27" fmla="*/ 22 h 134"/>
                <a:gd name="T28" fmla="*/ 36 w 116"/>
                <a:gd name="T29" fmla="*/ 16 h 134"/>
                <a:gd name="T30" fmla="*/ 38 w 116"/>
                <a:gd name="T31" fmla="*/ 10 h 134"/>
                <a:gd name="T32" fmla="*/ 40 w 116"/>
                <a:gd name="T33" fmla="*/ 6 h 134"/>
                <a:gd name="T34" fmla="*/ 46 w 116"/>
                <a:gd name="T35" fmla="*/ 4 h 134"/>
                <a:gd name="T36" fmla="*/ 54 w 116"/>
                <a:gd name="T37" fmla="*/ 2 h 134"/>
                <a:gd name="T38" fmla="*/ 70 w 116"/>
                <a:gd name="T39" fmla="*/ 0 h 134"/>
                <a:gd name="T40" fmla="*/ 70 w 116"/>
                <a:gd name="T41" fmla="*/ 2 h 134"/>
                <a:gd name="T42" fmla="*/ 74 w 116"/>
                <a:gd name="T43" fmla="*/ 4 h 134"/>
                <a:gd name="T44" fmla="*/ 78 w 116"/>
                <a:gd name="T45" fmla="*/ 2 h 134"/>
                <a:gd name="T46" fmla="*/ 82 w 116"/>
                <a:gd name="T47" fmla="*/ 4 h 134"/>
                <a:gd name="T48" fmla="*/ 84 w 116"/>
                <a:gd name="T49" fmla="*/ 10 h 134"/>
                <a:gd name="T50" fmla="*/ 82 w 116"/>
                <a:gd name="T51" fmla="*/ 12 h 134"/>
                <a:gd name="T52" fmla="*/ 80 w 116"/>
                <a:gd name="T53" fmla="*/ 16 h 134"/>
                <a:gd name="T54" fmla="*/ 84 w 116"/>
                <a:gd name="T55" fmla="*/ 18 h 134"/>
                <a:gd name="T56" fmla="*/ 88 w 116"/>
                <a:gd name="T57" fmla="*/ 22 h 134"/>
                <a:gd name="T58" fmla="*/ 90 w 116"/>
                <a:gd name="T59" fmla="*/ 26 h 134"/>
                <a:gd name="T60" fmla="*/ 96 w 116"/>
                <a:gd name="T61" fmla="*/ 32 h 134"/>
                <a:gd name="T62" fmla="*/ 98 w 116"/>
                <a:gd name="T63" fmla="*/ 38 h 134"/>
                <a:gd name="T64" fmla="*/ 96 w 116"/>
                <a:gd name="T65" fmla="*/ 42 h 134"/>
                <a:gd name="T66" fmla="*/ 92 w 116"/>
                <a:gd name="T67" fmla="*/ 52 h 134"/>
                <a:gd name="T68" fmla="*/ 90 w 116"/>
                <a:gd name="T69" fmla="*/ 60 h 134"/>
                <a:gd name="T70" fmla="*/ 92 w 116"/>
                <a:gd name="T71" fmla="*/ 64 h 134"/>
                <a:gd name="T72" fmla="*/ 96 w 116"/>
                <a:gd name="T73" fmla="*/ 72 h 134"/>
                <a:gd name="T74" fmla="*/ 100 w 116"/>
                <a:gd name="T75" fmla="*/ 82 h 134"/>
                <a:gd name="T76" fmla="*/ 106 w 116"/>
                <a:gd name="T77" fmla="*/ 86 h 134"/>
                <a:gd name="T78" fmla="*/ 106 w 116"/>
                <a:gd name="T79" fmla="*/ 90 h 134"/>
                <a:gd name="T80" fmla="*/ 108 w 116"/>
                <a:gd name="T81" fmla="*/ 96 h 134"/>
                <a:gd name="T82" fmla="*/ 108 w 116"/>
                <a:gd name="T83" fmla="*/ 98 h 134"/>
                <a:gd name="T84" fmla="*/ 112 w 116"/>
                <a:gd name="T85" fmla="*/ 102 h 134"/>
                <a:gd name="T86" fmla="*/ 114 w 116"/>
                <a:gd name="T87" fmla="*/ 106 h 134"/>
                <a:gd name="T88" fmla="*/ 116 w 116"/>
                <a:gd name="T89" fmla="*/ 112 h 134"/>
                <a:gd name="T90" fmla="*/ 114 w 116"/>
                <a:gd name="T91" fmla="*/ 124 h 134"/>
                <a:gd name="T92" fmla="*/ 112 w 116"/>
                <a:gd name="T93" fmla="*/ 124 h 134"/>
                <a:gd name="T94" fmla="*/ 108 w 116"/>
                <a:gd name="T95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6" h="134">
                  <a:moveTo>
                    <a:pt x="88" y="134"/>
                  </a:moveTo>
                  <a:lnTo>
                    <a:pt x="86" y="132"/>
                  </a:lnTo>
                  <a:lnTo>
                    <a:pt x="84" y="132"/>
                  </a:lnTo>
                  <a:lnTo>
                    <a:pt x="80" y="130"/>
                  </a:lnTo>
                  <a:lnTo>
                    <a:pt x="76" y="126"/>
                  </a:lnTo>
                  <a:lnTo>
                    <a:pt x="70" y="124"/>
                  </a:lnTo>
                  <a:lnTo>
                    <a:pt x="58" y="114"/>
                  </a:lnTo>
                  <a:lnTo>
                    <a:pt x="50" y="114"/>
                  </a:lnTo>
                  <a:lnTo>
                    <a:pt x="24" y="102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6" y="92"/>
                  </a:lnTo>
                  <a:lnTo>
                    <a:pt x="4" y="76"/>
                  </a:lnTo>
                  <a:lnTo>
                    <a:pt x="0" y="68"/>
                  </a:lnTo>
                  <a:lnTo>
                    <a:pt x="26" y="46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6" y="4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72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2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2" y="10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8"/>
                  </a:lnTo>
                  <a:lnTo>
                    <a:pt x="86" y="20"/>
                  </a:lnTo>
                  <a:lnTo>
                    <a:pt x="88" y="22"/>
                  </a:lnTo>
                  <a:lnTo>
                    <a:pt x="88" y="24"/>
                  </a:lnTo>
                  <a:lnTo>
                    <a:pt x="90" y="26"/>
                  </a:lnTo>
                  <a:lnTo>
                    <a:pt x="94" y="28"/>
                  </a:lnTo>
                  <a:lnTo>
                    <a:pt x="96" y="32"/>
                  </a:lnTo>
                  <a:lnTo>
                    <a:pt x="98" y="34"/>
                  </a:lnTo>
                  <a:lnTo>
                    <a:pt x="98" y="38"/>
                  </a:lnTo>
                  <a:lnTo>
                    <a:pt x="98" y="38"/>
                  </a:lnTo>
                  <a:lnTo>
                    <a:pt x="96" y="42"/>
                  </a:lnTo>
                  <a:lnTo>
                    <a:pt x="94" y="46"/>
                  </a:lnTo>
                  <a:lnTo>
                    <a:pt x="92" y="52"/>
                  </a:lnTo>
                  <a:lnTo>
                    <a:pt x="92" y="56"/>
                  </a:lnTo>
                  <a:lnTo>
                    <a:pt x="90" y="60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4" y="68"/>
                  </a:lnTo>
                  <a:lnTo>
                    <a:pt x="96" y="72"/>
                  </a:lnTo>
                  <a:lnTo>
                    <a:pt x="98" y="76"/>
                  </a:lnTo>
                  <a:lnTo>
                    <a:pt x="100" y="82"/>
                  </a:lnTo>
                  <a:lnTo>
                    <a:pt x="104" y="84"/>
                  </a:lnTo>
                  <a:lnTo>
                    <a:pt x="106" y="86"/>
                  </a:lnTo>
                  <a:lnTo>
                    <a:pt x="106" y="88"/>
                  </a:lnTo>
                  <a:lnTo>
                    <a:pt x="106" y="90"/>
                  </a:lnTo>
                  <a:lnTo>
                    <a:pt x="106" y="92"/>
                  </a:lnTo>
                  <a:lnTo>
                    <a:pt x="108" y="96"/>
                  </a:lnTo>
                  <a:lnTo>
                    <a:pt x="108" y="96"/>
                  </a:lnTo>
                  <a:lnTo>
                    <a:pt x="108" y="98"/>
                  </a:lnTo>
                  <a:lnTo>
                    <a:pt x="110" y="100"/>
                  </a:lnTo>
                  <a:lnTo>
                    <a:pt x="112" y="102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14" y="108"/>
                  </a:lnTo>
                  <a:lnTo>
                    <a:pt x="116" y="112"/>
                  </a:lnTo>
                  <a:lnTo>
                    <a:pt x="116" y="114"/>
                  </a:lnTo>
                  <a:lnTo>
                    <a:pt x="114" y="124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0" y="126"/>
                  </a:lnTo>
                  <a:lnTo>
                    <a:pt x="108" y="128"/>
                  </a:lnTo>
                  <a:lnTo>
                    <a:pt x="88" y="134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 255">
              <a:extLst>
                <a:ext uri="{FF2B5EF4-FFF2-40B4-BE49-F238E27FC236}">
                  <a16:creationId xmlns:a16="http://schemas.microsoft.com/office/drawing/2014/main" id="{53EB6D2D-0078-5917-6B85-EEB63C9B1EC0}"/>
                </a:ext>
              </a:extLst>
            </p:cNvPr>
            <p:cNvSpPr>
              <a:spLocks/>
            </p:cNvSpPr>
            <p:nvPr/>
          </p:nvSpPr>
          <p:spPr bwMode="gray">
            <a:xfrm>
              <a:off x="7170101" y="3901664"/>
              <a:ext cx="128608" cy="131665"/>
            </a:xfrm>
            <a:custGeom>
              <a:avLst/>
              <a:gdLst>
                <a:gd name="T0" fmla="*/ 4 w 62"/>
                <a:gd name="T1" fmla="*/ 40 h 72"/>
                <a:gd name="T2" fmla="*/ 4 w 62"/>
                <a:gd name="T3" fmla="*/ 8 h 72"/>
                <a:gd name="T4" fmla="*/ 4 w 62"/>
                <a:gd name="T5" fmla="*/ 8 h 72"/>
                <a:gd name="T6" fmla="*/ 6 w 62"/>
                <a:gd name="T7" fmla="*/ 10 h 72"/>
                <a:gd name="T8" fmla="*/ 8 w 62"/>
                <a:gd name="T9" fmla="*/ 10 h 72"/>
                <a:gd name="T10" fmla="*/ 8 w 62"/>
                <a:gd name="T11" fmla="*/ 10 h 72"/>
                <a:gd name="T12" fmla="*/ 8 w 62"/>
                <a:gd name="T13" fmla="*/ 12 h 72"/>
                <a:gd name="T14" fmla="*/ 10 w 62"/>
                <a:gd name="T15" fmla="*/ 14 h 72"/>
                <a:gd name="T16" fmla="*/ 12 w 62"/>
                <a:gd name="T17" fmla="*/ 16 h 72"/>
                <a:gd name="T18" fmla="*/ 16 w 62"/>
                <a:gd name="T19" fmla="*/ 16 h 72"/>
                <a:gd name="T20" fmla="*/ 20 w 62"/>
                <a:gd name="T21" fmla="*/ 16 h 72"/>
                <a:gd name="T22" fmla="*/ 26 w 62"/>
                <a:gd name="T23" fmla="*/ 14 h 72"/>
                <a:gd name="T24" fmla="*/ 44 w 62"/>
                <a:gd name="T25" fmla="*/ 0 h 72"/>
                <a:gd name="T26" fmla="*/ 44 w 62"/>
                <a:gd name="T27" fmla="*/ 0 h 72"/>
                <a:gd name="T28" fmla="*/ 44 w 62"/>
                <a:gd name="T29" fmla="*/ 0 h 72"/>
                <a:gd name="T30" fmla="*/ 46 w 62"/>
                <a:gd name="T31" fmla="*/ 4 h 72"/>
                <a:gd name="T32" fmla="*/ 48 w 62"/>
                <a:gd name="T33" fmla="*/ 8 h 72"/>
                <a:gd name="T34" fmla="*/ 48 w 62"/>
                <a:gd name="T35" fmla="*/ 8 h 72"/>
                <a:gd name="T36" fmla="*/ 50 w 62"/>
                <a:gd name="T37" fmla="*/ 10 h 72"/>
                <a:gd name="T38" fmla="*/ 54 w 62"/>
                <a:gd name="T39" fmla="*/ 14 h 72"/>
                <a:gd name="T40" fmla="*/ 56 w 62"/>
                <a:gd name="T41" fmla="*/ 18 h 72"/>
                <a:gd name="T42" fmla="*/ 58 w 62"/>
                <a:gd name="T43" fmla="*/ 22 h 72"/>
                <a:gd name="T44" fmla="*/ 60 w 62"/>
                <a:gd name="T45" fmla="*/ 26 h 72"/>
                <a:gd name="T46" fmla="*/ 62 w 62"/>
                <a:gd name="T47" fmla="*/ 28 h 72"/>
                <a:gd name="T48" fmla="*/ 62 w 62"/>
                <a:gd name="T49" fmla="*/ 28 h 72"/>
                <a:gd name="T50" fmla="*/ 62 w 62"/>
                <a:gd name="T51" fmla="*/ 30 h 72"/>
                <a:gd name="T52" fmla="*/ 62 w 62"/>
                <a:gd name="T53" fmla="*/ 30 h 72"/>
                <a:gd name="T54" fmla="*/ 60 w 62"/>
                <a:gd name="T55" fmla="*/ 32 h 72"/>
                <a:gd name="T56" fmla="*/ 56 w 62"/>
                <a:gd name="T57" fmla="*/ 34 h 72"/>
                <a:gd name="T58" fmla="*/ 48 w 62"/>
                <a:gd name="T59" fmla="*/ 34 h 72"/>
                <a:gd name="T60" fmla="*/ 40 w 62"/>
                <a:gd name="T61" fmla="*/ 36 h 72"/>
                <a:gd name="T62" fmla="*/ 34 w 62"/>
                <a:gd name="T63" fmla="*/ 38 h 72"/>
                <a:gd name="T64" fmla="*/ 34 w 62"/>
                <a:gd name="T65" fmla="*/ 38 h 72"/>
                <a:gd name="T66" fmla="*/ 36 w 62"/>
                <a:gd name="T67" fmla="*/ 42 h 72"/>
                <a:gd name="T68" fmla="*/ 38 w 62"/>
                <a:gd name="T69" fmla="*/ 46 h 72"/>
                <a:gd name="T70" fmla="*/ 40 w 62"/>
                <a:gd name="T71" fmla="*/ 50 h 72"/>
                <a:gd name="T72" fmla="*/ 42 w 62"/>
                <a:gd name="T73" fmla="*/ 52 h 72"/>
                <a:gd name="T74" fmla="*/ 42 w 62"/>
                <a:gd name="T75" fmla="*/ 56 h 72"/>
                <a:gd name="T76" fmla="*/ 40 w 62"/>
                <a:gd name="T77" fmla="*/ 56 h 72"/>
                <a:gd name="T78" fmla="*/ 38 w 62"/>
                <a:gd name="T79" fmla="*/ 58 h 72"/>
                <a:gd name="T80" fmla="*/ 36 w 62"/>
                <a:gd name="T81" fmla="*/ 62 h 72"/>
                <a:gd name="T82" fmla="*/ 32 w 62"/>
                <a:gd name="T83" fmla="*/ 66 h 72"/>
                <a:gd name="T84" fmla="*/ 30 w 62"/>
                <a:gd name="T85" fmla="*/ 68 h 72"/>
                <a:gd name="T86" fmla="*/ 28 w 62"/>
                <a:gd name="T87" fmla="*/ 68 h 72"/>
                <a:gd name="T88" fmla="*/ 26 w 62"/>
                <a:gd name="T89" fmla="*/ 68 h 72"/>
                <a:gd name="T90" fmla="*/ 26 w 62"/>
                <a:gd name="T91" fmla="*/ 70 h 72"/>
                <a:gd name="T92" fmla="*/ 26 w 62"/>
                <a:gd name="T93" fmla="*/ 72 h 72"/>
                <a:gd name="T94" fmla="*/ 24 w 62"/>
                <a:gd name="T95" fmla="*/ 72 h 72"/>
                <a:gd name="T96" fmla="*/ 20 w 62"/>
                <a:gd name="T97" fmla="*/ 70 h 72"/>
                <a:gd name="T98" fmla="*/ 14 w 62"/>
                <a:gd name="T99" fmla="*/ 70 h 72"/>
                <a:gd name="T100" fmla="*/ 8 w 62"/>
                <a:gd name="T101" fmla="*/ 70 h 72"/>
                <a:gd name="T102" fmla="*/ 2 w 62"/>
                <a:gd name="T103" fmla="*/ 70 h 72"/>
                <a:gd name="T104" fmla="*/ 0 w 62"/>
                <a:gd name="T105" fmla="*/ 7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72">
                  <a:moveTo>
                    <a:pt x="4" y="40"/>
                  </a:move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6" y="14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4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10"/>
                  </a:lnTo>
                  <a:lnTo>
                    <a:pt x="54" y="14"/>
                  </a:lnTo>
                  <a:lnTo>
                    <a:pt x="56" y="18"/>
                  </a:lnTo>
                  <a:lnTo>
                    <a:pt x="58" y="22"/>
                  </a:lnTo>
                  <a:lnTo>
                    <a:pt x="60" y="26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0" y="32"/>
                  </a:lnTo>
                  <a:lnTo>
                    <a:pt x="56" y="34"/>
                  </a:lnTo>
                  <a:lnTo>
                    <a:pt x="48" y="34"/>
                  </a:lnTo>
                  <a:lnTo>
                    <a:pt x="40" y="36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6" y="42"/>
                  </a:lnTo>
                  <a:lnTo>
                    <a:pt x="38" y="46"/>
                  </a:lnTo>
                  <a:lnTo>
                    <a:pt x="40" y="50"/>
                  </a:lnTo>
                  <a:lnTo>
                    <a:pt x="42" y="52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8" y="58"/>
                  </a:lnTo>
                  <a:lnTo>
                    <a:pt x="36" y="62"/>
                  </a:lnTo>
                  <a:lnTo>
                    <a:pt x="32" y="66"/>
                  </a:lnTo>
                  <a:lnTo>
                    <a:pt x="30" y="68"/>
                  </a:lnTo>
                  <a:lnTo>
                    <a:pt x="28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6" y="72"/>
                  </a:lnTo>
                  <a:lnTo>
                    <a:pt x="24" y="72"/>
                  </a:lnTo>
                  <a:lnTo>
                    <a:pt x="20" y="70"/>
                  </a:lnTo>
                  <a:lnTo>
                    <a:pt x="14" y="70"/>
                  </a:lnTo>
                  <a:lnTo>
                    <a:pt x="8" y="70"/>
                  </a:lnTo>
                  <a:lnTo>
                    <a:pt x="2" y="70"/>
                  </a:lnTo>
                  <a:lnTo>
                    <a:pt x="0" y="7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 256">
              <a:extLst>
                <a:ext uri="{FF2B5EF4-FFF2-40B4-BE49-F238E27FC236}">
                  <a16:creationId xmlns:a16="http://schemas.microsoft.com/office/drawing/2014/main" id="{D8476646-CCF9-6C31-5FF5-4591188BC02E}"/>
                </a:ext>
              </a:extLst>
            </p:cNvPr>
            <p:cNvSpPr>
              <a:spLocks/>
            </p:cNvSpPr>
            <p:nvPr/>
          </p:nvSpPr>
          <p:spPr bwMode="gray">
            <a:xfrm>
              <a:off x="7132763" y="3916293"/>
              <a:ext cx="45635" cy="113378"/>
            </a:xfrm>
            <a:custGeom>
              <a:avLst/>
              <a:gdLst>
                <a:gd name="T0" fmla="*/ 22 w 22"/>
                <a:gd name="T1" fmla="*/ 0 h 62"/>
                <a:gd name="T2" fmla="*/ 16 w 22"/>
                <a:gd name="T3" fmla="*/ 2 h 62"/>
                <a:gd name="T4" fmla="*/ 16 w 22"/>
                <a:gd name="T5" fmla="*/ 2 h 62"/>
                <a:gd name="T6" fmla="*/ 16 w 22"/>
                <a:gd name="T7" fmla="*/ 6 h 62"/>
                <a:gd name="T8" fmla="*/ 16 w 22"/>
                <a:gd name="T9" fmla="*/ 8 h 62"/>
                <a:gd name="T10" fmla="*/ 14 w 22"/>
                <a:gd name="T11" fmla="*/ 12 h 62"/>
                <a:gd name="T12" fmla="*/ 14 w 22"/>
                <a:gd name="T13" fmla="*/ 14 h 62"/>
                <a:gd name="T14" fmla="*/ 14 w 22"/>
                <a:gd name="T15" fmla="*/ 14 h 62"/>
                <a:gd name="T16" fmla="*/ 14 w 22"/>
                <a:gd name="T17" fmla="*/ 16 h 62"/>
                <a:gd name="T18" fmla="*/ 12 w 22"/>
                <a:gd name="T19" fmla="*/ 20 h 62"/>
                <a:gd name="T20" fmla="*/ 8 w 22"/>
                <a:gd name="T21" fmla="*/ 24 h 62"/>
                <a:gd name="T22" fmla="*/ 0 w 22"/>
                <a:gd name="T23" fmla="*/ 30 h 62"/>
                <a:gd name="T24" fmla="*/ 0 w 22"/>
                <a:gd name="T25" fmla="*/ 30 h 62"/>
                <a:gd name="T26" fmla="*/ 2 w 22"/>
                <a:gd name="T27" fmla="*/ 32 h 62"/>
                <a:gd name="T28" fmla="*/ 4 w 22"/>
                <a:gd name="T29" fmla="*/ 38 h 62"/>
                <a:gd name="T30" fmla="*/ 8 w 22"/>
                <a:gd name="T31" fmla="*/ 48 h 62"/>
                <a:gd name="T32" fmla="*/ 18 w 22"/>
                <a:gd name="T33" fmla="*/ 62 h 62"/>
                <a:gd name="T34" fmla="*/ 18 w 22"/>
                <a:gd name="T35" fmla="*/ 60 h 62"/>
                <a:gd name="T36" fmla="*/ 18 w 22"/>
                <a:gd name="T37" fmla="*/ 56 h 62"/>
                <a:gd name="T38" fmla="*/ 18 w 22"/>
                <a:gd name="T39" fmla="*/ 52 h 62"/>
                <a:gd name="T40" fmla="*/ 18 w 22"/>
                <a:gd name="T41" fmla="*/ 44 h 62"/>
                <a:gd name="T42" fmla="*/ 20 w 22"/>
                <a:gd name="T43" fmla="*/ 40 h 62"/>
                <a:gd name="T44" fmla="*/ 20 w 22"/>
                <a:gd name="T45" fmla="*/ 34 h 62"/>
                <a:gd name="T46" fmla="*/ 22 w 22"/>
                <a:gd name="T47" fmla="*/ 32 h 62"/>
                <a:gd name="T48" fmla="*/ 22 w 22"/>
                <a:gd name="T49" fmla="*/ 26 h 62"/>
                <a:gd name="T50" fmla="*/ 22 w 22"/>
                <a:gd name="T51" fmla="*/ 14 h 62"/>
                <a:gd name="T52" fmla="*/ 22 w 22"/>
                <a:gd name="T5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62">
                  <a:moveTo>
                    <a:pt x="22" y="0"/>
                  </a:moveTo>
                  <a:lnTo>
                    <a:pt x="16" y="2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20"/>
                  </a:lnTo>
                  <a:lnTo>
                    <a:pt x="8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8"/>
                  </a:lnTo>
                  <a:lnTo>
                    <a:pt x="8" y="48"/>
                  </a:lnTo>
                  <a:lnTo>
                    <a:pt x="18" y="62"/>
                  </a:lnTo>
                  <a:lnTo>
                    <a:pt x="18" y="60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44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2" y="26"/>
                  </a:lnTo>
                  <a:lnTo>
                    <a:pt x="22" y="14"/>
                  </a:lnTo>
                  <a:lnTo>
                    <a:pt x="22" y="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257">
              <a:extLst>
                <a:ext uri="{FF2B5EF4-FFF2-40B4-BE49-F238E27FC236}">
                  <a16:creationId xmlns:a16="http://schemas.microsoft.com/office/drawing/2014/main" id="{9D5E5E71-9BB9-8C0E-F7DC-B340660C5248}"/>
                </a:ext>
              </a:extLst>
            </p:cNvPr>
            <p:cNvSpPr>
              <a:spLocks/>
            </p:cNvSpPr>
            <p:nvPr/>
          </p:nvSpPr>
          <p:spPr bwMode="gray">
            <a:xfrm>
              <a:off x="7178398" y="3791942"/>
              <a:ext cx="165946" cy="138980"/>
            </a:xfrm>
            <a:custGeom>
              <a:avLst/>
              <a:gdLst>
                <a:gd name="T0" fmla="*/ 70 w 80"/>
                <a:gd name="T1" fmla="*/ 4 h 76"/>
                <a:gd name="T2" fmla="*/ 64 w 80"/>
                <a:gd name="T3" fmla="*/ 6 h 76"/>
                <a:gd name="T4" fmla="*/ 60 w 80"/>
                <a:gd name="T5" fmla="*/ 6 h 76"/>
                <a:gd name="T6" fmla="*/ 56 w 80"/>
                <a:gd name="T7" fmla="*/ 10 h 76"/>
                <a:gd name="T8" fmla="*/ 54 w 80"/>
                <a:gd name="T9" fmla="*/ 12 h 76"/>
                <a:gd name="T10" fmla="*/ 44 w 80"/>
                <a:gd name="T11" fmla="*/ 16 h 76"/>
                <a:gd name="T12" fmla="*/ 32 w 80"/>
                <a:gd name="T13" fmla="*/ 16 h 76"/>
                <a:gd name="T14" fmla="*/ 24 w 80"/>
                <a:gd name="T15" fmla="*/ 14 h 76"/>
                <a:gd name="T16" fmla="*/ 20 w 80"/>
                <a:gd name="T17" fmla="*/ 12 h 76"/>
                <a:gd name="T18" fmla="*/ 16 w 80"/>
                <a:gd name="T19" fmla="*/ 14 h 76"/>
                <a:gd name="T20" fmla="*/ 16 w 80"/>
                <a:gd name="T21" fmla="*/ 16 h 76"/>
                <a:gd name="T22" fmla="*/ 10 w 80"/>
                <a:gd name="T23" fmla="*/ 24 h 76"/>
                <a:gd name="T24" fmla="*/ 8 w 80"/>
                <a:gd name="T25" fmla="*/ 24 h 76"/>
                <a:gd name="T26" fmla="*/ 6 w 80"/>
                <a:gd name="T27" fmla="*/ 24 h 76"/>
                <a:gd name="T28" fmla="*/ 4 w 80"/>
                <a:gd name="T29" fmla="*/ 24 h 76"/>
                <a:gd name="T30" fmla="*/ 6 w 80"/>
                <a:gd name="T31" fmla="*/ 26 h 76"/>
                <a:gd name="T32" fmla="*/ 6 w 80"/>
                <a:gd name="T33" fmla="*/ 30 h 76"/>
                <a:gd name="T34" fmla="*/ 4 w 80"/>
                <a:gd name="T35" fmla="*/ 34 h 76"/>
                <a:gd name="T36" fmla="*/ 4 w 80"/>
                <a:gd name="T37" fmla="*/ 36 h 76"/>
                <a:gd name="T38" fmla="*/ 2 w 80"/>
                <a:gd name="T39" fmla="*/ 42 h 76"/>
                <a:gd name="T40" fmla="*/ 4 w 80"/>
                <a:gd name="T41" fmla="*/ 42 h 76"/>
                <a:gd name="T42" fmla="*/ 8 w 80"/>
                <a:gd name="T43" fmla="*/ 42 h 76"/>
                <a:gd name="T44" fmla="*/ 12 w 80"/>
                <a:gd name="T45" fmla="*/ 44 h 76"/>
                <a:gd name="T46" fmla="*/ 8 w 80"/>
                <a:gd name="T47" fmla="*/ 50 h 76"/>
                <a:gd name="T48" fmla="*/ 8 w 80"/>
                <a:gd name="T49" fmla="*/ 54 h 76"/>
                <a:gd name="T50" fmla="*/ 6 w 80"/>
                <a:gd name="T51" fmla="*/ 58 h 76"/>
                <a:gd name="T52" fmla="*/ 4 w 80"/>
                <a:gd name="T53" fmla="*/ 62 h 76"/>
                <a:gd name="T54" fmla="*/ 4 w 80"/>
                <a:gd name="T55" fmla="*/ 62 h 76"/>
                <a:gd name="T56" fmla="*/ 2 w 80"/>
                <a:gd name="T57" fmla="*/ 66 h 76"/>
                <a:gd name="T58" fmla="*/ 0 w 80"/>
                <a:gd name="T59" fmla="*/ 68 h 76"/>
                <a:gd name="T60" fmla="*/ 4 w 80"/>
                <a:gd name="T61" fmla="*/ 70 h 76"/>
                <a:gd name="T62" fmla="*/ 4 w 80"/>
                <a:gd name="T63" fmla="*/ 72 h 76"/>
                <a:gd name="T64" fmla="*/ 8 w 80"/>
                <a:gd name="T65" fmla="*/ 76 h 76"/>
                <a:gd name="T66" fmla="*/ 16 w 80"/>
                <a:gd name="T67" fmla="*/ 76 h 76"/>
                <a:gd name="T68" fmla="*/ 66 w 80"/>
                <a:gd name="T69" fmla="*/ 38 h 76"/>
                <a:gd name="T70" fmla="*/ 66 w 80"/>
                <a:gd name="T71" fmla="*/ 34 h 76"/>
                <a:gd name="T72" fmla="*/ 66 w 80"/>
                <a:gd name="T73" fmla="*/ 30 h 76"/>
                <a:gd name="T74" fmla="*/ 66 w 80"/>
                <a:gd name="T75" fmla="*/ 26 h 76"/>
                <a:gd name="T76" fmla="*/ 66 w 80"/>
                <a:gd name="T77" fmla="*/ 22 h 76"/>
                <a:gd name="T78" fmla="*/ 70 w 80"/>
                <a:gd name="T79" fmla="*/ 20 h 76"/>
                <a:gd name="T80" fmla="*/ 72 w 80"/>
                <a:gd name="T81" fmla="*/ 14 h 76"/>
                <a:gd name="T82" fmla="*/ 74 w 80"/>
                <a:gd name="T83" fmla="*/ 12 h 76"/>
                <a:gd name="T84" fmla="*/ 78 w 80"/>
                <a:gd name="T85" fmla="*/ 4 h 76"/>
                <a:gd name="T86" fmla="*/ 80 w 80"/>
                <a:gd name="T8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76">
                  <a:moveTo>
                    <a:pt x="72" y="2"/>
                  </a:moveTo>
                  <a:lnTo>
                    <a:pt x="70" y="4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4"/>
                  </a:lnTo>
                  <a:lnTo>
                    <a:pt x="44" y="16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6" y="58"/>
                  </a:lnTo>
                  <a:lnTo>
                    <a:pt x="6" y="60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22" y="74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6" y="28"/>
                  </a:lnTo>
                  <a:lnTo>
                    <a:pt x="66" y="26"/>
                  </a:lnTo>
                  <a:lnTo>
                    <a:pt x="66" y="24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70" y="20"/>
                  </a:lnTo>
                  <a:lnTo>
                    <a:pt x="72" y="18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76" y="8"/>
                  </a:lnTo>
                  <a:lnTo>
                    <a:pt x="78" y="4"/>
                  </a:lnTo>
                  <a:lnTo>
                    <a:pt x="78" y="2"/>
                  </a:lnTo>
                  <a:lnTo>
                    <a:pt x="80" y="0"/>
                  </a:lnTo>
                  <a:lnTo>
                    <a:pt x="72" y="2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258">
              <a:extLst>
                <a:ext uri="{FF2B5EF4-FFF2-40B4-BE49-F238E27FC236}">
                  <a16:creationId xmlns:a16="http://schemas.microsoft.com/office/drawing/2014/main" id="{91417B41-EABA-1C13-0495-FDF44E244600}"/>
                </a:ext>
              </a:extLst>
            </p:cNvPr>
            <p:cNvSpPr>
              <a:spLocks/>
            </p:cNvSpPr>
            <p:nvPr/>
          </p:nvSpPr>
          <p:spPr bwMode="gray">
            <a:xfrm>
              <a:off x="7394128" y="3707823"/>
              <a:ext cx="485394" cy="453514"/>
            </a:xfrm>
            <a:custGeom>
              <a:avLst/>
              <a:gdLst>
                <a:gd name="T0" fmla="*/ 18 w 234"/>
                <a:gd name="T1" fmla="*/ 42 h 248"/>
                <a:gd name="T2" fmla="*/ 20 w 234"/>
                <a:gd name="T3" fmla="*/ 48 h 248"/>
                <a:gd name="T4" fmla="*/ 16 w 234"/>
                <a:gd name="T5" fmla="*/ 52 h 248"/>
                <a:gd name="T6" fmla="*/ 20 w 234"/>
                <a:gd name="T7" fmla="*/ 56 h 248"/>
                <a:gd name="T8" fmla="*/ 24 w 234"/>
                <a:gd name="T9" fmla="*/ 62 h 248"/>
                <a:gd name="T10" fmla="*/ 32 w 234"/>
                <a:gd name="T11" fmla="*/ 70 h 248"/>
                <a:gd name="T12" fmla="*/ 34 w 234"/>
                <a:gd name="T13" fmla="*/ 76 h 248"/>
                <a:gd name="T14" fmla="*/ 28 w 234"/>
                <a:gd name="T15" fmla="*/ 90 h 248"/>
                <a:gd name="T16" fmla="*/ 28 w 234"/>
                <a:gd name="T17" fmla="*/ 102 h 248"/>
                <a:gd name="T18" fmla="*/ 32 w 234"/>
                <a:gd name="T19" fmla="*/ 110 h 248"/>
                <a:gd name="T20" fmla="*/ 40 w 234"/>
                <a:gd name="T21" fmla="*/ 122 h 248"/>
                <a:gd name="T22" fmla="*/ 42 w 234"/>
                <a:gd name="T23" fmla="*/ 128 h 248"/>
                <a:gd name="T24" fmla="*/ 44 w 234"/>
                <a:gd name="T25" fmla="*/ 134 h 248"/>
                <a:gd name="T26" fmla="*/ 48 w 234"/>
                <a:gd name="T27" fmla="*/ 140 h 248"/>
                <a:gd name="T28" fmla="*/ 50 w 234"/>
                <a:gd name="T29" fmla="*/ 146 h 248"/>
                <a:gd name="T30" fmla="*/ 50 w 234"/>
                <a:gd name="T31" fmla="*/ 162 h 248"/>
                <a:gd name="T32" fmla="*/ 78 w 234"/>
                <a:gd name="T33" fmla="*/ 162 h 248"/>
                <a:gd name="T34" fmla="*/ 88 w 234"/>
                <a:gd name="T35" fmla="*/ 174 h 248"/>
                <a:gd name="T36" fmla="*/ 114 w 234"/>
                <a:gd name="T37" fmla="*/ 204 h 248"/>
                <a:gd name="T38" fmla="*/ 128 w 234"/>
                <a:gd name="T39" fmla="*/ 208 h 248"/>
                <a:gd name="T40" fmla="*/ 142 w 234"/>
                <a:gd name="T41" fmla="*/ 210 h 248"/>
                <a:gd name="T42" fmla="*/ 152 w 234"/>
                <a:gd name="T43" fmla="*/ 210 h 248"/>
                <a:gd name="T44" fmla="*/ 168 w 234"/>
                <a:gd name="T45" fmla="*/ 226 h 248"/>
                <a:gd name="T46" fmla="*/ 178 w 234"/>
                <a:gd name="T47" fmla="*/ 232 h 248"/>
                <a:gd name="T48" fmla="*/ 188 w 234"/>
                <a:gd name="T49" fmla="*/ 228 h 248"/>
                <a:gd name="T50" fmla="*/ 198 w 234"/>
                <a:gd name="T51" fmla="*/ 232 h 248"/>
                <a:gd name="T52" fmla="*/ 208 w 234"/>
                <a:gd name="T53" fmla="*/ 248 h 248"/>
                <a:gd name="T54" fmla="*/ 222 w 234"/>
                <a:gd name="T55" fmla="*/ 236 h 248"/>
                <a:gd name="T56" fmla="*/ 222 w 234"/>
                <a:gd name="T57" fmla="*/ 224 h 248"/>
                <a:gd name="T58" fmla="*/ 224 w 234"/>
                <a:gd name="T59" fmla="*/ 214 h 248"/>
                <a:gd name="T60" fmla="*/ 232 w 234"/>
                <a:gd name="T61" fmla="*/ 206 h 248"/>
                <a:gd name="T62" fmla="*/ 232 w 234"/>
                <a:gd name="T63" fmla="*/ 198 h 248"/>
                <a:gd name="T64" fmla="*/ 218 w 234"/>
                <a:gd name="T65" fmla="*/ 172 h 248"/>
                <a:gd name="T66" fmla="*/ 216 w 234"/>
                <a:gd name="T67" fmla="*/ 104 h 248"/>
                <a:gd name="T68" fmla="*/ 212 w 234"/>
                <a:gd name="T69" fmla="*/ 70 h 248"/>
                <a:gd name="T70" fmla="*/ 184 w 234"/>
                <a:gd name="T71" fmla="*/ 52 h 248"/>
                <a:gd name="T72" fmla="*/ 176 w 234"/>
                <a:gd name="T73" fmla="*/ 48 h 248"/>
                <a:gd name="T74" fmla="*/ 160 w 234"/>
                <a:gd name="T75" fmla="*/ 44 h 248"/>
                <a:gd name="T76" fmla="*/ 126 w 234"/>
                <a:gd name="T77" fmla="*/ 54 h 248"/>
                <a:gd name="T78" fmla="*/ 122 w 234"/>
                <a:gd name="T79" fmla="*/ 56 h 248"/>
                <a:gd name="T80" fmla="*/ 102 w 234"/>
                <a:gd name="T81" fmla="*/ 58 h 248"/>
                <a:gd name="T82" fmla="*/ 98 w 234"/>
                <a:gd name="T83" fmla="*/ 60 h 248"/>
                <a:gd name="T84" fmla="*/ 82 w 234"/>
                <a:gd name="T85" fmla="*/ 50 h 248"/>
                <a:gd name="T86" fmla="*/ 62 w 234"/>
                <a:gd name="T87" fmla="*/ 12 h 248"/>
                <a:gd name="T88" fmla="*/ 56 w 234"/>
                <a:gd name="T89" fmla="*/ 6 h 248"/>
                <a:gd name="T90" fmla="*/ 38 w 234"/>
                <a:gd name="T91" fmla="*/ 16 h 248"/>
                <a:gd name="T92" fmla="*/ 30 w 234"/>
                <a:gd name="T93" fmla="*/ 18 h 248"/>
                <a:gd name="T94" fmla="*/ 0 w 234"/>
                <a:gd name="T95" fmla="*/ 10 h 248"/>
                <a:gd name="T96" fmla="*/ 4 w 234"/>
                <a:gd name="T97" fmla="*/ 16 h 248"/>
                <a:gd name="T98" fmla="*/ 8 w 234"/>
                <a:gd name="T99" fmla="*/ 26 h 248"/>
                <a:gd name="T100" fmla="*/ 12 w 234"/>
                <a:gd name="T101" fmla="*/ 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4" h="248">
                  <a:moveTo>
                    <a:pt x="14" y="42"/>
                  </a:moveTo>
                  <a:lnTo>
                    <a:pt x="16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6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6" y="64"/>
                  </a:lnTo>
                  <a:lnTo>
                    <a:pt x="30" y="66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2" y="80"/>
                  </a:lnTo>
                  <a:lnTo>
                    <a:pt x="30" y="84"/>
                  </a:lnTo>
                  <a:lnTo>
                    <a:pt x="28" y="90"/>
                  </a:lnTo>
                  <a:lnTo>
                    <a:pt x="28" y="94"/>
                  </a:lnTo>
                  <a:lnTo>
                    <a:pt x="26" y="98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30" y="106"/>
                  </a:lnTo>
                  <a:lnTo>
                    <a:pt x="32" y="110"/>
                  </a:lnTo>
                  <a:lnTo>
                    <a:pt x="34" y="114"/>
                  </a:lnTo>
                  <a:lnTo>
                    <a:pt x="36" y="120"/>
                  </a:lnTo>
                  <a:lnTo>
                    <a:pt x="40" y="122"/>
                  </a:lnTo>
                  <a:lnTo>
                    <a:pt x="42" y="124"/>
                  </a:lnTo>
                  <a:lnTo>
                    <a:pt x="42" y="126"/>
                  </a:lnTo>
                  <a:lnTo>
                    <a:pt x="42" y="128"/>
                  </a:lnTo>
                  <a:lnTo>
                    <a:pt x="42" y="130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36"/>
                  </a:lnTo>
                  <a:lnTo>
                    <a:pt x="46" y="138"/>
                  </a:lnTo>
                  <a:lnTo>
                    <a:pt x="48" y="140"/>
                  </a:lnTo>
                  <a:lnTo>
                    <a:pt x="50" y="14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52" y="150"/>
                  </a:lnTo>
                  <a:lnTo>
                    <a:pt x="52" y="152"/>
                  </a:lnTo>
                  <a:lnTo>
                    <a:pt x="50" y="162"/>
                  </a:lnTo>
                  <a:lnTo>
                    <a:pt x="64" y="164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80" y="164"/>
                  </a:lnTo>
                  <a:lnTo>
                    <a:pt x="84" y="168"/>
                  </a:lnTo>
                  <a:lnTo>
                    <a:pt x="88" y="174"/>
                  </a:lnTo>
                  <a:lnTo>
                    <a:pt x="94" y="182"/>
                  </a:lnTo>
                  <a:lnTo>
                    <a:pt x="114" y="202"/>
                  </a:lnTo>
                  <a:lnTo>
                    <a:pt x="114" y="204"/>
                  </a:lnTo>
                  <a:lnTo>
                    <a:pt x="118" y="204"/>
                  </a:lnTo>
                  <a:lnTo>
                    <a:pt x="122" y="206"/>
                  </a:lnTo>
                  <a:lnTo>
                    <a:pt x="128" y="208"/>
                  </a:lnTo>
                  <a:lnTo>
                    <a:pt x="132" y="208"/>
                  </a:lnTo>
                  <a:lnTo>
                    <a:pt x="136" y="210"/>
                  </a:lnTo>
                  <a:lnTo>
                    <a:pt x="142" y="210"/>
                  </a:lnTo>
                  <a:lnTo>
                    <a:pt x="148" y="210"/>
                  </a:lnTo>
                  <a:lnTo>
                    <a:pt x="150" y="210"/>
                  </a:lnTo>
                  <a:lnTo>
                    <a:pt x="152" y="210"/>
                  </a:lnTo>
                  <a:lnTo>
                    <a:pt x="160" y="206"/>
                  </a:lnTo>
                  <a:lnTo>
                    <a:pt x="166" y="214"/>
                  </a:lnTo>
                  <a:lnTo>
                    <a:pt x="168" y="226"/>
                  </a:lnTo>
                  <a:lnTo>
                    <a:pt x="176" y="234"/>
                  </a:lnTo>
                  <a:lnTo>
                    <a:pt x="176" y="232"/>
                  </a:lnTo>
                  <a:lnTo>
                    <a:pt x="178" y="232"/>
                  </a:lnTo>
                  <a:lnTo>
                    <a:pt x="180" y="230"/>
                  </a:lnTo>
                  <a:lnTo>
                    <a:pt x="184" y="230"/>
                  </a:lnTo>
                  <a:lnTo>
                    <a:pt x="188" y="228"/>
                  </a:lnTo>
                  <a:lnTo>
                    <a:pt x="190" y="228"/>
                  </a:lnTo>
                  <a:lnTo>
                    <a:pt x="194" y="230"/>
                  </a:lnTo>
                  <a:lnTo>
                    <a:pt x="198" y="232"/>
                  </a:lnTo>
                  <a:lnTo>
                    <a:pt x="200" y="234"/>
                  </a:lnTo>
                  <a:lnTo>
                    <a:pt x="200" y="240"/>
                  </a:lnTo>
                  <a:lnTo>
                    <a:pt x="208" y="248"/>
                  </a:lnTo>
                  <a:lnTo>
                    <a:pt x="224" y="240"/>
                  </a:lnTo>
                  <a:lnTo>
                    <a:pt x="224" y="238"/>
                  </a:lnTo>
                  <a:lnTo>
                    <a:pt x="222" y="236"/>
                  </a:lnTo>
                  <a:lnTo>
                    <a:pt x="222" y="230"/>
                  </a:lnTo>
                  <a:lnTo>
                    <a:pt x="222" y="226"/>
                  </a:lnTo>
                  <a:lnTo>
                    <a:pt x="222" y="224"/>
                  </a:lnTo>
                  <a:lnTo>
                    <a:pt x="222" y="222"/>
                  </a:lnTo>
                  <a:lnTo>
                    <a:pt x="222" y="218"/>
                  </a:lnTo>
                  <a:lnTo>
                    <a:pt x="224" y="214"/>
                  </a:lnTo>
                  <a:lnTo>
                    <a:pt x="228" y="210"/>
                  </a:lnTo>
                  <a:lnTo>
                    <a:pt x="232" y="208"/>
                  </a:lnTo>
                  <a:lnTo>
                    <a:pt x="232" y="206"/>
                  </a:lnTo>
                  <a:lnTo>
                    <a:pt x="232" y="204"/>
                  </a:lnTo>
                  <a:lnTo>
                    <a:pt x="234" y="202"/>
                  </a:lnTo>
                  <a:lnTo>
                    <a:pt x="232" y="198"/>
                  </a:lnTo>
                  <a:lnTo>
                    <a:pt x="232" y="196"/>
                  </a:lnTo>
                  <a:lnTo>
                    <a:pt x="230" y="194"/>
                  </a:lnTo>
                  <a:lnTo>
                    <a:pt x="218" y="172"/>
                  </a:lnTo>
                  <a:lnTo>
                    <a:pt x="206" y="152"/>
                  </a:lnTo>
                  <a:lnTo>
                    <a:pt x="206" y="120"/>
                  </a:lnTo>
                  <a:lnTo>
                    <a:pt x="216" y="104"/>
                  </a:lnTo>
                  <a:lnTo>
                    <a:pt x="218" y="80"/>
                  </a:lnTo>
                  <a:lnTo>
                    <a:pt x="216" y="76"/>
                  </a:lnTo>
                  <a:lnTo>
                    <a:pt x="212" y="70"/>
                  </a:lnTo>
                  <a:lnTo>
                    <a:pt x="206" y="62"/>
                  </a:lnTo>
                  <a:lnTo>
                    <a:pt x="196" y="54"/>
                  </a:lnTo>
                  <a:lnTo>
                    <a:pt x="184" y="52"/>
                  </a:lnTo>
                  <a:lnTo>
                    <a:pt x="182" y="50"/>
                  </a:lnTo>
                  <a:lnTo>
                    <a:pt x="180" y="50"/>
                  </a:lnTo>
                  <a:lnTo>
                    <a:pt x="176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0" y="44"/>
                  </a:lnTo>
                  <a:lnTo>
                    <a:pt x="144" y="4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4" y="56"/>
                  </a:lnTo>
                  <a:lnTo>
                    <a:pt x="122" y="56"/>
                  </a:lnTo>
                  <a:lnTo>
                    <a:pt x="118" y="58"/>
                  </a:lnTo>
                  <a:lnTo>
                    <a:pt x="112" y="58"/>
                  </a:lnTo>
                  <a:lnTo>
                    <a:pt x="102" y="58"/>
                  </a:lnTo>
                  <a:lnTo>
                    <a:pt x="102" y="58"/>
                  </a:lnTo>
                  <a:lnTo>
                    <a:pt x="100" y="60"/>
                  </a:lnTo>
                  <a:lnTo>
                    <a:pt x="98" y="60"/>
                  </a:lnTo>
                  <a:lnTo>
                    <a:pt x="96" y="58"/>
                  </a:lnTo>
                  <a:lnTo>
                    <a:pt x="90" y="56"/>
                  </a:lnTo>
                  <a:lnTo>
                    <a:pt x="82" y="50"/>
                  </a:lnTo>
                  <a:lnTo>
                    <a:pt x="76" y="40"/>
                  </a:lnTo>
                  <a:lnTo>
                    <a:pt x="72" y="26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2" y="0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0" y="42"/>
                  </a:lnTo>
                  <a:lnTo>
                    <a:pt x="14" y="42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259">
              <a:extLst>
                <a:ext uri="{FF2B5EF4-FFF2-40B4-BE49-F238E27FC236}">
                  <a16:creationId xmlns:a16="http://schemas.microsoft.com/office/drawing/2014/main" id="{4C571257-2C0E-129E-1D11-3BC15F1B8E25}"/>
                </a:ext>
              </a:extLst>
            </p:cNvPr>
            <p:cNvSpPr>
              <a:spLocks/>
            </p:cNvSpPr>
            <p:nvPr/>
          </p:nvSpPr>
          <p:spPr bwMode="gray">
            <a:xfrm>
              <a:off x="6531206" y="4848922"/>
              <a:ext cx="58081" cy="40231"/>
            </a:xfrm>
            <a:custGeom>
              <a:avLst/>
              <a:gdLst>
                <a:gd name="T0" fmla="*/ 2 w 28"/>
                <a:gd name="T1" fmla="*/ 10 h 22"/>
                <a:gd name="T2" fmla="*/ 4 w 28"/>
                <a:gd name="T3" fmla="*/ 22 h 22"/>
                <a:gd name="T4" fmla="*/ 28 w 28"/>
                <a:gd name="T5" fmla="*/ 4 h 22"/>
                <a:gd name="T6" fmla="*/ 26 w 28"/>
                <a:gd name="T7" fmla="*/ 2 h 22"/>
                <a:gd name="T8" fmla="*/ 26 w 28"/>
                <a:gd name="T9" fmla="*/ 2 h 22"/>
                <a:gd name="T10" fmla="*/ 24 w 28"/>
                <a:gd name="T11" fmla="*/ 0 h 22"/>
                <a:gd name="T12" fmla="*/ 22 w 28"/>
                <a:gd name="T13" fmla="*/ 0 h 22"/>
                <a:gd name="T14" fmla="*/ 20 w 28"/>
                <a:gd name="T15" fmla="*/ 0 h 22"/>
                <a:gd name="T16" fmla="*/ 14 w 28"/>
                <a:gd name="T17" fmla="*/ 2 h 22"/>
                <a:gd name="T18" fmla="*/ 0 w 28"/>
                <a:gd name="T19" fmla="*/ 8 h 22"/>
                <a:gd name="T20" fmla="*/ 2 w 28"/>
                <a:gd name="T21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2">
                  <a:moveTo>
                    <a:pt x="2" y="10"/>
                  </a:moveTo>
                  <a:lnTo>
                    <a:pt x="4" y="22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0" y="8"/>
                  </a:lnTo>
                  <a:lnTo>
                    <a:pt x="2" y="1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260">
              <a:extLst>
                <a:ext uri="{FF2B5EF4-FFF2-40B4-BE49-F238E27FC236}">
                  <a16:creationId xmlns:a16="http://schemas.microsoft.com/office/drawing/2014/main" id="{B1F28CEF-124F-FAD6-B455-A3C28E7AACA2}"/>
                </a:ext>
              </a:extLst>
            </p:cNvPr>
            <p:cNvSpPr>
              <a:spLocks/>
            </p:cNvSpPr>
            <p:nvPr/>
          </p:nvSpPr>
          <p:spPr bwMode="gray">
            <a:xfrm>
              <a:off x="6000176" y="3795600"/>
              <a:ext cx="539326" cy="449857"/>
            </a:xfrm>
            <a:custGeom>
              <a:avLst/>
              <a:gdLst>
                <a:gd name="T0" fmla="*/ 0 w 260"/>
                <a:gd name="T1" fmla="*/ 128 h 246"/>
                <a:gd name="T2" fmla="*/ 20 w 260"/>
                <a:gd name="T3" fmla="*/ 114 h 246"/>
                <a:gd name="T4" fmla="*/ 86 w 260"/>
                <a:gd name="T5" fmla="*/ 92 h 246"/>
                <a:gd name="T6" fmla="*/ 88 w 260"/>
                <a:gd name="T7" fmla="*/ 76 h 246"/>
                <a:gd name="T8" fmla="*/ 94 w 260"/>
                <a:gd name="T9" fmla="*/ 72 h 246"/>
                <a:gd name="T10" fmla="*/ 102 w 260"/>
                <a:gd name="T11" fmla="*/ 72 h 246"/>
                <a:gd name="T12" fmla="*/ 108 w 260"/>
                <a:gd name="T13" fmla="*/ 72 h 246"/>
                <a:gd name="T14" fmla="*/ 102 w 260"/>
                <a:gd name="T15" fmla="*/ 64 h 246"/>
                <a:gd name="T16" fmla="*/ 98 w 260"/>
                <a:gd name="T17" fmla="*/ 56 h 246"/>
                <a:gd name="T18" fmla="*/ 98 w 260"/>
                <a:gd name="T19" fmla="*/ 46 h 246"/>
                <a:gd name="T20" fmla="*/ 96 w 260"/>
                <a:gd name="T21" fmla="*/ 36 h 246"/>
                <a:gd name="T22" fmla="*/ 90 w 260"/>
                <a:gd name="T23" fmla="*/ 30 h 246"/>
                <a:gd name="T24" fmla="*/ 86 w 260"/>
                <a:gd name="T25" fmla="*/ 30 h 246"/>
                <a:gd name="T26" fmla="*/ 92 w 260"/>
                <a:gd name="T27" fmla="*/ 26 h 246"/>
                <a:gd name="T28" fmla="*/ 116 w 260"/>
                <a:gd name="T29" fmla="*/ 16 h 246"/>
                <a:gd name="T30" fmla="*/ 126 w 260"/>
                <a:gd name="T31" fmla="*/ 14 h 246"/>
                <a:gd name="T32" fmla="*/ 136 w 260"/>
                <a:gd name="T33" fmla="*/ 10 h 246"/>
                <a:gd name="T34" fmla="*/ 142 w 260"/>
                <a:gd name="T35" fmla="*/ 8 h 246"/>
                <a:gd name="T36" fmla="*/ 148 w 260"/>
                <a:gd name="T37" fmla="*/ 8 h 246"/>
                <a:gd name="T38" fmla="*/ 170 w 260"/>
                <a:gd name="T39" fmla="*/ 4 h 246"/>
                <a:gd name="T40" fmla="*/ 198 w 260"/>
                <a:gd name="T41" fmla="*/ 2 h 246"/>
                <a:gd name="T42" fmla="*/ 202 w 260"/>
                <a:gd name="T43" fmla="*/ 0 h 246"/>
                <a:gd name="T44" fmla="*/ 210 w 260"/>
                <a:gd name="T45" fmla="*/ 2 h 246"/>
                <a:gd name="T46" fmla="*/ 216 w 260"/>
                <a:gd name="T47" fmla="*/ 4 h 246"/>
                <a:gd name="T48" fmla="*/ 218 w 260"/>
                <a:gd name="T49" fmla="*/ 8 h 246"/>
                <a:gd name="T50" fmla="*/ 216 w 260"/>
                <a:gd name="T51" fmla="*/ 14 h 246"/>
                <a:gd name="T52" fmla="*/ 216 w 260"/>
                <a:gd name="T53" fmla="*/ 24 h 246"/>
                <a:gd name="T54" fmla="*/ 214 w 260"/>
                <a:gd name="T55" fmla="*/ 28 h 246"/>
                <a:gd name="T56" fmla="*/ 212 w 260"/>
                <a:gd name="T57" fmla="*/ 34 h 246"/>
                <a:gd name="T58" fmla="*/ 210 w 260"/>
                <a:gd name="T59" fmla="*/ 36 h 246"/>
                <a:gd name="T60" fmla="*/ 210 w 260"/>
                <a:gd name="T61" fmla="*/ 40 h 246"/>
                <a:gd name="T62" fmla="*/ 212 w 260"/>
                <a:gd name="T63" fmla="*/ 46 h 246"/>
                <a:gd name="T64" fmla="*/ 214 w 260"/>
                <a:gd name="T65" fmla="*/ 50 h 246"/>
                <a:gd name="T66" fmla="*/ 214 w 260"/>
                <a:gd name="T67" fmla="*/ 54 h 246"/>
                <a:gd name="T68" fmla="*/ 216 w 260"/>
                <a:gd name="T69" fmla="*/ 60 h 246"/>
                <a:gd name="T70" fmla="*/ 218 w 260"/>
                <a:gd name="T71" fmla="*/ 60 h 246"/>
                <a:gd name="T72" fmla="*/ 220 w 260"/>
                <a:gd name="T73" fmla="*/ 64 h 246"/>
                <a:gd name="T74" fmla="*/ 224 w 260"/>
                <a:gd name="T75" fmla="*/ 88 h 246"/>
                <a:gd name="T76" fmla="*/ 234 w 260"/>
                <a:gd name="T77" fmla="*/ 110 h 246"/>
                <a:gd name="T78" fmla="*/ 234 w 260"/>
                <a:gd name="T79" fmla="*/ 110 h 246"/>
                <a:gd name="T80" fmla="*/ 234 w 260"/>
                <a:gd name="T81" fmla="*/ 116 h 246"/>
                <a:gd name="T82" fmla="*/ 236 w 260"/>
                <a:gd name="T83" fmla="*/ 126 h 246"/>
                <a:gd name="T84" fmla="*/ 238 w 260"/>
                <a:gd name="T85" fmla="*/ 134 h 246"/>
                <a:gd name="T86" fmla="*/ 238 w 260"/>
                <a:gd name="T87" fmla="*/ 138 h 246"/>
                <a:gd name="T88" fmla="*/ 240 w 260"/>
                <a:gd name="T89" fmla="*/ 142 h 246"/>
                <a:gd name="T90" fmla="*/ 244 w 260"/>
                <a:gd name="T91" fmla="*/ 146 h 246"/>
                <a:gd name="T92" fmla="*/ 244 w 260"/>
                <a:gd name="T93" fmla="*/ 154 h 246"/>
                <a:gd name="T94" fmla="*/ 242 w 260"/>
                <a:gd name="T95" fmla="*/ 166 h 246"/>
                <a:gd name="T96" fmla="*/ 244 w 260"/>
                <a:gd name="T97" fmla="*/ 168 h 246"/>
                <a:gd name="T98" fmla="*/ 246 w 260"/>
                <a:gd name="T99" fmla="*/ 174 h 246"/>
                <a:gd name="T100" fmla="*/ 246 w 260"/>
                <a:gd name="T101" fmla="*/ 180 h 246"/>
                <a:gd name="T102" fmla="*/ 250 w 260"/>
                <a:gd name="T103" fmla="*/ 186 h 246"/>
                <a:gd name="T104" fmla="*/ 192 w 260"/>
                <a:gd name="T105" fmla="*/ 236 h 246"/>
                <a:gd name="T106" fmla="*/ 148 w 260"/>
                <a:gd name="T107" fmla="*/ 230 h 246"/>
                <a:gd name="T108" fmla="*/ 4 w 260"/>
                <a:gd name="T109" fmla="*/ 1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0" h="246">
                  <a:moveTo>
                    <a:pt x="4" y="144"/>
                  </a:moveTo>
                  <a:lnTo>
                    <a:pt x="0" y="128"/>
                  </a:lnTo>
                  <a:lnTo>
                    <a:pt x="12" y="122"/>
                  </a:lnTo>
                  <a:lnTo>
                    <a:pt x="20" y="114"/>
                  </a:lnTo>
                  <a:lnTo>
                    <a:pt x="34" y="110"/>
                  </a:lnTo>
                  <a:lnTo>
                    <a:pt x="86" y="92"/>
                  </a:lnTo>
                  <a:lnTo>
                    <a:pt x="88" y="80"/>
                  </a:lnTo>
                  <a:lnTo>
                    <a:pt x="88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2" y="72"/>
                  </a:lnTo>
                  <a:lnTo>
                    <a:pt x="106" y="72"/>
                  </a:lnTo>
                  <a:lnTo>
                    <a:pt x="108" y="72"/>
                  </a:lnTo>
                  <a:lnTo>
                    <a:pt x="110" y="72"/>
                  </a:lnTo>
                  <a:lnTo>
                    <a:pt x="102" y="64"/>
                  </a:lnTo>
                  <a:lnTo>
                    <a:pt x="100" y="60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6"/>
                  </a:lnTo>
                  <a:lnTo>
                    <a:pt x="98" y="40"/>
                  </a:lnTo>
                  <a:lnTo>
                    <a:pt x="96" y="36"/>
                  </a:lnTo>
                  <a:lnTo>
                    <a:pt x="94" y="32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8" y="28"/>
                  </a:lnTo>
                  <a:lnTo>
                    <a:pt x="92" y="26"/>
                  </a:lnTo>
                  <a:lnTo>
                    <a:pt x="94" y="24"/>
                  </a:lnTo>
                  <a:lnTo>
                    <a:pt x="116" y="16"/>
                  </a:lnTo>
                  <a:lnTo>
                    <a:pt x="120" y="14"/>
                  </a:lnTo>
                  <a:lnTo>
                    <a:pt x="126" y="14"/>
                  </a:lnTo>
                  <a:lnTo>
                    <a:pt x="130" y="12"/>
                  </a:lnTo>
                  <a:lnTo>
                    <a:pt x="136" y="10"/>
                  </a:lnTo>
                  <a:lnTo>
                    <a:pt x="140" y="10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8" y="8"/>
                  </a:lnTo>
                  <a:lnTo>
                    <a:pt x="158" y="4"/>
                  </a:lnTo>
                  <a:lnTo>
                    <a:pt x="170" y="4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202" y="0"/>
                  </a:lnTo>
                  <a:lnTo>
                    <a:pt x="206" y="0"/>
                  </a:lnTo>
                  <a:lnTo>
                    <a:pt x="210" y="2"/>
                  </a:lnTo>
                  <a:lnTo>
                    <a:pt x="214" y="2"/>
                  </a:lnTo>
                  <a:lnTo>
                    <a:pt x="216" y="4"/>
                  </a:lnTo>
                  <a:lnTo>
                    <a:pt x="220" y="8"/>
                  </a:lnTo>
                  <a:lnTo>
                    <a:pt x="218" y="8"/>
                  </a:lnTo>
                  <a:lnTo>
                    <a:pt x="218" y="10"/>
                  </a:lnTo>
                  <a:lnTo>
                    <a:pt x="216" y="14"/>
                  </a:lnTo>
                  <a:lnTo>
                    <a:pt x="216" y="18"/>
                  </a:lnTo>
                  <a:lnTo>
                    <a:pt x="216" y="24"/>
                  </a:lnTo>
                  <a:lnTo>
                    <a:pt x="214" y="24"/>
                  </a:lnTo>
                  <a:lnTo>
                    <a:pt x="214" y="28"/>
                  </a:lnTo>
                  <a:lnTo>
                    <a:pt x="214" y="30"/>
                  </a:lnTo>
                  <a:lnTo>
                    <a:pt x="212" y="34"/>
                  </a:lnTo>
                  <a:lnTo>
                    <a:pt x="210" y="34"/>
                  </a:lnTo>
                  <a:lnTo>
                    <a:pt x="210" y="36"/>
                  </a:lnTo>
                  <a:lnTo>
                    <a:pt x="210" y="38"/>
                  </a:lnTo>
                  <a:lnTo>
                    <a:pt x="210" y="40"/>
                  </a:lnTo>
                  <a:lnTo>
                    <a:pt x="212" y="44"/>
                  </a:lnTo>
                  <a:lnTo>
                    <a:pt x="212" y="46"/>
                  </a:lnTo>
                  <a:lnTo>
                    <a:pt x="212" y="48"/>
                  </a:lnTo>
                  <a:lnTo>
                    <a:pt x="214" y="50"/>
                  </a:lnTo>
                  <a:lnTo>
                    <a:pt x="214" y="52"/>
                  </a:lnTo>
                  <a:lnTo>
                    <a:pt x="214" y="54"/>
                  </a:lnTo>
                  <a:lnTo>
                    <a:pt x="214" y="56"/>
                  </a:lnTo>
                  <a:lnTo>
                    <a:pt x="216" y="60"/>
                  </a:lnTo>
                  <a:lnTo>
                    <a:pt x="218" y="60"/>
                  </a:lnTo>
                  <a:lnTo>
                    <a:pt x="218" y="60"/>
                  </a:lnTo>
                  <a:lnTo>
                    <a:pt x="220" y="62"/>
                  </a:lnTo>
                  <a:lnTo>
                    <a:pt x="220" y="64"/>
                  </a:lnTo>
                  <a:lnTo>
                    <a:pt x="222" y="74"/>
                  </a:lnTo>
                  <a:lnTo>
                    <a:pt x="224" y="88"/>
                  </a:lnTo>
                  <a:lnTo>
                    <a:pt x="228" y="102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2"/>
                  </a:lnTo>
                  <a:lnTo>
                    <a:pt x="234" y="116"/>
                  </a:lnTo>
                  <a:lnTo>
                    <a:pt x="234" y="120"/>
                  </a:lnTo>
                  <a:lnTo>
                    <a:pt x="236" y="126"/>
                  </a:lnTo>
                  <a:lnTo>
                    <a:pt x="236" y="130"/>
                  </a:lnTo>
                  <a:lnTo>
                    <a:pt x="238" y="134"/>
                  </a:lnTo>
                  <a:lnTo>
                    <a:pt x="238" y="138"/>
                  </a:lnTo>
                  <a:lnTo>
                    <a:pt x="238" y="138"/>
                  </a:lnTo>
                  <a:lnTo>
                    <a:pt x="238" y="140"/>
                  </a:lnTo>
                  <a:lnTo>
                    <a:pt x="240" y="142"/>
                  </a:lnTo>
                  <a:lnTo>
                    <a:pt x="244" y="144"/>
                  </a:lnTo>
                  <a:lnTo>
                    <a:pt x="244" y="146"/>
                  </a:lnTo>
                  <a:lnTo>
                    <a:pt x="244" y="150"/>
                  </a:lnTo>
                  <a:lnTo>
                    <a:pt x="244" y="154"/>
                  </a:lnTo>
                  <a:lnTo>
                    <a:pt x="246" y="158"/>
                  </a:lnTo>
                  <a:lnTo>
                    <a:pt x="242" y="166"/>
                  </a:lnTo>
                  <a:lnTo>
                    <a:pt x="242" y="166"/>
                  </a:lnTo>
                  <a:lnTo>
                    <a:pt x="244" y="168"/>
                  </a:lnTo>
                  <a:lnTo>
                    <a:pt x="246" y="170"/>
                  </a:lnTo>
                  <a:lnTo>
                    <a:pt x="246" y="174"/>
                  </a:lnTo>
                  <a:lnTo>
                    <a:pt x="246" y="176"/>
                  </a:lnTo>
                  <a:lnTo>
                    <a:pt x="246" y="180"/>
                  </a:lnTo>
                  <a:lnTo>
                    <a:pt x="248" y="184"/>
                  </a:lnTo>
                  <a:lnTo>
                    <a:pt x="250" y="186"/>
                  </a:lnTo>
                  <a:lnTo>
                    <a:pt x="260" y="200"/>
                  </a:lnTo>
                  <a:lnTo>
                    <a:pt x="192" y="236"/>
                  </a:lnTo>
                  <a:lnTo>
                    <a:pt x="152" y="246"/>
                  </a:lnTo>
                  <a:lnTo>
                    <a:pt x="148" y="230"/>
                  </a:lnTo>
                  <a:lnTo>
                    <a:pt x="120" y="230"/>
                  </a:lnTo>
                  <a:lnTo>
                    <a:pt x="4" y="144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 261">
              <a:extLst>
                <a:ext uri="{FF2B5EF4-FFF2-40B4-BE49-F238E27FC236}">
                  <a16:creationId xmlns:a16="http://schemas.microsoft.com/office/drawing/2014/main" id="{27AE7228-25FF-147B-91FE-F18A13198E17}"/>
                </a:ext>
              </a:extLst>
            </p:cNvPr>
            <p:cNvSpPr>
              <a:spLocks/>
            </p:cNvSpPr>
            <p:nvPr/>
          </p:nvSpPr>
          <p:spPr bwMode="gray">
            <a:xfrm>
              <a:off x="5776149" y="4047958"/>
              <a:ext cx="232325" cy="179211"/>
            </a:xfrm>
            <a:custGeom>
              <a:avLst/>
              <a:gdLst>
                <a:gd name="T0" fmla="*/ 0 w 112"/>
                <a:gd name="T1" fmla="*/ 90 h 98"/>
                <a:gd name="T2" fmla="*/ 2 w 112"/>
                <a:gd name="T3" fmla="*/ 82 h 98"/>
                <a:gd name="T4" fmla="*/ 6 w 112"/>
                <a:gd name="T5" fmla="*/ 74 h 98"/>
                <a:gd name="T6" fmla="*/ 16 w 112"/>
                <a:gd name="T7" fmla="*/ 68 h 98"/>
                <a:gd name="T8" fmla="*/ 28 w 112"/>
                <a:gd name="T9" fmla="*/ 64 h 98"/>
                <a:gd name="T10" fmla="*/ 32 w 112"/>
                <a:gd name="T11" fmla="*/ 60 h 98"/>
                <a:gd name="T12" fmla="*/ 32 w 112"/>
                <a:gd name="T13" fmla="*/ 56 h 98"/>
                <a:gd name="T14" fmla="*/ 28 w 112"/>
                <a:gd name="T15" fmla="*/ 54 h 98"/>
                <a:gd name="T16" fmla="*/ 24 w 112"/>
                <a:gd name="T17" fmla="*/ 42 h 98"/>
                <a:gd name="T18" fmla="*/ 30 w 112"/>
                <a:gd name="T19" fmla="*/ 32 h 98"/>
                <a:gd name="T20" fmla="*/ 40 w 112"/>
                <a:gd name="T21" fmla="*/ 26 h 98"/>
                <a:gd name="T22" fmla="*/ 46 w 112"/>
                <a:gd name="T23" fmla="*/ 24 h 98"/>
                <a:gd name="T24" fmla="*/ 50 w 112"/>
                <a:gd name="T25" fmla="*/ 16 h 98"/>
                <a:gd name="T26" fmla="*/ 52 w 112"/>
                <a:gd name="T27" fmla="*/ 10 h 98"/>
                <a:gd name="T28" fmla="*/ 56 w 112"/>
                <a:gd name="T29" fmla="*/ 4 h 98"/>
                <a:gd name="T30" fmla="*/ 66 w 112"/>
                <a:gd name="T31" fmla="*/ 0 h 98"/>
                <a:gd name="T32" fmla="*/ 112 w 112"/>
                <a:gd name="T33" fmla="*/ 20 h 98"/>
                <a:gd name="T34" fmla="*/ 88 w 112"/>
                <a:gd name="T35" fmla="*/ 20 h 98"/>
                <a:gd name="T36" fmla="*/ 86 w 112"/>
                <a:gd name="T37" fmla="*/ 18 h 98"/>
                <a:gd name="T38" fmla="*/ 82 w 112"/>
                <a:gd name="T39" fmla="*/ 20 h 98"/>
                <a:gd name="T40" fmla="*/ 82 w 112"/>
                <a:gd name="T41" fmla="*/ 26 h 98"/>
                <a:gd name="T42" fmla="*/ 80 w 112"/>
                <a:gd name="T43" fmla="*/ 38 h 98"/>
                <a:gd name="T44" fmla="*/ 80 w 112"/>
                <a:gd name="T45" fmla="*/ 50 h 98"/>
                <a:gd name="T46" fmla="*/ 80 w 112"/>
                <a:gd name="T47" fmla="*/ 54 h 98"/>
                <a:gd name="T48" fmla="*/ 80 w 112"/>
                <a:gd name="T49" fmla="*/ 56 h 98"/>
                <a:gd name="T50" fmla="*/ 78 w 112"/>
                <a:gd name="T51" fmla="*/ 60 h 98"/>
                <a:gd name="T52" fmla="*/ 76 w 112"/>
                <a:gd name="T53" fmla="*/ 60 h 98"/>
                <a:gd name="T54" fmla="*/ 72 w 112"/>
                <a:gd name="T55" fmla="*/ 60 h 98"/>
                <a:gd name="T56" fmla="*/ 66 w 112"/>
                <a:gd name="T57" fmla="*/ 60 h 98"/>
                <a:gd name="T58" fmla="*/ 62 w 112"/>
                <a:gd name="T59" fmla="*/ 64 h 98"/>
                <a:gd name="T60" fmla="*/ 60 w 112"/>
                <a:gd name="T61" fmla="*/ 74 h 98"/>
                <a:gd name="T62" fmla="*/ 0 w 112"/>
                <a:gd name="T63" fmla="*/ 9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98">
                  <a:moveTo>
                    <a:pt x="0" y="94"/>
                  </a:moveTo>
                  <a:lnTo>
                    <a:pt x="0" y="90"/>
                  </a:lnTo>
                  <a:lnTo>
                    <a:pt x="0" y="86"/>
                  </a:lnTo>
                  <a:lnTo>
                    <a:pt x="2" y="82"/>
                  </a:lnTo>
                  <a:lnTo>
                    <a:pt x="4" y="78"/>
                  </a:lnTo>
                  <a:lnTo>
                    <a:pt x="6" y="74"/>
                  </a:lnTo>
                  <a:lnTo>
                    <a:pt x="10" y="70"/>
                  </a:lnTo>
                  <a:lnTo>
                    <a:pt x="16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32" y="62"/>
                  </a:lnTo>
                  <a:lnTo>
                    <a:pt x="32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4" y="42"/>
                  </a:lnTo>
                  <a:lnTo>
                    <a:pt x="28" y="36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26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50" y="16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6" y="4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112" y="6"/>
                  </a:lnTo>
                  <a:lnTo>
                    <a:pt x="112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6" y="18"/>
                  </a:lnTo>
                  <a:lnTo>
                    <a:pt x="84" y="18"/>
                  </a:lnTo>
                  <a:lnTo>
                    <a:pt x="82" y="20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50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80" y="58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4" y="60"/>
                  </a:lnTo>
                  <a:lnTo>
                    <a:pt x="72" y="60"/>
                  </a:lnTo>
                  <a:lnTo>
                    <a:pt x="70" y="60"/>
                  </a:lnTo>
                  <a:lnTo>
                    <a:pt x="66" y="60"/>
                  </a:lnTo>
                  <a:lnTo>
                    <a:pt x="64" y="62"/>
                  </a:lnTo>
                  <a:lnTo>
                    <a:pt x="62" y="64"/>
                  </a:lnTo>
                  <a:lnTo>
                    <a:pt x="60" y="68"/>
                  </a:lnTo>
                  <a:lnTo>
                    <a:pt x="60" y="74"/>
                  </a:lnTo>
                  <a:lnTo>
                    <a:pt x="58" y="98"/>
                  </a:lnTo>
                  <a:lnTo>
                    <a:pt x="0" y="94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262">
              <a:extLst>
                <a:ext uri="{FF2B5EF4-FFF2-40B4-BE49-F238E27FC236}">
                  <a16:creationId xmlns:a16="http://schemas.microsoft.com/office/drawing/2014/main" id="{4A261011-41A0-8074-C162-9DE3CB0AB2F6}"/>
                </a:ext>
              </a:extLst>
            </p:cNvPr>
            <p:cNvSpPr>
              <a:spLocks/>
            </p:cNvSpPr>
            <p:nvPr/>
          </p:nvSpPr>
          <p:spPr bwMode="gray">
            <a:xfrm>
              <a:off x="5763703" y="4058931"/>
              <a:ext cx="327744" cy="332821"/>
            </a:xfrm>
            <a:custGeom>
              <a:avLst/>
              <a:gdLst>
                <a:gd name="T0" fmla="*/ 4 w 158"/>
                <a:gd name="T1" fmla="*/ 158 h 182"/>
                <a:gd name="T2" fmla="*/ 10 w 158"/>
                <a:gd name="T3" fmla="*/ 150 h 182"/>
                <a:gd name="T4" fmla="*/ 14 w 158"/>
                <a:gd name="T5" fmla="*/ 146 h 182"/>
                <a:gd name="T6" fmla="*/ 18 w 158"/>
                <a:gd name="T7" fmla="*/ 142 h 182"/>
                <a:gd name="T8" fmla="*/ 18 w 158"/>
                <a:gd name="T9" fmla="*/ 132 h 182"/>
                <a:gd name="T10" fmla="*/ 14 w 158"/>
                <a:gd name="T11" fmla="*/ 124 h 182"/>
                <a:gd name="T12" fmla="*/ 12 w 158"/>
                <a:gd name="T13" fmla="*/ 120 h 182"/>
                <a:gd name="T14" fmla="*/ 16 w 158"/>
                <a:gd name="T15" fmla="*/ 96 h 182"/>
                <a:gd name="T16" fmla="*/ 14 w 158"/>
                <a:gd name="T17" fmla="*/ 88 h 182"/>
                <a:gd name="T18" fmla="*/ 66 w 158"/>
                <a:gd name="T19" fmla="*/ 68 h 182"/>
                <a:gd name="T20" fmla="*/ 68 w 158"/>
                <a:gd name="T21" fmla="*/ 58 h 182"/>
                <a:gd name="T22" fmla="*/ 72 w 158"/>
                <a:gd name="T23" fmla="*/ 54 h 182"/>
                <a:gd name="T24" fmla="*/ 78 w 158"/>
                <a:gd name="T25" fmla="*/ 54 h 182"/>
                <a:gd name="T26" fmla="*/ 82 w 158"/>
                <a:gd name="T27" fmla="*/ 54 h 182"/>
                <a:gd name="T28" fmla="*/ 84 w 158"/>
                <a:gd name="T29" fmla="*/ 54 h 182"/>
                <a:gd name="T30" fmla="*/ 86 w 158"/>
                <a:gd name="T31" fmla="*/ 50 h 182"/>
                <a:gd name="T32" fmla="*/ 86 w 158"/>
                <a:gd name="T33" fmla="*/ 48 h 182"/>
                <a:gd name="T34" fmla="*/ 86 w 158"/>
                <a:gd name="T35" fmla="*/ 44 h 182"/>
                <a:gd name="T36" fmla="*/ 86 w 158"/>
                <a:gd name="T37" fmla="*/ 32 h 182"/>
                <a:gd name="T38" fmla="*/ 88 w 158"/>
                <a:gd name="T39" fmla="*/ 20 h 182"/>
                <a:gd name="T40" fmla="*/ 88 w 158"/>
                <a:gd name="T41" fmla="*/ 14 h 182"/>
                <a:gd name="T42" fmla="*/ 92 w 158"/>
                <a:gd name="T43" fmla="*/ 12 h 182"/>
                <a:gd name="T44" fmla="*/ 94 w 158"/>
                <a:gd name="T45" fmla="*/ 14 h 182"/>
                <a:gd name="T46" fmla="*/ 118 w 158"/>
                <a:gd name="T47" fmla="*/ 14 h 182"/>
                <a:gd name="T48" fmla="*/ 118 w 158"/>
                <a:gd name="T49" fmla="*/ 0 h 182"/>
                <a:gd name="T50" fmla="*/ 138 w 158"/>
                <a:gd name="T51" fmla="*/ 28 h 182"/>
                <a:gd name="T52" fmla="*/ 138 w 158"/>
                <a:gd name="T53" fmla="*/ 28 h 182"/>
                <a:gd name="T54" fmla="*/ 136 w 158"/>
                <a:gd name="T55" fmla="*/ 30 h 182"/>
                <a:gd name="T56" fmla="*/ 142 w 158"/>
                <a:gd name="T57" fmla="*/ 142 h 182"/>
                <a:gd name="T58" fmla="*/ 144 w 158"/>
                <a:gd name="T59" fmla="*/ 146 h 182"/>
                <a:gd name="T60" fmla="*/ 146 w 158"/>
                <a:gd name="T61" fmla="*/ 152 h 182"/>
                <a:gd name="T62" fmla="*/ 140 w 158"/>
                <a:gd name="T63" fmla="*/ 164 h 182"/>
                <a:gd name="T64" fmla="*/ 88 w 158"/>
                <a:gd name="T65" fmla="*/ 158 h 182"/>
                <a:gd name="T66" fmla="*/ 84 w 158"/>
                <a:gd name="T67" fmla="*/ 162 h 182"/>
                <a:gd name="T68" fmla="*/ 82 w 158"/>
                <a:gd name="T69" fmla="*/ 162 h 182"/>
                <a:gd name="T70" fmla="*/ 80 w 158"/>
                <a:gd name="T71" fmla="*/ 160 h 182"/>
                <a:gd name="T72" fmla="*/ 76 w 158"/>
                <a:gd name="T73" fmla="*/ 162 h 182"/>
                <a:gd name="T74" fmla="*/ 76 w 158"/>
                <a:gd name="T75" fmla="*/ 166 h 182"/>
                <a:gd name="T76" fmla="*/ 76 w 158"/>
                <a:gd name="T77" fmla="*/ 170 h 182"/>
                <a:gd name="T78" fmla="*/ 72 w 158"/>
                <a:gd name="T79" fmla="*/ 172 h 182"/>
                <a:gd name="T80" fmla="*/ 70 w 158"/>
                <a:gd name="T81" fmla="*/ 176 h 182"/>
                <a:gd name="T82" fmla="*/ 66 w 158"/>
                <a:gd name="T83" fmla="*/ 182 h 182"/>
                <a:gd name="T84" fmla="*/ 62 w 158"/>
                <a:gd name="T85" fmla="*/ 182 h 182"/>
                <a:gd name="T86" fmla="*/ 60 w 158"/>
                <a:gd name="T87" fmla="*/ 178 h 182"/>
                <a:gd name="T88" fmla="*/ 54 w 158"/>
                <a:gd name="T89" fmla="*/ 178 h 182"/>
                <a:gd name="T90" fmla="*/ 46 w 158"/>
                <a:gd name="T91" fmla="*/ 172 h 182"/>
                <a:gd name="T92" fmla="*/ 42 w 158"/>
                <a:gd name="T93" fmla="*/ 166 h 182"/>
                <a:gd name="T94" fmla="*/ 36 w 158"/>
                <a:gd name="T95" fmla="*/ 160 h 182"/>
                <a:gd name="T96" fmla="*/ 26 w 158"/>
                <a:gd name="T97" fmla="*/ 156 h 182"/>
                <a:gd name="T98" fmla="*/ 0 w 158"/>
                <a:gd name="T99" fmla="*/ 16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" h="182">
                  <a:moveTo>
                    <a:pt x="0" y="164"/>
                  </a:moveTo>
                  <a:lnTo>
                    <a:pt x="4" y="158"/>
                  </a:lnTo>
                  <a:lnTo>
                    <a:pt x="6" y="154"/>
                  </a:lnTo>
                  <a:lnTo>
                    <a:pt x="10" y="150"/>
                  </a:lnTo>
                  <a:lnTo>
                    <a:pt x="12" y="148"/>
                  </a:lnTo>
                  <a:lnTo>
                    <a:pt x="14" y="146"/>
                  </a:lnTo>
                  <a:lnTo>
                    <a:pt x="16" y="146"/>
                  </a:lnTo>
                  <a:lnTo>
                    <a:pt x="18" y="142"/>
                  </a:lnTo>
                  <a:lnTo>
                    <a:pt x="18" y="138"/>
                  </a:lnTo>
                  <a:lnTo>
                    <a:pt x="18" y="132"/>
                  </a:lnTo>
                  <a:lnTo>
                    <a:pt x="16" y="128"/>
                  </a:lnTo>
                  <a:lnTo>
                    <a:pt x="14" y="124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6" y="110"/>
                  </a:lnTo>
                  <a:lnTo>
                    <a:pt x="16" y="96"/>
                  </a:lnTo>
                  <a:lnTo>
                    <a:pt x="6" y="88"/>
                  </a:lnTo>
                  <a:lnTo>
                    <a:pt x="14" y="88"/>
                  </a:lnTo>
                  <a:lnTo>
                    <a:pt x="64" y="92"/>
                  </a:lnTo>
                  <a:lnTo>
                    <a:pt x="66" y="68"/>
                  </a:lnTo>
                  <a:lnTo>
                    <a:pt x="66" y="62"/>
                  </a:lnTo>
                  <a:lnTo>
                    <a:pt x="68" y="58"/>
                  </a:lnTo>
                  <a:lnTo>
                    <a:pt x="70" y="56"/>
                  </a:lnTo>
                  <a:lnTo>
                    <a:pt x="72" y="54"/>
                  </a:lnTo>
                  <a:lnTo>
                    <a:pt x="76" y="54"/>
                  </a:lnTo>
                  <a:lnTo>
                    <a:pt x="78" y="54"/>
                  </a:lnTo>
                  <a:lnTo>
                    <a:pt x="80" y="54"/>
                  </a:lnTo>
                  <a:lnTo>
                    <a:pt x="82" y="54"/>
                  </a:lnTo>
                  <a:lnTo>
                    <a:pt x="84" y="54"/>
                  </a:lnTo>
                  <a:lnTo>
                    <a:pt x="84" y="54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6" y="44"/>
                  </a:lnTo>
                  <a:lnTo>
                    <a:pt x="86" y="38"/>
                  </a:lnTo>
                  <a:lnTo>
                    <a:pt x="86" y="32"/>
                  </a:lnTo>
                  <a:lnTo>
                    <a:pt x="88" y="24"/>
                  </a:lnTo>
                  <a:lnTo>
                    <a:pt x="88" y="20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118" y="14"/>
                  </a:lnTo>
                  <a:lnTo>
                    <a:pt x="118" y="4"/>
                  </a:lnTo>
                  <a:lnTo>
                    <a:pt x="118" y="0"/>
                  </a:lnTo>
                  <a:lnTo>
                    <a:pt x="15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6" y="28"/>
                  </a:lnTo>
                  <a:lnTo>
                    <a:pt x="136" y="30"/>
                  </a:lnTo>
                  <a:lnTo>
                    <a:pt x="136" y="32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4" y="146"/>
                  </a:lnTo>
                  <a:lnTo>
                    <a:pt x="144" y="148"/>
                  </a:lnTo>
                  <a:lnTo>
                    <a:pt x="146" y="152"/>
                  </a:lnTo>
                  <a:lnTo>
                    <a:pt x="146" y="156"/>
                  </a:lnTo>
                  <a:lnTo>
                    <a:pt x="140" y="164"/>
                  </a:lnTo>
                  <a:lnTo>
                    <a:pt x="88" y="158"/>
                  </a:lnTo>
                  <a:lnTo>
                    <a:pt x="88" y="158"/>
                  </a:lnTo>
                  <a:lnTo>
                    <a:pt x="86" y="160"/>
                  </a:lnTo>
                  <a:lnTo>
                    <a:pt x="84" y="162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8" y="160"/>
                  </a:lnTo>
                  <a:lnTo>
                    <a:pt x="76" y="162"/>
                  </a:lnTo>
                  <a:lnTo>
                    <a:pt x="76" y="162"/>
                  </a:lnTo>
                  <a:lnTo>
                    <a:pt x="76" y="166"/>
                  </a:lnTo>
                  <a:lnTo>
                    <a:pt x="76" y="168"/>
                  </a:lnTo>
                  <a:lnTo>
                    <a:pt x="76" y="170"/>
                  </a:lnTo>
                  <a:lnTo>
                    <a:pt x="74" y="172"/>
                  </a:lnTo>
                  <a:lnTo>
                    <a:pt x="72" y="172"/>
                  </a:lnTo>
                  <a:lnTo>
                    <a:pt x="72" y="174"/>
                  </a:lnTo>
                  <a:lnTo>
                    <a:pt x="70" y="176"/>
                  </a:lnTo>
                  <a:lnTo>
                    <a:pt x="68" y="178"/>
                  </a:lnTo>
                  <a:lnTo>
                    <a:pt x="66" y="182"/>
                  </a:lnTo>
                  <a:lnTo>
                    <a:pt x="64" y="182"/>
                  </a:lnTo>
                  <a:lnTo>
                    <a:pt x="62" y="182"/>
                  </a:lnTo>
                  <a:lnTo>
                    <a:pt x="62" y="180"/>
                  </a:lnTo>
                  <a:lnTo>
                    <a:pt x="60" y="178"/>
                  </a:lnTo>
                  <a:lnTo>
                    <a:pt x="56" y="178"/>
                  </a:lnTo>
                  <a:lnTo>
                    <a:pt x="54" y="178"/>
                  </a:lnTo>
                  <a:lnTo>
                    <a:pt x="50" y="176"/>
                  </a:lnTo>
                  <a:lnTo>
                    <a:pt x="46" y="172"/>
                  </a:lnTo>
                  <a:lnTo>
                    <a:pt x="44" y="166"/>
                  </a:lnTo>
                  <a:lnTo>
                    <a:pt x="42" y="166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2" y="158"/>
                  </a:lnTo>
                  <a:lnTo>
                    <a:pt x="26" y="156"/>
                  </a:lnTo>
                  <a:lnTo>
                    <a:pt x="20" y="156"/>
                  </a:lnTo>
                  <a:lnTo>
                    <a:pt x="0" y="164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263">
              <a:extLst>
                <a:ext uri="{FF2B5EF4-FFF2-40B4-BE49-F238E27FC236}">
                  <a16:creationId xmlns:a16="http://schemas.microsoft.com/office/drawing/2014/main" id="{9CBF2157-7C8D-246E-B428-AE9DA6A7BA7F}"/>
                </a:ext>
              </a:extLst>
            </p:cNvPr>
            <p:cNvSpPr>
              <a:spLocks/>
            </p:cNvSpPr>
            <p:nvPr/>
          </p:nvSpPr>
          <p:spPr bwMode="gray">
            <a:xfrm>
              <a:off x="5792744" y="4421010"/>
              <a:ext cx="82974" cy="51203"/>
            </a:xfrm>
            <a:custGeom>
              <a:avLst/>
              <a:gdLst>
                <a:gd name="T0" fmla="*/ 24 w 40"/>
                <a:gd name="T1" fmla="*/ 0 h 28"/>
                <a:gd name="T2" fmla="*/ 24 w 40"/>
                <a:gd name="T3" fmla="*/ 0 h 28"/>
                <a:gd name="T4" fmla="*/ 22 w 40"/>
                <a:gd name="T5" fmla="*/ 0 h 28"/>
                <a:gd name="T6" fmla="*/ 20 w 40"/>
                <a:gd name="T7" fmla="*/ 0 h 28"/>
                <a:gd name="T8" fmla="*/ 18 w 40"/>
                <a:gd name="T9" fmla="*/ 2 h 28"/>
                <a:gd name="T10" fmla="*/ 14 w 40"/>
                <a:gd name="T11" fmla="*/ 2 h 28"/>
                <a:gd name="T12" fmla="*/ 8 w 40"/>
                <a:gd name="T13" fmla="*/ 4 h 28"/>
                <a:gd name="T14" fmla="*/ 0 w 40"/>
                <a:gd name="T15" fmla="*/ 8 h 28"/>
                <a:gd name="T16" fmla="*/ 0 w 40"/>
                <a:gd name="T17" fmla="*/ 8 h 28"/>
                <a:gd name="T18" fmla="*/ 2 w 40"/>
                <a:gd name="T19" fmla="*/ 12 h 28"/>
                <a:gd name="T20" fmla="*/ 6 w 40"/>
                <a:gd name="T21" fmla="*/ 16 h 28"/>
                <a:gd name="T22" fmla="*/ 10 w 40"/>
                <a:gd name="T23" fmla="*/ 22 h 28"/>
                <a:gd name="T24" fmla="*/ 16 w 40"/>
                <a:gd name="T25" fmla="*/ 28 h 28"/>
                <a:gd name="T26" fmla="*/ 18 w 40"/>
                <a:gd name="T27" fmla="*/ 28 h 28"/>
                <a:gd name="T28" fmla="*/ 20 w 40"/>
                <a:gd name="T29" fmla="*/ 26 h 28"/>
                <a:gd name="T30" fmla="*/ 24 w 40"/>
                <a:gd name="T31" fmla="*/ 26 h 28"/>
                <a:gd name="T32" fmla="*/ 28 w 40"/>
                <a:gd name="T33" fmla="*/ 24 h 28"/>
                <a:gd name="T34" fmla="*/ 32 w 40"/>
                <a:gd name="T35" fmla="*/ 22 h 28"/>
                <a:gd name="T36" fmla="*/ 36 w 40"/>
                <a:gd name="T37" fmla="*/ 22 h 28"/>
                <a:gd name="T38" fmla="*/ 38 w 40"/>
                <a:gd name="T39" fmla="*/ 20 h 28"/>
                <a:gd name="T40" fmla="*/ 38 w 40"/>
                <a:gd name="T41" fmla="*/ 16 h 28"/>
                <a:gd name="T42" fmla="*/ 40 w 40"/>
                <a:gd name="T43" fmla="*/ 16 h 28"/>
                <a:gd name="T44" fmla="*/ 38 w 40"/>
                <a:gd name="T45" fmla="*/ 8 h 28"/>
                <a:gd name="T46" fmla="*/ 38 w 40"/>
                <a:gd name="T47" fmla="*/ 2 h 28"/>
                <a:gd name="T48" fmla="*/ 24 w 40"/>
                <a:gd name="T4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28">
                  <a:moveTo>
                    <a:pt x="24" y="0"/>
                  </a:move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8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0" y="22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38" y="8"/>
                  </a:lnTo>
                  <a:lnTo>
                    <a:pt x="38" y="2"/>
                  </a:lnTo>
                  <a:lnTo>
                    <a:pt x="24" y="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Freeform 264">
              <a:extLst>
                <a:ext uri="{FF2B5EF4-FFF2-40B4-BE49-F238E27FC236}">
                  <a16:creationId xmlns:a16="http://schemas.microsoft.com/office/drawing/2014/main" id="{4E868775-5CDE-B291-9D7B-36B8D6C9FD92}"/>
                </a:ext>
              </a:extLst>
            </p:cNvPr>
            <p:cNvSpPr>
              <a:spLocks/>
            </p:cNvSpPr>
            <p:nvPr/>
          </p:nvSpPr>
          <p:spPr bwMode="gray">
            <a:xfrm>
              <a:off x="5763703" y="4344205"/>
              <a:ext cx="136906" cy="91434"/>
            </a:xfrm>
            <a:custGeom>
              <a:avLst/>
              <a:gdLst>
                <a:gd name="T0" fmla="*/ 2 w 66"/>
                <a:gd name="T1" fmla="*/ 30 h 50"/>
                <a:gd name="T2" fmla="*/ 2 w 66"/>
                <a:gd name="T3" fmla="*/ 22 h 50"/>
                <a:gd name="T4" fmla="*/ 0 w 66"/>
                <a:gd name="T5" fmla="*/ 16 h 50"/>
                <a:gd name="T6" fmla="*/ 0 w 66"/>
                <a:gd name="T7" fmla="*/ 10 h 50"/>
                <a:gd name="T8" fmla="*/ 0 w 66"/>
                <a:gd name="T9" fmla="*/ 6 h 50"/>
                <a:gd name="T10" fmla="*/ 2 w 66"/>
                <a:gd name="T11" fmla="*/ 6 h 50"/>
                <a:gd name="T12" fmla="*/ 2 w 66"/>
                <a:gd name="T13" fmla="*/ 6 h 50"/>
                <a:gd name="T14" fmla="*/ 2 w 66"/>
                <a:gd name="T15" fmla="*/ 6 h 50"/>
                <a:gd name="T16" fmla="*/ 20 w 66"/>
                <a:gd name="T17" fmla="*/ 0 h 50"/>
                <a:gd name="T18" fmla="*/ 26 w 66"/>
                <a:gd name="T19" fmla="*/ 0 h 50"/>
                <a:gd name="T20" fmla="*/ 32 w 66"/>
                <a:gd name="T21" fmla="*/ 2 h 50"/>
                <a:gd name="T22" fmla="*/ 38 w 66"/>
                <a:gd name="T23" fmla="*/ 4 h 50"/>
                <a:gd name="T24" fmla="*/ 40 w 66"/>
                <a:gd name="T25" fmla="*/ 8 h 50"/>
                <a:gd name="T26" fmla="*/ 42 w 66"/>
                <a:gd name="T27" fmla="*/ 10 h 50"/>
                <a:gd name="T28" fmla="*/ 44 w 66"/>
                <a:gd name="T29" fmla="*/ 10 h 50"/>
                <a:gd name="T30" fmla="*/ 46 w 66"/>
                <a:gd name="T31" fmla="*/ 14 h 50"/>
                <a:gd name="T32" fmla="*/ 48 w 66"/>
                <a:gd name="T33" fmla="*/ 18 h 50"/>
                <a:gd name="T34" fmla="*/ 50 w 66"/>
                <a:gd name="T35" fmla="*/ 20 h 50"/>
                <a:gd name="T36" fmla="*/ 50 w 66"/>
                <a:gd name="T37" fmla="*/ 20 h 50"/>
                <a:gd name="T38" fmla="*/ 50 w 66"/>
                <a:gd name="T39" fmla="*/ 20 h 50"/>
                <a:gd name="T40" fmla="*/ 56 w 66"/>
                <a:gd name="T41" fmla="*/ 22 h 50"/>
                <a:gd name="T42" fmla="*/ 60 w 66"/>
                <a:gd name="T43" fmla="*/ 24 h 50"/>
                <a:gd name="T44" fmla="*/ 62 w 66"/>
                <a:gd name="T45" fmla="*/ 26 h 50"/>
                <a:gd name="T46" fmla="*/ 64 w 66"/>
                <a:gd name="T47" fmla="*/ 26 h 50"/>
                <a:gd name="T48" fmla="*/ 64 w 66"/>
                <a:gd name="T49" fmla="*/ 26 h 50"/>
                <a:gd name="T50" fmla="*/ 64 w 66"/>
                <a:gd name="T51" fmla="*/ 30 h 50"/>
                <a:gd name="T52" fmla="*/ 64 w 66"/>
                <a:gd name="T53" fmla="*/ 32 h 50"/>
                <a:gd name="T54" fmla="*/ 64 w 66"/>
                <a:gd name="T55" fmla="*/ 36 h 50"/>
                <a:gd name="T56" fmla="*/ 66 w 66"/>
                <a:gd name="T57" fmla="*/ 42 h 50"/>
                <a:gd name="T58" fmla="*/ 66 w 66"/>
                <a:gd name="T59" fmla="*/ 44 h 50"/>
                <a:gd name="T60" fmla="*/ 66 w 66"/>
                <a:gd name="T61" fmla="*/ 44 h 50"/>
                <a:gd name="T62" fmla="*/ 58 w 66"/>
                <a:gd name="T63" fmla="*/ 44 h 50"/>
                <a:gd name="T64" fmla="*/ 50 w 66"/>
                <a:gd name="T65" fmla="*/ 44 h 50"/>
                <a:gd name="T66" fmla="*/ 44 w 66"/>
                <a:gd name="T67" fmla="*/ 44 h 50"/>
                <a:gd name="T68" fmla="*/ 40 w 66"/>
                <a:gd name="T69" fmla="*/ 44 h 50"/>
                <a:gd name="T70" fmla="*/ 38 w 66"/>
                <a:gd name="T71" fmla="*/ 42 h 50"/>
                <a:gd name="T72" fmla="*/ 34 w 66"/>
                <a:gd name="T73" fmla="*/ 42 h 50"/>
                <a:gd name="T74" fmla="*/ 30 w 66"/>
                <a:gd name="T75" fmla="*/ 44 h 50"/>
                <a:gd name="T76" fmla="*/ 26 w 66"/>
                <a:gd name="T77" fmla="*/ 44 h 50"/>
                <a:gd name="T78" fmla="*/ 22 w 66"/>
                <a:gd name="T79" fmla="*/ 46 h 50"/>
                <a:gd name="T80" fmla="*/ 18 w 66"/>
                <a:gd name="T81" fmla="*/ 48 h 50"/>
                <a:gd name="T82" fmla="*/ 16 w 66"/>
                <a:gd name="T83" fmla="*/ 48 h 50"/>
                <a:gd name="T84" fmla="*/ 14 w 66"/>
                <a:gd name="T85" fmla="*/ 50 h 50"/>
                <a:gd name="T86" fmla="*/ 12 w 66"/>
                <a:gd name="T87" fmla="*/ 46 h 50"/>
                <a:gd name="T88" fmla="*/ 10 w 66"/>
                <a:gd name="T89" fmla="*/ 44 h 50"/>
                <a:gd name="T90" fmla="*/ 8 w 66"/>
                <a:gd name="T91" fmla="*/ 42 h 50"/>
                <a:gd name="T92" fmla="*/ 6 w 66"/>
                <a:gd name="T93" fmla="*/ 40 h 50"/>
                <a:gd name="T94" fmla="*/ 4 w 66"/>
                <a:gd name="T95" fmla="*/ 36 h 50"/>
                <a:gd name="T96" fmla="*/ 2 w 66"/>
                <a:gd name="T97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" h="50">
                  <a:moveTo>
                    <a:pt x="2" y="30"/>
                  </a:moveTo>
                  <a:lnTo>
                    <a:pt x="2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6" y="14"/>
                  </a:lnTo>
                  <a:lnTo>
                    <a:pt x="48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6" y="22"/>
                  </a:lnTo>
                  <a:lnTo>
                    <a:pt x="60" y="24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58" y="44"/>
                  </a:lnTo>
                  <a:lnTo>
                    <a:pt x="50" y="44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38" y="42"/>
                  </a:lnTo>
                  <a:lnTo>
                    <a:pt x="34" y="42"/>
                  </a:lnTo>
                  <a:lnTo>
                    <a:pt x="30" y="44"/>
                  </a:lnTo>
                  <a:lnTo>
                    <a:pt x="26" y="44"/>
                  </a:lnTo>
                  <a:lnTo>
                    <a:pt x="22" y="46"/>
                  </a:lnTo>
                  <a:lnTo>
                    <a:pt x="18" y="48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12" y="46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2" y="3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 265">
              <a:extLst>
                <a:ext uri="{FF2B5EF4-FFF2-40B4-BE49-F238E27FC236}">
                  <a16:creationId xmlns:a16="http://schemas.microsoft.com/office/drawing/2014/main" id="{E5317D43-A1C4-A19D-37A9-BF26479A5DBD}"/>
                </a:ext>
              </a:extLst>
            </p:cNvPr>
            <p:cNvSpPr>
              <a:spLocks/>
            </p:cNvSpPr>
            <p:nvPr/>
          </p:nvSpPr>
          <p:spPr bwMode="gray">
            <a:xfrm>
              <a:off x="5772000" y="4380779"/>
              <a:ext cx="87122" cy="18286"/>
            </a:xfrm>
            <a:custGeom>
              <a:avLst/>
              <a:gdLst>
                <a:gd name="T0" fmla="*/ 0 w 42"/>
                <a:gd name="T1" fmla="*/ 0 h 10"/>
                <a:gd name="T2" fmla="*/ 0 w 42"/>
                <a:gd name="T3" fmla="*/ 8 h 10"/>
                <a:gd name="T4" fmla="*/ 2 w 42"/>
                <a:gd name="T5" fmla="*/ 8 h 10"/>
                <a:gd name="T6" fmla="*/ 6 w 42"/>
                <a:gd name="T7" fmla="*/ 6 h 10"/>
                <a:gd name="T8" fmla="*/ 10 w 42"/>
                <a:gd name="T9" fmla="*/ 6 h 10"/>
                <a:gd name="T10" fmla="*/ 16 w 42"/>
                <a:gd name="T11" fmla="*/ 8 h 10"/>
                <a:gd name="T12" fmla="*/ 22 w 42"/>
                <a:gd name="T13" fmla="*/ 10 h 10"/>
                <a:gd name="T14" fmla="*/ 28 w 42"/>
                <a:gd name="T15" fmla="*/ 10 h 10"/>
                <a:gd name="T16" fmla="*/ 30 w 42"/>
                <a:gd name="T17" fmla="*/ 8 h 10"/>
                <a:gd name="T18" fmla="*/ 32 w 42"/>
                <a:gd name="T19" fmla="*/ 8 h 10"/>
                <a:gd name="T20" fmla="*/ 34 w 42"/>
                <a:gd name="T21" fmla="*/ 6 h 10"/>
                <a:gd name="T22" fmla="*/ 36 w 42"/>
                <a:gd name="T23" fmla="*/ 6 h 10"/>
                <a:gd name="T24" fmla="*/ 38 w 42"/>
                <a:gd name="T25" fmla="*/ 6 h 10"/>
                <a:gd name="T26" fmla="*/ 38 w 42"/>
                <a:gd name="T27" fmla="*/ 6 h 10"/>
                <a:gd name="T28" fmla="*/ 40 w 42"/>
                <a:gd name="T29" fmla="*/ 6 h 10"/>
                <a:gd name="T30" fmla="*/ 42 w 42"/>
                <a:gd name="T31" fmla="*/ 6 h 10"/>
                <a:gd name="T32" fmla="*/ 42 w 42"/>
                <a:gd name="T33" fmla="*/ 4 h 10"/>
                <a:gd name="T34" fmla="*/ 40 w 42"/>
                <a:gd name="T35" fmla="*/ 4 h 10"/>
                <a:gd name="T36" fmla="*/ 36 w 42"/>
                <a:gd name="T37" fmla="*/ 2 h 10"/>
                <a:gd name="T38" fmla="*/ 32 w 42"/>
                <a:gd name="T39" fmla="*/ 0 h 10"/>
                <a:gd name="T40" fmla="*/ 28 w 42"/>
                <a:gd name="T41" fmla="*/ 0 h 10"/>
                <a:gd name="T42" fmla="*/ 24 w 42"/>
                <a:gd name="T43" fmla="*/ 2 h 10"/>
                <a:gd name="T44" fmla="*/ 22 w 42"/>
                <a:gd name="T45" fmla="*/ 2 h 10"/>
                <a:gd name="T46" fmla="*/ 18 w 42"/>
                <a:gd name="T47" fmla="*/ 2 h 10"/>
                <a:gd name="T48" fmla="*/ 16 w 42"/>
                <a:gd name="T49" fmla="*/ 2 h 10"/>
                <a:gd name="T50" fmla="*/ 12 w 42"/>
                <a:gd name="T51" fmla="*/ 2 h 10"/>
                <a:gd name="T52" fmla="*/ 10 w 42"/>
                <a:gd name="T53" fmla="*/ 0 h 10"/>
                <a:gd name="T54" fmla="*/ 8 w 42"/>
                <a:gd name="T55" fmla="*/ 0 h 10"/>
                <a:gd name="T56" fmla="*/ 6 w 42"/>
                <a:gd name="T57" fmla="*/ 0 h 10"/>
                <a:gd name="T58" fmla="*/ 2 w 42"/>
                <a:gd name="T59" fmla="*/ 0 h 10"/>
                <a:gd name="T60" fmla="*/ 0 w 42"/>
                <a:gd name="T61" fmla="*/ 0 h 10"/>
                <a:gd name="T62" fmla="*/ 0 w 42"/>
                <a:gd name="T6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" h="10">
                  <a:moveTo>
                    <a:pt x="0" y="0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6" y="8"/>
                  </a:lnTo>
                  <a:lnTo>
                    <a:pt x="22" y="10"/>
                  </a:lnTo>
                  <a:lnTo>
                    <a:pt x="28" y="10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Freeform 266">
              <a:extLst>
                <a:ext uri="{FF2B5EF4-FFF2-40B4-BE49-F238E27FC236}">
                  <a16:creationId xmlns:a16="http://schemas.microsoft.com/office/drawing/2014/main" id="{1E5F7CA8-C7EC-1001-24A0-88298AFEFA86}"/>
                </a:ext>
              </a:extLst>
            </p:cNvPr>
            <p:cNvSpPr>
              <a:spLocks/>
            </p:cNvSpPr>
            <p:nvPr/>
          </p:nvSpPr>
          <p:spPr bwMode="gray">
            <a:xfrm>
              <a:off x="5929649" y="4534388"/>
              <a:ext cx="174244" cy="102407"/>
            </a:xfrm>
            <a:custGeom>
              <a:avLst/>
              <a:gdLst>
                <a:gd name="T0" fmla="*/ 24 w 84"/>
                <a:gd name="T1" fmla="*/ 44 h 56"/>
                <a:gd name="T2" fmla="*/ 22 w 84"/>
                <a:gd name="T3" fmla="*/ 38 h 56"/>
                <a:gd name="T4" fmla="*/ 0 w 84"/>
                <a:gd name="T5" fmla="*/ 20 h 56"/>
                <a:gd name="T6" fmla="*/ 0 w 84"/>
                <a:gd name="T7" fmla="*/ 20 h 56"/>
                <a:gd name="T8" fmla="*/ 4 w 84"/>
                <a:gd name="T9" fmla="*/ 18 h 56"/>
                <a:gd name="T10" fmla="*/ 6 w 84"/>
                <a:gd name="T11" fmla="*/ 16 h 56"/>
                <a:gd name="T12" fmla="*/ 12 w 84"/>
                <a:gd name="T13" fmla="*/ 12 h 56"/>
                <a:gd name="T14" fmla="*/ 14 w 84"/>
                <a:gd name="T15" fmla="*/ 8 h 56"/>
                <a:gd name="T16" fmla="*/ 16 w 84"/>
                <a:gd name="T17" fmla="*/ 0 h 56"/>
                <a:gd name="T18" fmla="*/ 28 w 84"/>
                <a:gd name="T19" fmla="*/ 0 h 56"/>
                <a:gd name="T20" fmla="*/ 28 w 84"/>
                <a:gd name="T21" fmla="*/ 0 h 56"/>
                <a:gd name="T22" fmla="*/ 30 w 84"/>
                <a:gd name="T23" fmla="*/ 2 h 56"/>
                <a:gd name="T24" fmla="*/ 34 w 84"/>
                <a:gd name="T25" fmla="*/ 4 h 56"/>
                <a:gd name="T26" fmla="*/ 38 w 84"/>
                <a:gd name="T27" fmla="*/ 6 h 56"/>
                <a:gd name="T28" fmla="*/ 40 w 84"/>
                <a:gd name="T29" fmla="*/ 8 h 56"/>
                <a:gd name="T30" fmla="*/ 44 w 84"/>
                <a:gd name="T31" fmla="*/ 10 h 56"/>
                <a:gd name="T32" fmla="*/ 46 w 84"/>
                <a:gd name="T33" fmla="*/ 10 h 56"/>
                <a:gd name="T34" fmla="*/ 46 w 84"/>
                <a:gd name="T35" fmla="*/ 8 h 56"/>
                <a:gd name="T36" fmla="*/ 48 w 84"/>
                <a:gd name="T37" fmla="*/ 8 h 56"/>
                <a:gd name="T38" fmla="*/ 50 w 84"/>
                <a:gd name="T39" fmla="*/ 6 h 56"/>
                <a:gd name="T40" fmla="*/ 52 w 84"/>
                <a:gd name="T41" fmla="*/ 4 h 56"/>
                <a:gd name="T42" fmla="*/ 56 w 84"/>
                <a:gd name="T43" fmla="*/ 4 h 56"/>
                <a:gd name="T44" fmla="*/ 58 w 84"/>
                <a:gd name="T45" fmla="*/ 4 h 56"/>
                <a:gd name="T46" fmla="*/ 62 w 84"/>
                <a:gd name="T47" fmla="*/ 6 h 56"/>
                <a:gd name="T48" fmla="*/ 64 w 84"/>
                <a:gd name="T49" fmla="*/ 10 h 56"/>
                <a:gd name="T50" fmla="*/ 64 w 84"/>
                <a:gd name="T51" fmla="*/ 10 h 56"/>
                <a:gd name="T52" fmla="*/ 64 w 84"/>
                <a:gd name="T53" fmla="*/ 12 h 56"/>
                <a:gd name="T54" fmla="*/ 64 w 84"/>
                <a:gd name="T55" fmla="*/ 16 h 56"/>
                <a:gd name="T56" fmla="*/ 64 w 84"/>
                <a:gd name="T57" fmla="*/ 18 h 56"/>
                <a:gd name="T58" fmla="*/ 66 w 84"/>
                <a:gd name="T59" fmla="*/ 22 h 56"/>
                <a:gd name="T60" fmla="*/ 70 w 84"/>
                <a:gd name="T61" fmla="*/ 24 h 56"/>
                <a:gd name="T62" fmla="*/ 72 w 84"/>
                <a:gd name="T63" fmla="*/ 24 h 56"/>
                <a:gd name="T64" fmla="*/ 74 w 84"/>
                <a:gd name="T65" fmla="*/ 24 h 56"/>
                <a:gd name="T66" fmla="*/ 76 w 84"/>
                <a:gd name="T67" fmla="*/ 24 h 56"/>
                <a:gd name="T68" fmla="*/ 78 w 84"/>
                <a:gd name="T69" fmla="*/ 24 h 56"/>
                <a:gd name="T70" fmla="*/ 80 w 84"/>
                <a:gd name="T71" fmla="*/ 26 h 56"/>
                <a:gd name="T72" fmla="*/ 82 w 84"/>
                <a:gd name="T73" fmla="*/ 30 h 56"/>
                <a:gd name="T74" fmla="*/ 84 w 84"/>
                <a:gd name="T75" fmla="*/ 36 h 56"/>
                <a:gd name="T76" fmla="*/ 82 w 84"/>
                <a:gd name="T77" fmla="*/ 40 h 56"/>
                <a:gd name="T78" fmla="*/ 82 w 84"/>
                <a:gd name="T79" fmla="*/ 42 h 56"/>
                <a:gd name="T80" fmla="*/ 80 w 84"/>
                <a:gd name="T81" fmla="*/ 44 h 56"/>
                <a:gd name="T82" fmla="*/ 80 w 84"/>
                <a:gd name="T83" fmla="*/ 46 h 56"/>
                <a:gd name="T84" fmla="*/ 48 w 84"/>
                <a:gd name="T85" fmla="*/ 56 h 56"/>
                <a:gd name="T86" fmla="*/ 48 w 84"/>
                <a:gd name="T87" fmla="*/ 56 h 56"/>
                <a:gd name="T88" fmla="*/ 46 w 84"/>
                <a:gd name="T89" fmla="*/ 56 h 56"/>
                <a:gd name="T90" fmla="*/ 44 w 84"/>
                <a:gd name="T91" fmla="*/ 56 h 56"/>
                <a:gd name="T92" fmla="*/ 38 w 84"/>
                <a:gd name="T93" fmla="*/ 54 h 56"/>
                <a:gd name="T94" fmla="*/ 32 w 84"/>
                <a:gd name="T95" fmla="*/ 52 h 56"/>
                <a:gd name="T96" fmla="*/ 32 w 84"/>
                <a:gd name="T97" fmla="*/ 52 h 56"/>
                <a:gd name="T98" fmla="*/ 28 w 84"/>
                <a:gd name="T99" fmla="*/ 50 h 56"/>
                <a:gd name="T100" fmla="*/ 26 w 84"/>
                <a:gd name="T101" fmla="*/ 48 h 56"/>
                <a:gd name="T102" fmla="*/ 24 w 84"/>
                <a:gd name="T103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" h="56">
                  <a:moveTo>
                    <a:pt x="24" y="44"/>
                  </a:moveTo>
                  <a:lnTo>
                    <a:pt x="22" y="3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12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6" y="22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4" y="24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2" y="30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2" y="42"/>
                  </a:lnTo>
                  <a:lnTo>
                    <a:pt x="80" y="44"/>
                  </a:lnTo>
                  <a:lnTo>
                    <a:pt x="80" y="4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6" y="56"/>
                  </a:lnTo>
                  <a:lnTo>
                    <a:pt x="44" y="56"/>
                  </a:lnTo>
                  <a:lnTo>
                    <a:pt x="38" y="54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28" y="50"/>
                  </a:lnTo>
                  <a:lnTo>
                    <a:pt x="26" y="48"/>
                  </a:lnTo>
                  <a:lnTo>
                    <a:pt x="24" y="44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Freeform 267">
              <a:extLst>
                <a:ext uri="{FF2B5EF4-FFF2-40B4-BE49-F238E27FC236}">
                  <a16:creationId xmlns:a16="http://schemas.microsoft.com/office/drawing/2014/main" id="{FF60D5C0-4622-58D4-0DF6-BA8388776EC0}"/>
                </a:ext>
              </a:extLst>
            </p:cNvPr>
            <p:cNvSpPr>
              <a:spLocks/>
            </p:cNvSpPr>
            <p:nvPr/>
          </p:nvSpPr>
          <p:spPr bwMode="gray">
            <a:xfrm>
              <a:off x="5892311" y="4490501"/>
              <a:ext cx="74676" cy="80462"/>
            </a:xfrm>
            <a:custGeom>
              <a:avLst/>
              <a:gdLst>
                <a:gd name="T0" fmla="*/ 0 w 36"/>
                <a:gd name="T1" fmla="*/ 18 h 44"/>
                <a:gd name="T2" fmla="*/ 0 w 36"/>
                <a:gd name="T3" fmla="*/ 16 h 44"/>
                <a:gd name="T4" fmla="*/ 0 w 36"/>
                <a:gd name="T5" fmla="*/ 14 h 44"/>
                <a:gd name="T6" fmla="*/ 0 w 36"/>
                <a:gd name="T7" fmla="*/ 12 h 44"/>
                <a:gd name="T8" fmla="*/ 2 w 36"/>
                <a:gd name="T9" fmla="*/ 8 h 44"/>
                <a:gd name="T10" fmla="*/ 4 w 36"/>
                <a:gd name="T11" fmla="*/ 6 h 44"/>
                <a:gd name="T12" fmla="*/ 8 w 36"/>
                <a:gd name="T13" fmla="*/ 2 h 44"/>
                <a:gd name="T14" fmla="*/ 14 w 36"/>
                <a:gd name="T15" fmla="*/ 0 h 44"/>
                <a:gd name="T16" fmla="*/ 18 w 36"/>
                <a:gd name="T17" fmla="*/ 0 h 44"/>
                <a:gd name="T18" fmla="*/ 20 w 36"/>
                <a:gd name="T19" fmla="*/ 0 h 44"/>
                <a:gd name="T20" fmla="*/ 24 w 36"/>
                <a:gd name="T21" fmla="*/ 0 h 44"/>
                <a:gd name="T22" fmla="*/ 26 w 36"/>
                <a:gd name="T23" fmla="*/ 2 h 44"/>
                <a:gd name="T24" fmla="*/ 28 w 36"/>
                <a:gd name="T25" fmla="*/ 2 h 44"/>
                <a:gd name="T26" fmla="*/ 30 w 36"/>
                <a:gd name="T27" fmla="*/ 4 h 44"/>
                <a:gd name="T28" fmla="*/ 32 w 36"/>
                <a:gd name="T29" fmla="*/ 4 h 44"/>
                <a:gd name="T30" fmla="*/ 34 w 36"/>
                <a:gd name="T31" fmla="*/ 8 h 44"/>
                <a:gd name="T32" fmla="*/ 36 w 36"/>
                <a:gd name="T33" fmla="*/ 12 h 44"/>
                <a:gd name="T34" fmla="*/ 36 w 36"/>
                <a:gd name="T35" fmla="*/ 20 h 44"/>
                <a:gd name="T36" fmla="*/ 34 w 36"/>
                <a:gd name="T37" fmla="*/ 28 h 44"/>
                <a:gd name="T38" fmla="*/ 30 w 36"/>
                <a:gd name="T39" fmla="*/ 34 h 44"/>
                <a:gd name="T40" fmla="*/ 30 w 36"/>
                <a:gd name="T41" fmla="*/ 34 h 44"/>
                <a:gd name="T42" fmla="*/ 28 w 36"/>
                <a:gd name="T43" fmla="*/ 38 h 44"/>
                <a:gd name="T44" fmla="*/ 24 w 36"/>
                <a:gd name="T45" fmla="*/ 40 h 44"/>
                <a:gd name="T46" fmla="*/ 20 w 36"/>
                <a:gd name="T47" fmla="*/ 44 h 44"/>
                <a:gd name="T48" fmla="*/ 18 w 36"/>
                <a:gd name="T49" fmla="*/ 44 h 44"/>
                <a:gd name="T50" fmla="*/ 16 w 36"/>
                <a:gd name="T51" fmla="*/ 44 h 44"/>
                <a:gd name="T52" fmla="*/ 14 w 36"/>
                <a:gd name="T53" fmla="*/ 42 h 44"/>
                <a:gd name="T54" fmla="*/ 10 w 36"/>
                <a:gd name="T55" fmla="*/ 40 h 44"/>
                <a:gd name="T56" fmla="*/ 8 w 36"/>
                <a:gd name="T57" fmla="*/ 38 h 44"/>
                <a:gd name="T58" fmla="*/ 0 w 36"/>
                <a:gd name="T5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44">
                  <a:moveTo>
                    <a:pt x="0" y="18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20"/>
                  </a:lnTo>
                  <a:lnTo>
                    <a:pt x="34" y="28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8" y="38"/>
                  </a:lnTo>
                  <a:lnTo>
                    <a:pt x="24" y="40"/>
                  </a:lnTo>
                  <a:lnTo>
                    <a:pt x="20" y="44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4" y="42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0" y="18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 268">
              <a:extLst>
                <a:ext uri="{FF2B5EF4-FFF2-40B4-BE49-F238E27FC236}">
                  <a16:creationId xmlns:a16="http://schemas.microsoft.com/office/drawing/2014/main" id="{7AA27CF9-CBF0-CAFE-5F5F-D882A11DC063}"/>
                </a:ext>
              </a:extLst>
            </p:cNvPr>
            <p:cNvSpPr>
              <a:spLocks/>
            </p:cNvSpPr>
            <p:nvPr/>
          </p:nvSpPr>
          <p:spPr bwMode="gray">
            <a:xfrm>
              <a:off x="5825933" y="4424668"/>
              <a:ext cx="207433" cy="128008"/>
            </a:xfrm>
            <a:custGeom>
              <a:avLst/>
              <a:gdLst>
                <a:gd name="T0" fmla="*/ 0 w 100"/>
                <a:gd name="T1" fmla="*/ 26 h 70"/>
                <a:gd name="T2" fmla="*/ 18 w 100"/>
                <a:gd name="T3" fmla="*/ 20 h 70"/>
                <a:gd name="T4" fmla="*/ 22 w 100"/>
                <a:gd name="T5" fmla="*/ 16 h 70"/>
                <a:gd name="T6" fmla="*/ 24 w 100"/>
                <a:gd name="T7" fmla="*/ 8 h 70"/>
                <a:gd name="T8" fmla="*/ 22 w 100"/>
                <a:gd name="T9" fmla="*/ 0 h 70"/>
                <a:gd name="T10" fmla="*/ 24 w 100"/>
                <a:gd name="T11" fmla="*/ 0 h 70"/>
                <a:gd name="T12" fmla="*/ 30 w 100"/>
                <a:gd name="T13" fmla="*/ 0 h 70"/>
                <a:gd name="T14" fmla="*/ 36 w 100"/>
                <a:gd name="T15" fmla="*/ 2 h 70"/>
                <a:gd name="T16" fmla="*/ 38 w 100"/>
                <a:gd name="T17" fmla="*/ 4 h 70"/>
                <a:gd name="T18" fmla="*/ 40 w 100"/>
                <a:gd name="T19" fmla="*/ 6 h 70"/>
                <a:gd name="T20" fmla="*/ 44 w 100"/>
                <a:gd name="T21" fmla="*/ 6 h 70"/>
                <a:gd name="T22" fmla="*/ 52 w 100"/>
                <a:gd name="T23" fmla="*/ 10 h 70"/>
                <a:gd name="T24" fmla="*/ 62 w 100"/>
                <a:gd name="T25" fmla="*/ 10 h 70"/>
                <a:gd name="T26" fmla="*/ 64 w 100"/>
                <a:gd name="T27" fmla="*/ 8 h 70"/>
                <a:gd name="T28" fmla="*/ 64 w 100"/>
                <a:gd name="T29" fmla="*/ 6 h 70"/>
                <a:gd name="T30" fmla="*/ 66 w 100"/>
                <a:gd name="T31" fmla="*/ 4 h 70"/>
                <a:gd name="T32" fmla="*/ 70 w 100"/>
                <a:gd name="T33" fmla="*/ 2 h 70"/>
                <a:gd name="T34" fmla="*/ 76 w 100"/>
                <a:gd name="T35" fmla="*/ 4 h 70"/>
                <a:gd name="T36" fmla="*/ 78 w 100"/>
                <a:gd name="T37" fmla="*/ 8 h 70"/>
                <a:gd name="T38" fmla="*/ 80 w 100"/>
                <a:gd name="T39" fmla="*/ 14 h 70"/>
                <a:gd name="T40" fmla="*/ 84 w 100"/>
                <a:gd name="T41" fmla="*/ 22 h 70"/>
                <a:gd name="T42" fmla="*/ 88 w 100"/>
                <a:gd name="T43" fmla="*/ 28 h 70"/>
                <a:gd name="T44" fmla="*/ 90 w 100"/>
                <a:gd name="T45" fmla="*/ 36 h 70"/>
                <a:gd name="T46" fmla="*/ 96 w 100"/>
                <a:gd name="T47" fmla="*/ 50 h 70"/>
                <a:gd name="T48" fmla="*/ 100 w 100"/>
                <a:gd name="T49" fmla="*/ 64 h 70"/>
                <a:gd name="T50" fmla="*/ 96 w 100"/>
                <a:gd name="T51" fmla="*/ 70 h 70"/>
                <a:gd name="T52" fmla="*/ 88 w 100"/>
                <a:gd name="T53" fmla="*/ 66 h 70"/>
                <a:gd name="T54" fmla="*/ 78 w 100"/>
                <a:gd name="T55" fmla="*/ 60 h 70"/>
                <a:gd name="T56" fmla="*/ 78 w 100"/>
                <a:gd name="T57" fmla="*/ 60 h 70"/>
                <a:gd name="T58" fmla="*/ 72 w 100"/>
                <a:gd name="T59" fmla="*/ 60 h 70"/>
                <a:gd name="T60" fmla="*/ 68 w 100"/>
                <a:gd name="T61" fmla="*/ 60 h 70"/>
                <a:gd name="T62" fmla="*/ 68 w 100"/>
                <a:gd name="T63" fmla="*/ 54 h 70"/>
                <a:gd name="T64" fmla="*/ 68 w 100"/>
                <a:gd name="T65" fmla="*/ 46 h 70"/>
                <a:gd name="T66" fmla="*/ 62 w 100"/>
                <a:gd name="T67" fmla="*/ 40 h 70"/>
                <a:gd name="T68" fmla="*/ 50 w 100"/>
                <a:gd name="T69" fmla="*/ 36 h 70"/>
                <a:gd name="T70" fmla="*/ 48 w 100"/>
                <a:gd name="T71" fmla="*/ 36 h 70"/>
                <a:gd name="T72" fmla="*/ 40 w 100"/>
                <a:gd name="T73" fmla="*/ 40 h 70"/>
                <a:gd name="T74" fmla="*/ 32 w 100"/>
                <a:gd name="T75" fmla="*/ 46 h 70"/>
                <a:gd name="T76" fmla="*/ 18 w 100"/>
                <a:gd name="T77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70">
                  <a:moveTo>
                    <a:pt x="18" y="40"/>
                  </a:moveTo>
                  <a:lnTo>
                    <a:pt x="0" y="26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6" y="8"/>
                  </a:lnTo>
                  <a:lnTo>
                    <a:pt x="52" y="10"/>
                  </a:lnTo>
                  <a:lnTo>
                    <a:pt x="58" y="10"/>
                  </a:lnTo>
                  <a:lnTo>
                    <a:pt x="62" y="10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8" y="8"/>
                  </a:lnTo>
                  <a:lnTo>
                    <a:pt x="78" y="10"/>
                  </a:lnTo>
                  <a:lnTo>
                    <a:pt x="80" y="14"/>
                  </a:lnTo>
                  <a:lnTo>
                    <a:pt x="82" y="18"/>
                  </a:lnTo>
                  <a:lnTo>
                    <a:pt x="84" y="22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8" y="30"/>
                  </a:lnTo>
                  <a:lnTo>
                    <a:pt x="90" y="36"/>
                  </a:lnTo>
                  <a:lnTo>
                    <a:pt x="92" y="40"/>
                  </a:lnTo>
                  <a:lnTo>
                    <a:pt x="96" y="50"/>
                  </a:lnTo>
                  <a:lnTo>
                    <a:pt x="98" y="58"/>
                  </a:lnTo>
                  <a:lnTo>
                    <a:pt x="100" y="64"/>
                  </a:lnTo>
                  <a:lnTo>
                    <a:pt x="98" y="68"/>
                  </a:lnTo>
                  <a:lnTo>
                    <a:pt x="96" y="70"/>
                  </a:lnTo>
                  <a:lnTo>
                    <a:pt x="92" y="70"/>
                  </a:lnTo>
                  <a:lnTo>
                    <a:pt x="88" y="66"/>
                  </a:lnTo>
                  <a:lnTo>
                    <a:pt x="82" y="64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8" y="60"/>
                  </a:lnTo>
                  <a:lnTo>
                    <a:pt x="68" y="56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2" y="40"/>
                  </a:lnTo>
                  <a:lnTo>
                    <a:pt x="58" y="38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4" y="38"/>
                  </a:lnTo>
                  <a:lnTo>
                    <a:pt x="40" y="40"/>
                  </a:lnTo>
                  <a:lnTo>
                    <a:pt x="36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18" y="4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269">
              <a:extLst>
                <a:ext uri="{FF2B5EF4-FFF2-40B4-BE49-F238E27FC236}">
                  <a16:creationId xmlns:a16="http://schemas.microsoft.com/office/drawing/2014/main" id="{104B8763-BE3C-AED4-08B7-ECC05D21B0BF}"/>
                </a:ext>
              </a:extLst>
            </p:cNvPr>
            <p:cNvSpPr>
              <a:spLocks/>
            </p:cNvSpPr>
            <p:nvPr/>
          </p:nvSpPr>
          <p:spPr bwMode="gray">
            <a:xfrm>
              <a:off x="6008475" y="4461241"/>
              <a:ext cx="174244" cy="160924"/>
            </a:xfrm>
            <a:custGeom>
              <a:avLst/>
              <a:gdLst>
                <a:gd name="T0" fmla="*/ 42 w 84"/>
                <a:gd name="T1" fmla="*/ 84 h 88"/>
                <a:gd name="T2" fmla="*/ 44 w 84"/>
                <a:gd name="T3" fmla="*/ 78 h 88"/>
                <a:gd name="T4" fmla="*/ 44 w 84"/>
                <a:gd name="T5" fmla="*/ 68 h 88"/>
                <a:gd name="T6" fmla="*/ 42 w 84"/>
                <a:gd name="T7" fmla="*/ 66 h 88"/>
                <a:gd name="T8" fmla="*/ 36 w 84"/>
                <a:gd name="T9" fmla="*/ 64 h 88"/>
                <a:gd name="T10" fmla="*/ 32 w 84"/>
                <a:gd name="T11" fmla="*/ 64 h 88"/>
                <a:gd name="T12" fmla="*/ 28 w 84"/>
                <a:gd name="T13" fmla="*/ 62 h 88"/>
                <a:gd name="T14" fmla="*/ 26 w 84"/>
                <a:gd name="T15" fmla="*/ 54 h 88"/>
                <a:gd name="T16" fmla="*/ 26 w 84"/>
                <a:gd name="T17" fmla="*/ 48 h 88"/>
                <a:gd name="T18" fmla="*/ 24 w 84"/>
                <a:gd name="T19" fmla="*/ 46 h 88"/>
                <a:gd name="T20" fmla="*/ 18 w 84"/>
                <a:gd name="T21" fmla="*/ 42 h 88"/>
                <a:gd name="T22" fmla="*/ 10 w 84"/>
                <a:gd name="T23" fmla="*/ 48 h 88"/>
                <a:gd name="T24" fmla="*/ 10 w 84"/>
                <a:gd name="T25" fmla="*/ 44 h 88"/>
                <a:gd name="T26" fmla="*/ 10 w 84"/>
                <a:gd name="T27" fmla="*/ 36 h 88"/>
                <a:gd name="T28" fmla="*/ 8 w 84"/>
                <a:gd name="T29" fmla="*/ 32 h 88"/>
                <a:gd name="T30" fmla="*/ 4 w 84"/>
                <a:gd name="T31" fmla="*/ 24 h 88"/>
                <a:gd name="T32" fmla="*/ 2 w 84"/>
                <a:gd name="T33" fmla="*/ 14 h 88"/>
                <a:gd name="T34" fmla="*/ 0 w 84"/>
                <a:gd name="T35" fmla="*/ 6 h 88"/>
                <a:gd name="T36" fmla="*/ 6 w 84"/>
                <a:gd name="T37" fmla="*/ 8 h 88"/>
                <a:gd name="T38" fmla="*/ 16 w 84"/>
                <a:gd name="T39" fmla="*/ 6 h 88"/>
                <a:gd name="T40" fmla="*/ 22 w 84"/>
                <a:gd name="T41" fmla="*/ 4 h 88"/>
                <a:gd name="T42" fmla="*/ 24 w 84"/>
                <a:gd name="T43" fmla="*/ 0 h 88"/>
                <a:gd name="T44" fmla="*/ 30 w 84"/>
                <a:gd name="T45" fmla="*/ 2 h 88"/>
                <a:gd name="T46" fmla="*/ 32 w 84"/>
                <a:gd name="T47" fmla="*/ 4 h 88"/>
                <a:gd name="T48" fmla="*/ 36 w 84"/>
                <a:gd name="T49" fmla="*/ 4 h 88"/>
                <a:gd name="T50" fmla="*/ 38 w 84"/>
                <a:gd name="T51" fmla="*/ 2 h 88"/>
                <a:gd name="T52" fmla="*/ 42 w 84"/>
                <a:gd name="T53" fmla="*/ 0 h 88"/>
                <a:gd name="T54" fmla="*/ 50 w 84"/>
                <a:gd name="T55" fmla="*/ 0 h 88"/>
                <a:gd name="T56" fmla="*/ 58 w 84"/>
                <a:gd name="T57" fmla="*/ 2 h 88"/>
                <a:gd name="T58" fmla="*/ 64 w 84"/>
                <a:gd name="T59" fmla="*/ 0 h 88"/>
                <a:gd name="T60" fmla="*/ 72 w 84"/>
                <a:gd name="T61" fmla="*/ 0 h 88"/>
                <a:gd name="T62" fmla="*/ 76 w 84"/>
                <a:gd name="T63" fmla="*/ 4 h 88"/>
                <a:gd name="T64" fmla="*/ 78 w 84"/>
                <a:gd name="T65" fmla="*/ 12 h 88"/>
                <a:gd name="T66" fmla="*/ 82 w 84"/>
                <a:gd name="T67" fmla="*/ 32 h 88"/>
                <a:gd name="T68" fmla="*/ 80 w 84"/>
                <a:gd name="T69" fmla="*/ 46 h 88"/>
                <a:gd name="T70" fmla="*/ 76 w 84"/>
                <a:gd name="T71" fmla="*/ 68 h 88"/>
                <a:gd name="T72" fmla="*/ 84 w 84"/>
                <a:gd name="T73" fmla="*/ 88 h 88"/>
                <a:gd name="T74" fmla="*/ 42 w 84"/>
                <a:gd name="T7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88">
                  <a:moveTo>
                    <a:pt x="42" y="86"/>
                  </a:moveTo>
                  <a:lnTo>
                    <a:pt x="42" y="84"/>
                  </a:lnTo>
                  <a:lnTo>
                    <a:pt x="44" y="82"/>
                  </a:lnTo>
                  <a:lnTo>
                    <a:pt x="44" y="78"/>
                  </a:lnTo>
                  <a:lnTo>
                    <a:pt x="46" y="74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2" y="66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0" y="64"/>
                  </a:lnTo>
                  <a:lnTo>
                    <a:pt x="28" y="62"/>
                  </a:lnTo>
                  <a:lnTo>
                    <a:pt x="26" y="58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4"/>
                  </a:lnTo>
                  <a:lnTo>
                    <a:pt x="18" y="42"/>
                  </a:lnTo>
                  <a:lnTo>
                    <a:pt x="14" y="44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6" y="28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76" y="8"/>
                  </a:lnTo>
                  <a:lnTo>
                    <a:pt x="78" y="12"/>
                  </a:lnTo>
                  <a:lnTo>
                    <a:pt x="80" y="20"/>
                  </a:lnTo>
                  <a:lnTo>
                    <a:pt x="82" y="32"/>
                  </a:lnTo>
                  <a:lnTo>
                    <a:pt x="80" y="42"/>
                  </a:lnTo>
                  <a:lnTo>
                    <a:pt x="80" y="46"/>
                  </a:lnTo>
                  <a:lnTo>
                    <a:pt x="78" y="56"/>
                  </a:lnTo>
                  <a:lnTo>
                    <a:pt x="76" y="68"/>
                  </a:lnTo>
                  <a:lnTo>
                    <a:pt x="78" y="76"/>
                  </a:lnTo>
                  <a:lnTo>
                    <a:pt x="84" y="88"/>
                  </a:lnTo>
                  <a:lnTo>
                    <a:pt x="66" y="82"/>
                  </a:lnTo>
                  <a:lnTo>
                    <a:pt x="42" y="86"/>
                  </a:lnTo>
                </a:path>
              </a:pathLst>
            </a:custGeom>
            <a:solidFill>
              <a:srgbClr val="00B050"/>
            </a:solidFill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 270">
              <a:extLst>
                <a:ext uri="{FF2B5EF4-FFF2-40B4-BE49-F238E27FC236}">
                  <a16:creationId xmlns:a16="http://schemas.microsoft.com/office/drawing/2014/main" id="{815E180E-107F-0FCB-4B61-E683FB1597AC}"/>
                </a:ext>
              </a:extLst>
            </p:cNvPr>
            <p:cNvSpPr>
              <a:spLocks/>
            </p:cNvSpPr>
            <p:nvPr/>
          </p:nvSpPr>
          <p:spPr bwMode="gray">
            <a:xfrm>
              <a:off x="6087299" y="4395409"/>
              <a:ext cx="153501" cy="69490"/>
            </a:xfrm>
            <a:custGeom>
              <a:avLst/>
              <a:gdLst>
                <a:gd name="T0" fmla="*/ 28 w 74"/>
                <a:gd name="T1" fmla="*/ 8 h 38"/>
                <a:gd name="T2" fmla="*/ 28 w 74"/>
                <a:gd name="T3" fmla="*/ 8 h 38"/>
                <a:gd name="T4" fmla="*/ 24 w 74"/>
                <a:gd name="T5" fmla="*/ 8 h 38"/>
                <a:gd name="T6" fmla="*/ 20 w 74"/>
                <a:gd name="T7" fmla="*/ 8 h 38"/>
                <a:gd name="T8" fmla="*/ 16 w 74"/>
                <a:gd name="T9" fmla="*/ 10 h 38"/>
                <a:gd name="T10" fmla="*/ 12 w 74"/>
                <a:gd name="T11" fmla="*/ 12 h 38"/>
                <a:gd name="T12" fmla="*/ 8 w 74"/>
                <a:gd name="T13" fmla="*/ 16 h 38"/>
                <a:gd name="T14" fmla="*/ 4 w 74"/>
                <a:gd name="T15" fmla="*/ 22 h 38"/>
                <a:gd name="T16" fmla="*/ 0 w 74"/>
                <a:gd name="T17" fmla="*/ 38 h 38"/>
                <a:gd name="T18" fmla="*/ 0 w 74"/>
                <a:gd name="T19" fmla="*/ 38 h 38"/>
                <a:gd name="T20" fmla="*/ 2 w 74"/>
                <a:gd name="T21" fmla="*/ 38 h 38"/>
                <a:gd name="T22" fmla="*/ 6 w 74"/>
                <a:gd name="T23" fmla="*/ 36 h 38"/>
                <a:gd name="T24" fmla="*/ 10 w 74"/>
                <a:gd name="T25" fmla="*/ 36 h 38"/>
                <a:gd name="T26" fmla="*/ 16 w 74"/>
                <a:gd name="T27" fmla="*/ 38 h 38"/>
                <a:gd name="T28" fmla="*/ 16 w 74"/>
                <a:gd name="T29" fmla="*/ 38 h 38"/>
                <a:gd name="T30" fmla="*/ 18 w 74"/>
                <a:gd name="T31" fmla="*/ 38 h 38"/>
                <a:gd name="T32" fmla="*/ 22 w 74"/>
                <a:gd name="T33" fmla="*/ 38 h 38"/>
                <a:gd name="T34" fmla="*/ 28 w 74"/>
                <a:gd name="T35" fmla="*/ 36 h 38"/>
                <a:gd name="T36" fmla="*/ 28 w 74"/>
                <a:gd name="T37" fmla="*/ 36 h 38"/>
                <a:gd name="T38" fmla="*/ 30 w 74"/>
                <a:gd name="T39" fmla="*/ 36 h 38"/>
                <a:gd name="T40" fmla="*/ 32 w 74"/>
                <a:gd name="T41" fmla="*/ 36 h 38"/>
                <a:gd name="T42" fmla="*/ 36 w 74"/>
                <a:gd name="T43" fmla="*/ 36 h 38"/>
                <a:gd name="T44" fmla="*/ 36 w 74"/>
                <a:gd name="T45" fmla="*/ 36 h 38"/>
                <a:gd name="T46" fmla="*/ 36 w 74"/>
                <a:gd name="T47" fmla="*/ 34 h 38"/>
                <a:gd name="T48" fmla="*/ 36 w 74"/>
                <a:gd name="T49" fmla="*/ 32 h 38"/>
                <a:gd name="T50" fmla="*/ 38 w 74"/>
                <a:gd name="T51" fmla="*/ 30 h 38"/>
                <a:gd name="T52" fmla="*/ 40 w 74"/>
                <a:gd name="T53" fmla="*/ 28 h 38"/>
                <a:gd name="T54" fmla="*/ 40 w 74"/>
                <a:gd name="T55" fmla="*/ 26 h 38"/>
                <a:gd name="T56" fmla="*/ 42 w 74"/>
                <a:gd name="T57" fmla="*/ 24 h 38"/>
                <a:gd name="T58" fmla="*/ 44 w 74"/>
                <a:gd name="T59" fmla="*/ 22 h 38"/>
                <a:gd name="T60" fmla="*/ 46 w 74"/>
                <a:gd name="T61" fmla="*/ 22 h 38"/>
                <a:gd name="T62" fmla="*/ 50 w 74"/>
                <a:gd name="T63" fmla="*/ 20 h 38"/>
                <a:gd name="T64" fmla="*/ 60 w 74"/>
                <a:gd name="T65" fmla="*/ 20 h 38"/>
                <a:gd name="T66" fmla="*/ 62 w 74"/>
                <a:gd name="T67" fmla="*/ 20 h 38"/>
                <a:gd name="T68" fmla="*/ 64 w 74"/>
                <a:gd name="T69" fmla="*/ 22 h 38"/>
                <a:gd name="T70" fmla="*/ 68 w 74"/>
                <a:gd name="T71" fmla="*/ 22 h 38"/>
                <a:gd name="T72" fmla="*/ 70 w 74"/>
                <a:gd name="T73" fmla="*/ 22 h 38"/>
                <a:gd name="T74" fmla="*/ 72 w 74"/>
                <a:gd name="T75" fmla="*/ 22 h 38"/>
                <a:gd name="T76" fmla="*/ 74 w 74"/>
                <a:gd name="T77" fmla="*/ 20 h 38"/>
                <a:gd name="T78" fmla="*/ 74 w 74"/>
                <a:gd name="T79" fmla="*/ 20 h 38"/>
                <a:gd name="T80" fmla="*/ 74 w 74"/>
                <a:gd name="T81" fmla="*/ 18 h 38"/>
                <a:gd name="T82" fmla="*/ 72 w 74"/>
                <a:gd name="T83" fmla="*/ 16 h 38"/>
                <a:gd name="T84" fmla="*/ 70 w 74"/>
                <a:gd name="T85" fmla="*/ 16 h 38"/>
                <a:gd name="T86" fmla="*/ 66 w 74"/>
                <a:gd name="T87" fmla="*/ 14 h 38"/>
                <a:gd name="T88" fmla="*/ 64 w 74"/>
                <a:gd name="T89" fmla="*/ 12 h 38"/>
                <a:gd name="T90" fmla="*/ 62 w 74"/>
                <a:gd name="T91" fmla="*/ 8 h 38"/>
                <a:gd name="T92" fmla="*/ 60 w 74"/>
                <a:gd name="T93" fmla="*/ 4 h 38"/>
                <a:gd name="T94" fmla="*/ 60 w 74"/>
                <a:gd name="T95" fmla="*/ 2 h 38"/>
                <a:gd name="T96" fmla="*/ 58 w 74"/>
                <a:gd name="T97" fmla="*/ 0 h 38"/>
                <a:gd name="T98" fmla="*/ 58 w 74"/>
                <a:gd name="T99" fmla="*/ 0 h 38"/>
                <a:gd name="T100" fmla="*/ 56 w 74"/>
                <a:gd name="T101" fmla="*/ 0 h 38"/>
                <a:gd name="T102" fmla="*/ 54 w 74"/>
                <a:gd name="T103" fmla="*/ 2 h 38"/>
                <a:gd name="T104" fmla="*/ 50 w 74"/>
                <a:gd name="T105" fmla="*/ 2 h 38"/>
                <a:gd name="T106" fmla="*/ 46 w 74"/>
                <a:gd name="T107" fmla="*/ 4 h 38"/>
                <a:gd name="T108" fmla="*/ 40 w 74"/>
                <a:gd name="T109" fmla="*/ 6 h 38"/>
                <a:gd name="T110" fmla="*/ 36 w 74"/>
                <a:gd name="T111" fmla="*/ 8 h 38"/>
                <a:gd name="T112" fmla="*/ 28 w 74"/>
                <a:gd name="T11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4" h="38">
                  <a:moveTo>
                    <a:pt x="28" y="8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4" y="2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36"/>
                  </a:lnTo>
                  <a:lnTo>
                    <a:pt x="10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50" y="20"/>
                  </a:lnTo>
                  <a:lnTo>
                    <a:pt x="60" y="20"/>
                  </a:lnTo>
                  <a:lnTo>
                    <a:pt x="62" y="20"/>
                  </a:lnTo>
                  <a:lnTo>
                    <a:pt x="64" y="22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4" y="18"/>
                  </a:lnTo>
                  <a:lnTo>
                    <a:pt x="72" y="16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64" y="12"/>
                  </a:lnTo>
                  <a:lnTo>
                    <a:pt x="62" y="8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6" y="4"/>
                  </a:lnTo>
                  <a:lnTo>
                    <a:pt x="40" y="6"/>
                  </a:lnTo>
                  <a:lnTo>
                    <a:pt x="36" y="8"/>
                  </a:lnTo>
                  <a:lnTo>
                    <a:pt x="28" y="8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271">
              <a:extLst>
                <a:ext uri="{FF2B5EF4-FFF2-40B4-BE49-F238E27FC236}">
                  <a16:creationId xmlns:a16="http://schemas.microsoft.com/office/drawing/2014/main" id="{A02350AC-39D1-9705-95A1-F481119EF9B5}"/>
                </a:ext>
              </a:extLst>
            </p:cNvPr>
            <p:cNvSpPr>
              <a:spLocks/>
            </p:cNvSpPr>
            <p:nvPr/>
          </p:nvSpPr>
          <p:spPr bwMode="gray">
            <a:xfrm>
              <a:off x="6161975" y="4431982"/>
              <a:ext cx="66378" cy="193841"/>
            </a:xfrm>
            <a:custGeom>
              <a:avLst/>
              <a:gdLst>
                <a:gd name="T0" fmla="*/ 14 w 32"/>
                <a:gd name="T1" fmla="*/ 0 h 106"/>
                <a:gd name="T2" fmla="*/ 14 w 32"/>
                <a:gd name="T3" fmla="*/ 0 h 106"/>
                <a:gd name="T4" fmla="*/ 12 w 32"/>
                <a:gd name="T5" fmla="*/ 0 h 106"/>
                <a:gd name="T6" fmla="*/ 8 w 32"/>
                <a:gd name="T7" fmla="*/ 2 h 106"/>
                <a:gd name="T8" fmla="*/ 6 w 32"/>
                <a:gd name="T9" fmla="*/ 4 h 106"/>
                <a:gd name="T10" fmla="*/ 4 w 32"/>
                <a:gd name="T11" fmla="*/ 6 h 106"/>
                <a:gd name="T12" fmla="*/ 4 w 32"/>
                <a:gd name="T13" fmla="*/ 8 h 106"/>
                <a:gd name="T14" fmla="*/ 4 w 32"/>
                <a:gd name="T15" fmla="*/ 10 h 106"/>
                <a:gd name="T16" fmla="*/ 2 w 32"/>
                <a:gd name="T17" fmla="*/ 12 h 106"/>
                <a:gd name="T18" fmla="*/ 0 w 32"/>
                <a:gd name="T19" fmla="*/ 12 h 106"/>
                <a:gd name="T20" fmla="*/ 0 w 32"/>
                <a:gd name="T21" fmla="*/ 14 h 106"/>
                <a:gd name="T22" fmla="*/ 2 w 32"/>
                <a:gd name="T23" fmla="*/ 18 h 106"/>
                <a:gd name="T24" fmla="*/ 2 w 32"/>
                <a:gd name="T25" fmla="*/ 24 h 106"/>
                <a:gd name="T26" fmla="*/ 4 w 32"/>
                <a:gd name="T27" fmla="*/ 28 h 106"/>
                <a:gd name="T28" fmla="*/ 6 w 32"/>
                <a:gd name="T29" fmla="*/ 32 h 106"/>
                <a:gd name="T30" fmla="*/ 6 w 32"/>
                <a:gd name="T31" fmla="*/ 36 h 106"/>
                <a:gd name="T32" fmla="*/ 6 w 32"/>
                <a:gd name="T33" fmla="*/ 40 h 106"/>
                <a:gd name="T34" fmla="*/ 6 w 32"/>
                <a:gd name="T35" fmla="*/ 44 h 106"/>
                <a:gd name="T36" fmla="*/ 8 w 32"/>
                <a:gd name="T37" fmla="*/ 50 h 106"/>
                <a:gd name="T38" fmla="*/ 6 w 32"/>
                <a:gd name="T39" fmla="*/ 58 h 106"/>
                <a:gd name="T40" fmla="*/ 6 w 32"/>
                <a:gd name="T41" fmla="*/ 58 h 106"/>
                <a:gd name="T42" fmla="*/ 6 w 32"/>
                <a:gd name="T43" fmla="*/ 62 h 106"/>
                <a:gd name="T44" fmla="*/ 4 w 32"/>
                <a:gd name="T45" fmla="*/ 68 h 106"/>
                <a:gd name="T46" fmla="*/ 4 w 32"/>
                <a:gd name="T47" fmla="*/ 74 h 106"/>
                <a:gd name="T48" fmla="*/ 2 w 32"/>
                <a:gd name="T49" fmla="*/ 80 h 106"/>
                <a:gd name="T50" fmla="*/ 2 w 32"/>
                <a:gd name="T51" fmla="*/ 88 h 106"/>
                <a:gd name="T52" fmla="*/ 10 w 32"/>
                <a:gd name="T53" fmla="*/ 104 h 106"/>
                <a:gd name="T54" fmla="*/ 28 w 32"/>
                <a:gd name="T55" fmla="*/ 106 h 106"/>
                <a:gd name="T56" fmla="*/ 28 w 32"/>
                <a:gd name="T57" fmla="*/ 102 h 106"/>
                <a:gd name="T58" fmla="*/ 30 w 32"/>
                <a:gd name="T59" fmla="*/ 88 h 106"/>
                <a:gd name="T60" fmla="*/ 32 w 32"/>
                <a:gd name="T61" fmla="*/ 74 h 106"/>
                <a:gd name="T62" fmla="*/ 32 w 32"/>
                <a:gd name="T63" fmla="*/ 62 h 106"/>
                <a:gd name="T64" fmla="*/ 32 w 32"/>
                <a:gd name="T65" fmla="*/ 50 h 106"/>
                <a:gd name="T66" fmla="*/ 30 w 32"/>
                <a:gd name="T67" fmla="*/ 40 h 106"/>
                <a:gd name="T68" fmla="*/ 30 w 32"/>
                <a:gd name="T69" fmla="*/ 36 h 106"/>
                <a:gd name="T70" fmla="*/ 24 w 32"/>
                <a:gd name="T71" fmla="*/ 8 h 106"/>
                <a:gd name="T72" fmla="*/ 20 w 32"/>
                <a:gd name="T73" fmla="*/ 2 h 106"/>
                <a:gd name="T74" fmla="*/ 14 w 32"/>
                <a:gd name="T7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106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6" y="32"/>
                  </a:lnTo>
                  <a:lnTo>
                    <a:pt x="6" y="36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62"/>
                  </a:lnTo>
                  <a:lnTo>
                    <a:pt x="4" y="68"/>
                  </a:lnTo>
                  <a:lnTo>
                    <a:pt x="4" y="74"/>
                  </a:lnTo>
                  <a:lnTo>
                    <a:pt x="2" y="80"/>
                  </a:lnTo>
                  <a:lnTo>
                    <a:pt x="2" y="88"/>
                  </a:lnTo>
                  <a:lnTo>
                    <a:pt x="10" y="104"/>
                  </a:lnTo>
                  <a:lnTo>
                    <a:pt x="28" y="106"/>
                  </a:lnTo>
                  <a:lnTo>
                    <a:pt x="28" y="102"/>
                  </a:lnTo>
                  <a:lnTo>
                    <a:pt x="30" y="88"/>
                  </a:lnTo>
                  <a:lnTo>
                    <a:pt x="32" y="74"/>
                  </a:lnTo>
                  <a:lnTo>
                    <a:pt x="32" y="62"/>
                  </a:lnTo>
                  <a:lnTo>
                    <a:pt x="32" y="50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24" y="8"/>
                  </a:lnTo>
                  <a:lnTo>
                    <a:pt x="20" y="2"/>
                  </a:lnTo>
                  <a:lnTo>
                    <a:pt x="14" y="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272">
              <a:extLst>
                <a:ext uri="{FF2B5EF4-FFF2-40B4-BE49-F238E27FC236}">
                  <a16:creationId xmlns:a16="http://schemas.microsoft.com/office/drawing/2014/main" id="{F3709353-361E-CF96-4EAA-A1917D899A46}"/>
                </a:ext>
              </a:extLst>
            </p:cNvPr>
            <p:cNvSpPr>
              <a:spLocks/>
            </p:cNvSpPr>
            <p:nvPr/>
          </p:nvSpPr>
          <p:spPr bwMode="gray">
            <a:xfrm>
              <a:off x="6203461" y="4431982"/>
              <a:ext cx="53933" cy="193841"/>
            </a:xfrm>
            <a:custGeom>
              <a:avLst/>
              <a:gdLst>
                <a:gd name="T0" fmla="*/ 0 w 26"/>
                <a:gd name="T1" fmla="*/ 2 h 106"/>
                <a:gd name="T2" fmla="*/ 0 w 26"/>
                <a:gd name="T3" fmla="*/ 2 h 106"/>
                <a:gd name="T4" fmla="*/ 4 w 26"/>
                <a:gd name="T5" fmla="*/ 0 h 106"/>
                <a:gd name="T6" fmla="*/ 8 w 26"/>
                <a:gd name="T7" fmla="*/ 2 h 106"/>
                <a:gd name="T8" fmla="*/ 14 w 26"/>
                <a:gd name="T9" fmla="*/ 2 h 106"/>
                <a:gd name="T10" fmla="*/ 14 w 26"/>
                <a:gd name="T11" fmla="*/ 4 h 106"/>
                <a:gd name="T12" fmla="*/ 14 w 26"/>
                <a:gd name="T13" fmla="*/ 6 h 106"/>
                <a:gd name="T14" fmla="*/ 14 w 26"/>
                <a:gd name="T15" fmla="*/ 8 h 106"/>
                <a:gd name="T16" fmla="*/ 14 w 26"/>
                <a:gd name="T17" fmla="*/ 10 h 106"/>
                <a:gd name="T18" fmla="*/ 16 w 26"/>
                <a:gd name="T19" fmla="*/ 12 h 106"/>
                <a:gd name="T20" fmla="*/ 18 w 26"/>
                <a:gd name="T21" fmla="*/ 14 h 106"/>
                <a:gd name="T22" fmla="*/ 18 w 26"/>
                <a:gd name="T23" fmla="*/ 14 h 106"/>
                <a:gd name="T24" fmla="*/ 20 w 26"/>
                <a:gd name="T25" fmla="*/ 18 h 106"/>
                <a:gd name="T26" fmla="*/ 24 w 26"/>
                <a:gd name="T27" fmla="*/ 22 h 106"/>
                <a:gd name="T28" fmla="*/ 24 w 26"/>
                <a:gd name="T29" fmla="*/ 28 h 106"/>
                <a:gd name="T30" fmla="*/ 26 w 26"/>
                <a:gd name="T31" fmla="*/ 36 h 106"/>
                <a:gd name="T32" fmla="*/ 26 w 26"/>
                <a:gd name="T33" fmla="*/ 42 h 106"/>
                <a:gd name="T34" fmla="*/ 26 w 26"/>
                <a:gd name="T35" fmla="*/ 56 h 106"/>
                <a:gd name="T36" fmla="*/ 26 w 26"/>
                <a:gd name="T37" fmla="*/ 74 h 106"/>
                <a:gd name="T38" fmla="*/ 26 w 26"/>
                <a:gd name="T39" fmla="*/ 90 h 106"/>
                <a:gd name="T40" fmla="*/ 26 w 26"/>
                <a:gd name="T41" fmla="*/ 96 h 106"/>
                <a:gd name="T42" fmla="*/ 24 w 26"/>
                <a:gd name="T43" fmla="*/ 96 h 106"/>
                <a:gd name="T44" fmla="*/ 20 w 26"/>
                <a:gd name="T45" fmla="*/ 98 h 106"/>
                <a:gd name="T46" fmla="*/ 18 w 26"/>
                <a:gd name="T47" fmla="*/ 100 h 106"/>
                <a:gd name="T48" fmla="*/ 14 w 26"/>
                <a:gd name="T49" fmla="*/ 102 h 106"/>
                <a:gd name="T50" fmla="*/ 8 w 26"/>
                <a:gd name="T51" fmla="*/ 106 h 106"/>
                <a:gd name="T52" fmla="*/ 8 w 26"/>
                <a:gd name="T53" fmla="*/ 102 h 106"/>
                <a:gd name="T54" fmla="*/ 10 w 26"/>
                <a:gd name="T55" fmla="*/ 88 h 106"/>
                <a:gd name="T56" fmla="*/ 12 w 26"/>
                <a:gd name="T57" fmla="*/ 74 h 106"/>
                <a:gd name="T58" fmla="*/ 12 w 26"/>
                <a:gd name="T59" fmla="*/ 60 h 106"/>
                <a:gd name="T60" fmla="*/ 10 w 26"/>
                <a:gd name="T61" fmla="*/ 48 h 106"/>
                <a:gd name="T62" fmla="*/ 10 w 26"/>
                <a:gd name="T63" fmla="*/ 40 h 106"/>
                <a:gd name="T64" fmla="*/ 10 w 26"/>
                <a:gd name="T65" fmla="*/ 34 h 106"/>
                <a:gd name="T66" fmla="*/ 8 w 26"/>
                <a:gd name="T67" fmla="*/ 28 h 106"/>
                <a:gd name="T68" fmla="*/ 6 w 26"/>
                <a:gd name="T69" fmla="*/ 10 h 106"/>
                <a:gd name="T70" fmla="*/ 4 w 26"/>
                <a:gd name="T71" fmla="*/ 10 h 106"/>
                <a:gd name="T72" fmla="*/ 4 w 26"/>
                <a:gd name="T73" fmla="*/ 8 h 106"/>
                <a:gd name="T74" fmla="*/ 2 w 26"/>
                <a:gd name="T75" fmla="*/ 4 h 106"/>
                <a:gd name="T76" fmla="*/ 2 w 26"/>
                <a:gd name="T77" fmla="*/ 2 h 106"/>
                <a:gd name="T78" fmla="*/ 0 w 26"/>
                <a:gd name="T79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106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8"/>
                  </a:lnTo>
                  <a:lnTo>
                    <a:pt x="26" y="36"/>
                  </a:lnTo>
                  <a:lnTo>
                    <a:pt x="26" y="42"/>
                  </a:lnTo>
                  <a:lnTo>
                    <a:pt x="26" y="56"/>
                  </a:lnTo>
                  <a:lnTo>
                    <a:pt x="26" y="74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4" y="96"/>
                  </a:lnTo>
                  <a:lnTo>
                    <a:pt x="20" y="98"/>
                  </a:lnTo>
                  <a:lnTo>
                    <a:pt x="18" y="100"/>
                  </a:lnTo>
                  <a:lnTo>
                    <a:pt x="14" y="102"/>
                  </a:lnTo>
                  <a:lnTo>
                    <a:pt x="8" y="106"/>
                  </a:lnTo>
                  <a:lnTo>
                    <a:pt x="8" y="102"/>
                  </a:lnTo>
                  <a:lnTo>
                    <a:pt x="10" y="88"/>
                  </a:lnTo>
                  <a:lnTo>
                    <a:pt x="12" y="74"/>
                  </a:lnTo>
                  <a:lnTo>
                    <a:pt x="12" y="60"/>
                  </a:lnTo>
                  <a:lnTo>
                    <a:pt x="10" y="48"/>
                  </a:lnTo>
                  <a:lnTo>
                    <a:pt x="10" y="40"/>
                  </a:lnTo>
                  <a:lnTo>
                    <a:pt x="10" y="34"/>
                  </a:lnTo>
                  <a:lnTo>
                    <a:pt x="8" y="2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273">
              <a:extLst>
                <a:ext uri="{FF2B5EF4-FFF2-40B4-BE49-F238E27FC236}">
                  <a16:creationId xmlns:a16="http://schemas.microsoft.com/office/drawing/2014/main" id="{46BD9842-A151-BB52-5659-96391D884E30}"/>
                </a:ext>
              </a:extLst>
            </p:cNvPr>
            <p:cNvSpPr>
              <a:spLocks/>
            </p:cNvSpPr>
            <p:nvPr/>
          </p:nvSpPr>
          <p:spPr bwMode="gray">
            <a:xfrm>
              <a:off x="6228354" y="4421010"/>
              <a:ext cx="87122" cy="186526"/>
            </a:xfrm>
            <a:custGeom>
              <a:avLst/>
              <a:gdLst>
                <a:gd name="T0" fmla="*/ 14 w 42"/>
                <a:gd name="T1" fmla="*/ 102 h 102"/>
                <a:gd name="T2" fmla="*/ 14 w 42"/>
                <a:gd name="T3" fmla="*/ 96 h 102"/>
                <a:gd name="T4" fmla="*/ 14 w 42"/>
                <a:gd name="T5" fmla="*/ 82 h 102"/>
                <a:gd name="T6" fmla="*/ 14 w 42"/>
                <a:gd name="T7" fmla="*/ 64 h 102"/>
                <a:gd name="T8" fmla="*/ 14 w 42"/>
                <a:gd name="T9" fmla="*/ 46 h 102"/>
                <a:gd name="T10" fmla="*/ 14 w 42"/>
                <a:gd name="T11" fmla="*/ 36 h 102"/>
                <a:gd name="T12" fmla="*/ 12 w 42"/>
                <a:gd name="T13" fmla="*/ 30 h 102"/>
                <a:gd name="T14" fmla="*/ 8 w 42"/>
                <a:gd name="T15" fmla="*/ 24 h 102"/>
                <a:gd name="T16" fmla="*/ 6 w 42"/>
                <a:gd name="T17" fmla="*/ 20 h 102"/>
                <a:gd name="T18" fmla="*/ 2 w 42"/>
                <a:gd name="T19" fmla="*/ 18 h 102"/>
                <a:gd name="T20" fmla="*/ 0 w 42"/>
                <a:gd name="T21" fmla="*/ 12 h 102"/>
                <a:gd name="T22" fmla="*/ 2 w 42"/>
                <a:gd name="T23" fmla="*/ 8 h 102"/>
                <a:gd name="T24" fmla="*/ 14 w 42"/>
                <a:gd name="T25" fmla="*/ 8 h 102"/>
                <a:gd name="T26" fmla="*/ 16 w 42"/>
                <a:gd name="T27" fmla="*/ 0 h 102"/>
                <a:gd name="T28" fmla="*/ 28 w 42"/>
                <a:gd name="T29" fmla="*/ 10 h 102"/>
                <a:gd name="T30" fmla="*/ 30 w 42"/>
                <a:gd name="T31" fmla="*/ 12 h 102"/>
                <a:gd name="T32" fmla="*/ 34 w 42"/>
                <a:gd name="T33" fmla="*/ 16 h 102"/>
                <a:gd name="T34" fmla="*/ 40 w 42"/>
                <a:gd name="T35" fmla="*/ 22 h 102"/>
                <a:gd name="T36" fmla="*/ 42 w 42"/>
                <a:gd name="T37" fmla="*/ 34 h 102"/>
                <a:gd name="T38" fmla="*/ 38 w 42"/>
                <a:gd name="T39" fmla="*/ 48 h 102"/>
                <a:gd name="T40" fmla="*/ 38 w 42"/>
                <a:gd name="T41" fmla="*/ 52 h 102"/>
                <a:gd name="T42" fmla="*/ 36 w 42"/>
                <a:gd name="T43" fmla="*/ 64 h 102"/>
                <a:gd name="T44" fmla="*/ 36 w 42"/>
                <a:gd name="T45" fmla="*/ 82 h 102"/>
                <a:gd name="T46" fmla="*/ 34 w 42"/>
                <a:gd name="T47" fmla="*/ 98 h 102"/>
                <a:gd name="T48" fmla="*/ 14 w 42"/>
                <a:gd name="T4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102">
                  <a:moveTo>
                    <a:pt x="14" y="102"/>
                  </a:moveTo>
                  <a:lnTo>
                    <a:pt x="14" y="96"/>
                  </a:lnTo>
                  <a:lnTo>
                    <a:pt x="14" y="82"/>
                  </a:lnTo>
                  <a:lnTo>
                    <a:pt x="14" y="64"/>
                  </a:lnTo>
                  <a:lnTo>
                    <a:pt x="14" y="46"/>
                  </a:lnTo>
                  <a:lnTo>
                    <a:pt x="14" y="36"/>
                  </a:lnTo>
                  <a:lnTo>
                    <a:pt x="12" y="30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4" y="16"/>
                  </a:lnTo>
                  <a:lnTo>
                    <a:pt x="40" y="22"/>
                  </a:lnTo>
                  <a:lnTo>
                    <a:pt x="42" y="34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36" y="64"/>
                  </a:lnTo>
                  <a:lnTo>
                    <a:pt x="36" y="82"/>
                  </a:lnTo>
                  <a:lnTo>
                    <a:pt x="34" y="98"/>
                  </a:lnTo>
                  <a:lnTo>
                    <a:pt x="14" y="102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274">
              <a:extLst>
                <a:ext uri="{FF2B5EF4-FFF2-40B4-BE49-F238E27FC236}">
                  <a16:creationId xmlns:a16="http://schemas.microsoft.com/office/drawing/2014/main" id="{03AB2ECE-1BB1-0E01-250D-7351D9DB07C7}"/>
                </a:ext>
              </a:extLst>
            </p:cNvPr>
            <p:cNvSpPr>
              <a:spLocks/>
            </p:cNvSpPr>
            <p:nvPr/>
          </p:nvSpPr>
          <p:spPr bwMode="gray">
            <a:xfrm>
              <a:off x="5900609" y="3828516"/>
              <a:ext cx="327744" cy="230414"/>
            </a:xfrm>
            <a:custGeom>
              <a:avLst/>
              <a:gdLst>
                <a:gd name="T0" fmla="*/ 0 w 158"/>
                <a:gd name="T1" fmla="*/ 120 h 126"/>
                <a:gd name="T2" fmla="*/ 2 w 158"/>
                <a:gd name="T3" fmla="*/ 118 h 126"/>
                <a:gd name="T4" fmla="*/ 2 w 158"/>
                <a:gd name="T5" fmla="*/ 116 h 126"/>
                <a:gd name="T6" fmla="*/ 14 w 158"/>
                <a:gd name="T7" fmla="*/ 112 h 126"/>
                <a:gd name="T8" fmla="*/ 22 w 158"/>
                <a:gd name="T9" fmla="*/ 106 h 126"/>
                <a:gd name="T10" fmla="*/ 30 w 158"/>
                <a:gd name="T11" fmla="*/ 98 h 126"/>
                <a:gd name="T12" fmla="*/ 38 w 158"/>
                <a:gd name="T13" fmla="*/ 90 h 126"/>
                <a:gd name="T14" fmla="*/ 44 w 158"/>
                <a:gd name="T15" fmla="*/ 82 h 126"/>
                <a:gd name="T16" fmla="*/ 46 w 158"/>
                <a:gd name="T17" fmla="*/ 80 h 126"/>
                <a:gd name="T18" fmla="*/ 46 w 158"/>
                <a:gd name="T19" fmla="*/ 68 h 126"/>
                <a:gd name="T20" fmla="*/ 50 w 158"/>
                <a:gd name="T21" fmla="*/ 60 h 126"/>
                <a:gd name="T22" fmla="*/ 56 w 158"/>
                <a:gd name="T23" fmla="*/ 54 h 126"/>
                <a:gd name="T24" fmla="*/ 60 w 158"/>
                <a:gd name="T25" fmla="*/ 48 h 126"/>
                <a:gd name="T26" fmla="*/ 60 w 158"/>
                <a:gd name="T27" fmla="*/ 44 h 126"/>
                <a:gd name="T28" fmla="*/ 64 w 158"/>
                <a:gd name="T29" fmla="*/ 40 h 126"/>
                <a:gd name="T30" fmla="*/ 66 w 158"/>
                <a:gd name="T31" fmla="*/ 36 h 126"/>
                <a:gd name="T32" fmla="*/ 70 w 158"/>
                <a:gd name="T33" fmla="*/ 34 h 126"/>
                <a:gd name="T34" fmla="*/ 74 w 158"/>
                <a:gd name="T35" fmla="*/ 32 h 126"/>
                <a:gd name="T36" fmla="*/ 76 w 158"/>
                <a:gd name="T37" fmla="*/ 30 h 126"/>
                <a:gd name="T38" fmla="*/ 78 w 158"/>
                <a:gd name="T39" fmla="*/ 30 h 126"/>
                <a:gd name="T40" fmla="*/ 76 w 158"/>
                <a:gd name="T41" fmla="*/ 20 h 126"/>
                <a:gd name="T42" fmla="*/ 76 w 158"/>
                <a:gd name="T43" fmla="*/ 14 h 126"/>
                <a:gd name="T44" fmla="*/ 78 w 158"/>
                <a:gd name="T45" fmla="*/ 8 h 126"/>
                <a:gd name="T46" fmla="*/ 78 w 158"/>
                <a:gd name="T47" fmla="*/ 4 h 126"/>
                <a:gd name="T48" fmla="*/ 80 w 158"/>
                <a:gd name="T49" fmla="*/ 0 h 126"/>
                <a:gd name="T50" fmla="*/ 80 w 158"/>
                <a:gd name="T51" fmla="*/ 0 h 126"/>
                <a:gd name="T52" fmla="*/ 82 w 158"/>
                <a:gd name="T53" fmla="*/ 0 h 126"/>
                <a:gd name="T54" fmla="*/ 84 w 158"/>
                <a:gd name="T55" fmla="*/ 2 h 126"/>
                <a:gd name="T56" fmla="*/ 88 w 158"/>
                <a:gd name="T57" fmla="*/ 4 h 126"/>
                <a:gd name="T58" fmla="*/ 92 w 158"/>
                <a:gd name="T59" fmla="*/ 6 h 126"/>
                <a:gd name="T60" fmla="*/ 98 w 158"/>
                <a:gd name="T61" fmla="*/ 8 h 126"/>
                <a:gd name="T62" fmla="*/ 104 w 158"/>
                <a:gd name="T63" fmla="*/ 10 h 126"/>
                <a:gd name="T64" fmla="*/ 114 w 158"/>
                <a:gd name="T65" fmla="*/ 12 h 126"/>
                <a:gd name="T66" fmla="*/ 126 w 158"/>
                <a:gd name="T67" fmla="*/ 12 h 126"/>
                <a:gd name="T68" fmla="*/ 134 w 158"/>
                <a:gd name="T69" fmla="*/ 12 h 126"/>
                <a:gd name="T70" fmla="*/ 136 w 158"/>
                <a:gd name="T71" fmla="*/ 12 h 126"/>
                <a:gd name="T72" fmla="*/ 138 w 158"/>
                <a:gd name="T73" fmla="*/ 12 h 126"/>
                <a:gd name="T74" fmla="*/ 142 w 158"/>
                <a:gd name="T75" fmla="*/ 14 h 126"/>
                <a:gd name="T76" fmla="*/ 144 w 158"/>
                <a:gd name="T77" fmla="*/ 18 h 126"/>
                <a:gd name="T78" fmla="*/ 146 w 158"/>
                <a:gd name="T79" fmla="*/ 22 h 126"/>
                <a:gd name="T80" fmla="*/ 146 w 158"/>
                <a:gd name="T81" fmla="*/ 28 h 126"/>
                <a:gd name="T82" fmla="*/ 146 w 158"/>
                <a:gd name="T83" fmla="*/ 34 h 126"/>
                <a:gd name="T84" fmla="*/ 146 w 158"/>
                <a:gd name="T85" fmla="*/ 38 h 126"/>
                <a:gd name="T86" fmla="*/ 148 w 158"/>
                <a:gd name="T87" fmla="*/ 42 h 126"/>
                <a:gd name="T88" fmla="*/ 150 w 158"/>
                <a:gd name="T89" fmla="*/ 46 h 126"/>
                <a:gd name="T90" fmla="*/ 158 w 158"/>
                <a:gd name="T91" fmla="*/ 54 h 126"/>
                <a:gd name="T92" fmla="*/ 156 w 158"/>
                <a:gd name="T93" fmla="*/ 54 h 126"/>
                <a:gd name="T94" fmla="*/ 154 w 158"/>
                <a:gd name="T95" fmla="*/ 54 h 126"/>
                <a:gd name="T96" fmla="*/ 150 w 158"/>
                <a:gd name="T97" fmla="*/ 54 h 126"/>
                <a:gd name="T98" fmla="*/ 146 w 158"/>
                <a:gd name="T99" fmla="*/ 54 h 126"/>
                <a:gd name="T100" fmla="*/ 142 w 158"/>
                <a:gd name="T101" fmla="*/ 54 h 126"/>
                <a:gd name="T102" fmla="*/ 140 w 158"/>
                <a:gd name="T103" fmla="*/ 56 h 126"/>
                <a:gd name="T104" fmla="*/ 136 w 158"/>
                <a:gd name="T105" fmla="*/ 58 h 126"/>
                <a:gd name="T106" fmla="*/ 136 w 158"/>
                <a:gd name="T107" fmla="*/ 62 h 126"/>
                <a:gd name="T108" fmla="*/ 134 w 158"/>
                <a:gd name="T109" fmla="*/ 74 h 126"/>
                <a:gd name="T110" fmla="*/ 82 w 158"/>
                <a:gd name="T111" fmla="*/ 92 h 126"/>
                <a:gd name="T112" fmla="*/ 68 w 158"/>
                <a:gd name="T113" fmla="*/ 96 h 126"/>
                <a:gd name="T114" fmla="*/ 60 w 158"/>
                <a:gd name="T115" fmla="*/ 104 h 126"/>
                <a:gd name="T116" fmla="*/ 48 w 158"/>
                <a:gd name="T117" fmla="*/ 110 h 126"/>
                <a:gd name="T118" fmla="*/ 52 w 158"/>
                <a:gd name="T119" fmla="*/ 126 h 126"/>
                <a:gd name="T120" fmla="*/ 0 w 158"/>
                <a:gd name="T121" fmla="*/ 1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8" h="126">
                  <a:moveTo>
                    <a:pt x="0" y="120"/>
                  </a:moveTo>
                  <a:lnTo>
                    <a:pt x="2" y="118"/>
                  </a:lnTo>
                  <a:lnTo>
                    <a:pt x="2" y="116"/>
                  </a:lnTo>
                  <a:lnTo>
                    <a:pt x="14" y="112"/>
                  </a:lnTo>
                  <a:lnTo>
                    <a:pt x="22" y="106"/>
                  </a:lnTo>
                  <a:lnTo>
                    <a:pt x="30" y="98"/>
                  </a:lnTo>
                  <a:lnTo>
                    <a:pt x="38" y="90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6" y="68"/>
                  </a:lnTo>
                  <a:lnTo>
                    <a:pt x="50" y="60"/>
                  </a:lnTo>
                  <a:lnTo>
                    <a:pt x="56" y="54"/>
                  </a:lnTo>
                  <a:lnTo>
                    <a:pt x="60" y="48"/>
                  </a:lnTo>
                  <a:lnTo>
                    <a:pt x="60" y="44"/>
                  </a:lnTo>
                  <a:lnTo>
                    <a:pt x="64" y="40"/>
                  </a:lnTo>
                  <a:lnTo>
                    <a:pt x="66" y="36"/>
                  </a:lnTo>
                  <a:lnTo>
                    <a:pt x="70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8" y="30"/>
                  </a:lnTo>
                  <a:lnTo>
                    <a:pt x="76" y="20"/>
                  </a:lnTo>
                  <a:lnTo>
                    <a:pt x="76" y="14"/>
                  </a:lnTo>
                  <a:lnTo>
                    <a:pt x="78" y="8"/>
                  </a:lnTo>
                  <a:lnTo>
                    <a:pt x="78" y="4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8" y="4"/>
                  </a:lnTo>
                  <a:lnTo>
                    <a:pt x="92" y="6"/>
                  </a:lnTo>
                  <a:lnTo>
                    <a:pt x="98" y="8"/>
                  </a:lnTo>
                  <a:lnTo>
                    <a:pt x="104" y="10"/>
                  </a:lnTo>
                  <a:lnTo>
                    <a:pt x="114" y="12"/>
                  </a:lnTo>
                  <a:lnTo>
                    <a:pt x="126" y="12"/>
                  </a:lnTo>
                  <a:lnTo>
                    <a:pt x="134" y="12"/>
                  </a:lnTo>
                  <a:lnTo>
                    <a:pt x="136" y="12"/>
                  </a:lnTo>
                  <a:lnTo>
                    <a:pt x="138" y="12"/>
                  </a:lnTo>
                  <a:lnTo>
                    <a:pt x="142" y="14"/>
                  </a:lnTo>
                  <a:lnTo>
                    <a:pt x="144" y="18"/>
                  </a:lnTo>
                  <a:lnTo>
                    <a:pt x="146" y="22"/>
                  </a:lnTo>
                  <a:lnTo>
                    <a:pt x="146" y="28"/>
                  </a:lnTo>
                  <a:lnTo>
                    <a:pt x="146" y="34"/>
                  </a:lnTo>
                  <a:lnTo>
                    <a:pt x="146" y="38"/>
                  </a:lnTo>
                  <a:lnTo>
                    <a:pt x="148" y="42"/>
                  </a:lnTo>
                  <a:lnTo>
                    <a:pt x="150" y="46"/>
                  </a:lnTo>
                  <a:lnTo>
                    <a:pt x="158" y="54"/>
                  </a:lnTo>
                  <a:lnTo>
                    <a:pt x="156" y="54"/>
                  </a:lnTo>
                  <a:lnTo>
                    <a:pt x="154" y="54"/>
                  </a:lnTo>
                  <a:lnTo>
                    <a:pt x="150" y="54"/>
                  </a:lnTo>
                  <a:lnTo>
                    <a:pt x="146" y="54"/>
                  </a:lnTo>
                  <a:lnTo>
                    <a:pt x="142" y="54"/>
                  </a:lnTo>
                  <a:lnTo>
                    <a:pt x="140" y="56"/>
                  </a:lnTo>
                  <a:lnTo>
                    <a:pt x="136" y="58"/>
                  </a:lnTo>
                  <a:lnTo>
                    <a:pt x="136" y="62"/>
                  </a:lnTo>
                  <a:lnTo>
                    <a:pt x="134" y="74"/>
                  </a:lnTo>
                  <a:lnTo>
                    <a:pt x="82" y="92"/>
                  </a:lnTo>
                  <a:lnTo>
                    <a:pt x="68" y="96"/>
                  </a:lnTo>
                  <a:lnTo>
                    <a:pt x="60" y="104"/>
                  </a:lnTo>
                  <a:lnTo>
                    <a:pt x="48" y="110"/>
                  </a:lnTo>
                  <a:lnTo>
                    <a:pt x="52" y="126"/>
                  </a:lnTo>
                  <a:lnTo>
                    <a:pt x="0" y="12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275">
              <a:extLst>
                <a:ext uri="{FF2B5EF4-FFF2-40B4-BE49-F238E27FC236}">
                  <a16:creationId xmlns:a16="http://schemas.microsoft.com/office/drawing/2014/main" id="{F03DE6E4-0CA3-71FD-1F67-5D3AEAB917D6}"/>
                </a:ext>
              </a:extLst>
            </p:cNvPr>
            <p:cNvSpPr>
              <a:spLocks/>
            </p:cNvSpPr>
            <p:nvPr/>
          </p:nvSpPr>
          <p:spPr bwMode="gray">
            <a:xfrm>
              <a:off x="6435787" y="3788285"/>
              <a:ext cx="107865" cy="204813"/>
            </a:xfrm>
            <a:custGeom>
              <a:avLst/>
              <a:gdLst>
                <a:gd name="T0" fmla="*/ 8 w 52"/>
                <a:gd name="T1" fmla="*/ 12 h 112"/>
                <a:gd name="T2" fmla="*/ 6 w 52"/>
                <a:gd name="T3" fmla="*/ 18 h 112"/>
                <a:gd name="T4" fmla="*/ 4 w 52"/>
                <a:gd name="T5" fmla="*/ 28 h 112"/>
                <a:gd name="T6" fmla="*/ 4 w 52"/>
                <a:gd name="T7" fmla="*/ 32 h 112"/>
                <a:gd name="T8" fmla="*/ 2 w 52"/>
                <a:gd name="T9" fmla="*/ 38 h 112"/>
                <a:gd name="T10" fmla="*/ 0 w 52"/>
                <a:gd name="T11" fmla="*/ 40 h 112"/>
                <a:gd name="T12" fmla="*/ 0 w 52"/>
                <a:gd name="T13" fmla="*/ 46 h 112"/>
                <a:gd name="T14" fmla="*/ 2 w 52"/>
                <a:gd name="T15" fmla="*/ 50 h 112"/>
                <a:gd name="T16" fmla="*/ 2 w 52"/>
                <a:gd name="T17" fmla="*/ 54 h 112"/>
                <a:gd name="T18" fmla="*/ 2 w 52"/>
                <a:gd name="T19" fmla="*/ 58 h 112"/>
                <a:gd name="T20" fmla="*/ 6 w 52"/>
                <a:gd name="T21" fmla="*/ 64 h 112"/>
                <a:gd name="T22" fmla="*/ 8 w 52"/>
                <a:gd name="T23" fmla="*/ 64 h 112"/>
                <a:gd name="T24" fmla="*/ 10 w 52"/>
                <a:gd name="T25" fmla="*/ 68 h 112"/>
                <a:gd name="T26" fmla="*/ 14 w 52"/>
                <a:gd name="T27" fmla="*/ 88 h 112"/>
                <a:gd name="T28" fmla="*/ 22 w 52"/>
                <a:gd name="T29" fmla="*/ 112 h 112"/>
                <a:gd name="T30" fmla="*/ 26 w 52"/>
                <a:gd name="T31" fmla="*/ 108 h 112"/>
                <a:gd name="T32" fmla="*/ 34 w 52"/>
                <a:gd name="T33" fmla="*/ 102 h 112"/>
                <a:gd name="T34" fmla="*/ 40 w 52"/>
                <a:gd name="T35" fmla="*/ 96 h 112"/>
                <a:gd name="T36" fmla="*/ 40 w 52"/>
                <a:gd name="T37" fmla="*/ 92 h 112"/>
                <a:gd name="T38" fmla="*/ 38 w 52"/>
                <a:gd name="T39" fmla="*/ 88 h 112"/>
                <a:gd name="T40" fmla="*/ 38 w 52"/>
                <a:gd name="T41" fmla="*/ 84 h 112"/>
                <a:gd name="T42" fmla="*/ 44 w 52"/>
                <a:gd name="T43" fmla="*/ 82 h 112"/>
                <a:gd name="T44" fmla="*/ 48 w 52"/>
                <a:gd name="T45" fmla="*/ 76 h 112"/>
                <a:gd name="T46" fmla="*/ 46 w 52"/>
                <a:gd name="T47" fmla="*/ 68 h 112"/>
                <a:gd name="T48" fmla="*/ 44 w 52"/>
                <a:gd name="T49" fmla="*/ 62 h 112"/>
                <a:gd name="T50" fmla="*/ 42 w 52"/>
                <a:gd name="T51" fmla="*/ 60 h 112"/>
                <a:gd name="T52" fmla="*/ 42 w 52"/>
                <a:gd name="T53" fmla="*/ 54 h 112"/>
                <a:gd name="T54" fmla="*/ 44 w 52"/>
                <a:gd name="T55" fmla="*/ 50 h 112"/>
                <a:gd name="T56" fmla="*/ 48 w 52"/>
                <a:gd name="T57" fmla="*/ 46 h 112"/>
                <a:gd name="T58" fmla="*/ 50 w 52"/>
                <a:gd name="T59" fmla="*/ 44 h 112"/>
                <a:gd name="T60" fmla="*/ 50 w 52"/>
                <a:gd name="T61" fmla="*/ 42 h 112"/>
                <a:gd name="T62" fmla="*/ 48 w 52"/>
                <a:gd name="T63" fmla="*/ 40 h 112"/>
                <a:gd name="T64" fmla="*/ 46 w 52"/>
                <a:gd name="T65" fmla="*/ 36 h 112"/>
                <a:gd name="T66" fmla="*/ 44 w 52"/>
                <a:gd name="T67" fmla="*/ 28 h 112"/>
                <a:gd name="T68" fmla="*/ 46 w 52"/>
                <a:gd name="T69" fmla="*/ 24 h 112"/>
                <a:gd name="T70" fmla="*/ 52 w 52"/>
                <a:gd name="T71" fmla="*/ 20 h 112"/>
                <a:gd name="T72" fmla="*/ 32 w 52"/>
                <a:gd name="T73" fmla="*/ 2 h 112"/>
                <a:gd name="T74" fmla="*/ 30 w 52"/>
                <a:gd name="T75" fmla="*/ 0 h 112"/>
                <a:gd name="T76" fmla="*/ 22 w 52"/>
                <a:gd name="T77" fmla="*/ 2 h 112"/>
                <a:gd name="T78" fmla="*/ 16 w 52"/>
                <a:gd name="T79" fmla="*/ 4 h 112"/>
                <a:gd name="T80" fmla="*/ 12 w 52"/>
                <a:gd name="T81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112">
                  <a:moveTo>
                    <a:pt x="10" y="12"/>
                  </a:moveTo>
                  <a:lnTo>
                    <a:pt x="8" y="12"/>
                  </a:lnTo>
                  <a:lnTo>
                    <a:pt x="8" y="14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0" y="68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8" y="102"/>
                  </a:lnTo>
                  <a:lnTo>
                    <a:pt x="22" y="112"/>
                  </a:lnTo>
                  <a:lnTo>
                    <a:pt x="24" y="112"/>
                  </a:lnTo>
                  <a:lnTo>
                    <a:pt x="26" y="108"/>
                  </a:lnTo>
                  <a:lnTo>
                    <a:pt x="30" y="106"/>
                  </a:lnTo>
                  <a:lnTo>
                    <a:pt x="34" y="102"/>
                  </a:lnTo>
                  <a:lnTo>
                    <a:pt x="36" y="98"/>
                  </a:lnTo>
                  <a:lnTo>
                    <a:pt x="40" y="96"/>
                  </a:lnTo>
                  <a:lnTo>
                    <a:pt x="40" y="92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8"/>
                  </a:lnTo>
                  <a:lnTo>
                    <a:pt x="38" y="86"/>
                  </a:lnTo>
                  <a:lnTo>
                    <a:pt x="38" y="84"/>
                  </a:lnTo>
                  <a:lnTo>
                    <a:pt x="42" y="82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8" y="76"/>
                  </a:lnTo>
                  <a:lnTo>
                    <a:pt x="48" y="72"/>
                  </a:lnTo>
                  <a:lnTo>
                    <a:pt x="46" y="68"/>
                  </a:lnTo>
                  <a:lnTo>
                    <a:pt x="46" y="64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50" y="22"/>
                  </a:lnTo>
                  <a:lnTo>
                    <a:pt x="52" y="20"/>
                  </a:lnTo>
                  <a:lnTo>
                    <a:pt x="48" y="1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12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276">
              <a:extLst>
                <a:ext uri="{FF2B5EF4-FFF2-40B4-BE49-F238E27FC236}">
                  <a16:creationId xmlns:a16="http://schemas.microsoft.com/office/drawing/2014/main" id="{E492E775-0C80-62D2-AC80-20937238201F}"/>
                </a:ext>
              </a:extLst>
            </p:cNvPr>
            <p:cNvSpPr>
              <a:spLocks/>
            </p:cNvSpPr>
            <p:nvPr/>
          </p:nvSpPr>
          <p:spPr bwMode="gray">
            <a:xfrm>
              <a:off x="6481422" y="3901664"/>
              <a:ext cx="427312" cy="369394"/>
            </a:xfrm>
            <a:custGeom>
              <a:avLst/>
              <a:gdLst>
                <a:gd name="T0" fmla="*/ 200 w 206"/>
                <a:gd name="T1" fmla="*/ 34 h 202"/>
                <a:gd name="T2" fmla="*/ 192 w 206"/>
                <a:gd name="T3" fmla="*/ 30 h 202"/>
                <a:gd name="T4" fmla="*/ 182 w 206"/>
                <a:gd name="T5" fmla="*/ 24 h 202"/>
                <a:gd name="T6" fmla="*/ 174 w 206"/>
                <a:gd name="T7" fmla="*/ 22 h 202"/>
                <a:gd name="T8" fmla="*/ 170 w 206"/>
                <a:gd name="T9" fmla="*/ 22 h 202"/>
                <a:gd name="T10" fmla="*/ 162 w 206"/>
                <a:gd name="T11" fmla="*/ 22 h 202"/>
                <a:gd name="T12" fmla="*/ 148 w 206"/>
                <a:gd name="T13" fmla="*/ 26 h 202"/>
                <a:gd name="T14" fmla="*/ 138 w 206"/>
                <a:gd name="T15" fmla="*/ 28 h 202"/>
                <a:gd name="T16" fmla="*/ 136 w 206"/>
                <a:gd name="T17" fmla="*/ 34 h 202"/>
                <a:gd name="T18" fmla="*/ 138 w 206"/>
                <a:gd name="T19" fmla="*/ 42 h 202"/>
                <a:gd name="T20" fmla="*/ 140 w 206"/>
                <a:gd name="T21" fmla="*/ 46 h 202"/>
                <a:gd name="T22" fmla="*/ 138 w 206"/>
                <a:gd name="T23" fmla="*/ 54 h 202"/>
                <a:gd name="T24" fmla="*/ 122 w 206"/>
                <a:gd name="T25" fmla="*/ 56 h 202"/>
                <a:gd name="T26" fmla="*/ 106 w 206"/>
                <a:gd name="T27" fmla="*/ 52 h 202"/>
                <a:gd name="T28" fmla="*/ 96 w 206"/>
                <a:gd name="T29" fmla="*/ 44 h 202"/>
                <a:gd name="T30" fmla="*/ 88 w 206"/>
                <a:gd name="T31" fmla="*/ 36 h 202"/>
                <a:gd name="T32" fmla="*/ 84 w 206"/>
                <a:gd name="T33" fmla="*/ 26 h 202"/>
                <a:gd name="T34" fmla="*/ 80 w 206"/>
                <a:gd name="T35" fmla="*/ 18 h 202"/>
                <a:gd name="T36" fmla="*/ 78 w 206"/>
                <a:gd name="T37" fmla="*/ 16 h 202"/>
                <a:gd name="T38" fmla="*/ 56 w 206"/>
                <a:gd name="T39" fmla="*/ 10 h 202"/>
                <a:gd name="T40" fmla="*/ 46 w 206"/>
                <a:gd name="T41" fmla="*/ 6 h 202"/>
                <a:gd name="T42" fmla="*/ 38 w 206"/>
                <a:gd name="T43" fmla="*/ 4 h 202"/>
                <a:gd name="T44" fmla="*/ 24 w 206"/>
                <a:gd name="T45" fmla="*/ 0 h 202"/>
                <a:gd name="T46" fmla="*/ 24 w 206"/>
                <a:gd name="T47" fmla="*/ 4 h 202"/>
                <a:gd name="T48" fmla="*/ 26 w 206"/>
                <a:gd name="T49" fmla="*/ 12 h 202"/>
                <a:gd name="T50" fmla="*/ 24 w 206"/>
                <a:gd name="T51" fmla="*/ 18 h 202"/>
                <a:gd name="T52" fmla="*/ 22 w 206"/>
                <a:gd name="T53" fmla="*/ 20 h 202"/>
                <a:gd name="T54" fmla="*/ 18 w 206"/>
                <a:gd name="T55" fmla="*/ 20 h 202"/>
                <a:gd name="T56" fmla="*/ 16 w 206"/>
                <a:gd name="T57" fmla="*/ 22 h 202"/>
                <a:gd name="T58" fmla="*/ 18 w 206"/>
                <a:gd name="T59" fmla="*/ 30 h 202"/>
                <a:gd name="T60" fmla="*/ 18 w 206"/>
                <a:gd name="T61" fmla="*/ 30 h 202"/>
                <a:gd name="T62" fmla="*/ 16 w 206"/>
                <a:gd name="T63" fmla="*/ 34 h 202"/>
                <a:gd name="T64" fmla="*/ 12 w 206"/>
                <a:gd name="T65" fmla="*/ 40 h 202"/>
                <a:gd name="T66" fmla="*/ 6 w 206"/>
                <a:gd name="T67" fmla="*/ 46 h 202"/>
                <a:gd name="T68" fmla="*/ 2 w 206"/>
                <a:gd name="T69" fmla="*/ 50 h 202"/>
                <a:gd name="T70" fmla="*/ 0 w 206"/>
                <a:gd name="T71" fmla="*/ 50 h 202"/>
                <a:gd name="T72" fmla="*/ 2 w 206"/>
                <a:gd name="T73" fmla="*/ 54 h 202"/>
                <a:gd name="T74" fmla="*/ 4 w 206"/>
                <a:gd name="T75" fmla="*/ 60 h 202"/>
                <a:gd name="T76" fmla="*/ 4 w 206"/>
                <a:gd name="T77" fmla="*/ 72 h 202"/>
                <a:gd name="T78" fmla="*/ 6 w 206"/>
                <a:gd name="T79" fmla="*/ 80 h 202"/>
                <a:gd name="T80" fmla="*/ 8 w 206"/>
                <a:gd name="T81" fmla="*/ 82 h 202"/>
                <a:gd name="T82" fmla="*/ 12 w 206"/>
                <a:gd name="T83" fmla="*/ 88 h 202"/>
                <a:gd name="T84" fmla="*/ 12 w 206"/>
                <a:gd name="T85" fmla="*/ 96 h 202"/>
                <a:gd name="T86" fmla="*/ 12 w 206"/>
                <a:gd name="T87" fmla="*/ 106 h 202"/>
                <a:gd name="T88" fmla="*/ 10 w 206"/>
                <a:gd name="T89" fmla="*/ 108 h 202"/>
                <a:gd name="T90" fmla="*/ 14 w 206"/>
                <a:gd name="T91" fmla="*/ 112 h 202"/>
                <a:gd name="T92" fmla="*/ 14 w 206"/>
                <a:gd name="T93" fmla="*/ 122 h 202"/>
                <a:gd name="T94" fmla="*/ 30 w 206"/>
                <a:gd name="T95" fmla="*/ 142 h 202"/>
                <a:gd name="T96" fmla="*/ 36 w 206"/>
                <a:gd name="T97" fmla="*/ 142 h 202"/>
                <a:gd name="T98" fmla="*/ 40 w 206"/>
                <a:gd name="T99" fmla="*/ 146 h 202"/>
                <a:gd name="T100" fmla="*/ 44 w 206"/>
                <a:gd name="T101" fmla="*/ 152 h 202"/>
                <a:gd name="T102" fmla="*/ 48 w 206"/>
                <a:gd name="T103" fmla="*/ 158 h 202"/>
                <a:gd name="T104" fmla="*/ 184 w 206"/>
                <a:gd name="T105" fmla="*/ 202 h 202"/>
                <a:gd name="T106" fmla="*/ 206 w 206"/>
                <a:gd name="T107" fmla="*/ 18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6" h="202">
                  <a:moveTo>
                    <a:pt x="206" y="34"/>
                  </a:moveTo>
                  <a:lnTo>
                    <a:pt x="200" y="34"/>
                  </a:lnTo>
                  <a:lnTo>
                    <a:pt x="196" y="32"/>
                  </a:lnTo>
                  <a:lnTo>
                    <a:pt x="192" y="30"/>
                  </a:lnTo>
                  <a:lnTo>
                    <a:pt x="186" y="26"/>
                  </a:lnTo>
                  <a:lnTo>
                    <a:pt x="182" y="24"/>
                  </a:lnTo>
                  <a:lnTo>
                    <a:pt x="176" y="24"/>
                  </a:lnTo>
                  <a:lnTo>
                    <a:pt x="174" y="22"/>
                  </a:lnTo>
                  <a:lnTo>
                    <a:pt x="172" y="22"/>
                  </a:lnTo>
                  <a:lnTo>
                    <a:pt x="170" y="22"/>
                  </a:lnTo>
                  <a:lnTo>
                    <a:pt x="166" y="22"/>
                  </a:lnTo>
                  <a:lnTo>
                    <a:pt x="162" y="22"/>
                  </a:lnTo>
                  <a:lnTo>
                    <a:pt x="154" y="24"/>
                  </a:lnTo>
                  <a:lnTo>
                    <a:pt x="148" y="26"/>
                  </a:lnTo>
                  <a:lnTo>
                    <a:pt x="142" y="26"/>
                  </a:lnTo>
                  <a:lnTo>
                    <a:pt x="138" y="28"/>
                  </a:lnTo>
                  <a:lnTo>
                    <a:pt x="138" y="32"/>
                  </a:lnTo>
                  <a:lnTo>
                    <a:pt x="136" y="34"/>
                  </a:lnTo>
                  <a:lnTo>
                    <a:pt x="138" y="38"/>
                  </a:lnTo>
                  <a:lnTo>
                    <a:pt x="138" y="42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40" y="46"/>
                  </a:lnTo>
                  <a:lnTo>
                    <a:pt x="138" y="54"/>
                  </a:lnTo>
                  <a:lnTo>
                    <a:pt x="132" y="56"/>
                  </a:lnTo>
                  <a:lnTo>
                    <a:pt x="122" y="56"/>
                  </a:lnTo>
                  <a:lnTo>
                    <a:pt x="114" y="54"/>
                  </a:lnTo>
                  <a:lnTo>
                    <a:pt x="106" y="52"/>
                  </a:lnTo>
                  <a:lnTo>
                    <a:pt x="100" y="48"/>
                  </a:lnTo>
                  <a:lnTo>
                    <a:pt x="96" y="44"/>
                  </a:lnTo>
                  <a:lnTo>
                    <a:pt x="90" y="40"/>
                  </a:lnTo>
                  <a:lnTo>
                    <a:pt x="88" y="36"/>
                  </a:lnTo>
                  <a:lnTo>
                    <a:pt x="86" y="30"/>
                  </a:lnTo>
                  <a:lnTo>
                    <a:pt x="84" y="26"/>
                  </a:lnTo>
                  <a:lnTo>
                    <a:pt x="82" y="22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58" y="12"/>
                  </a:lnTo>
                  <a:lnTo>
                    <a:pt x="56" y="10"/>
                  </a:lnTo>
                  <a:lnTo>
                    <a:pt x="52" y="8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16" y="34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4" y="66"/>
                  </a:lnTo>
                  <a:lnTo>
                    <a:pt x="4" y="72"/>
                  </a:lnTo>
                  <a:lnTo>
                    <a:pt x="6" y="76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8" y="82"/>
                  </a:lnTo>
                  <a:lnTo>
                    <a:pt x="10" y="84"/>
                  </a:lnTo>
                  <a:lnTo>
                    <a:pt x="12" y="88"/>
                  </a:lnTo>
                  <a:lnTo>
                    <a:pt x="12" y="9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106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2" y="110"/>
                  </a:lnTo>
                  <a:lnTo>
                    <a:pt x="14" y="112"/>
                  </a:lnTo>
                  <a:lnTo>
                    <a:pt x="14" y="116"/>
                  </a:lnTo>
                  <a:lnTo>
                    <a:pt x="14" y="122"/>
                  </a:lnTo>
                  <a:lnTo>
                    <a:pt x="28" y="142"/>
                  </a:lnTo>
                  <a:lnTo>
                    <a:pt x="30" y="142"/>
                  </a:lnTo>
                  <a:lnTo>
                    <a:pt x="32" y="142"/>
                  </a:lnTo>
                  <a:lnTo>
                    <a:pt x="36" y="14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2" y="148"/>
                  </a:lnTo>
                  <a:lnTo>
                    <a:pt x="44" y="152"/>
                  </a:lnTo>
                  <a:lnTo>
                    <a:pt x="46" y="154"/>
                  </a:lnTo>
                  <a:lnTo>
                    <a:pt x="48" y="158"/>
                  </a:lnTo>
                  <a:lnTo>
                    <a:pt x="76" y="156"/>
                  </a:lnTo>
                  <a:lnTo>
                    <a:pt x="184" y="202"/>
                  </a:lnTo>
                  <a:lnTo>
                    <a:pt x="184" y="184"/>
                  </a:lnTo>
                  <a:lnTo>
                    <a:pt x="206" y="184"/>
                  </a:lnTo>
                  <a:lnTo>
                    <a:pt x="206" y="34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277">
              <a:extLst>
                <a:ext uri="{FF2B5EF4-FFF2-40B4-BE49-F238E27FC236}">
                  <a16:creationId xmlns:a16="http://schemas.microsoft.com/office/drawing/2014/main" id="{3D2C445E-86C0-6ED5-2AB6-0D5DBC5AE718}"/>
                </a:ext>
              </a:extLst>
            </p:cNvPr>
            <p:cNvSpPr>
              <a:spLocks/>
            </p:cNvSpPr>
            <p:nvPr/>
          </p:nvSpPr>
          <p:spPr bwMode="gray">
            <a:xfrm>
              <a:off x="6298881" y="4417353"/>
              <a:ext cx="302853" cy="219442"/>
            </a:xfrm>
            <a:custGeom>
              <a:avLst/>
              <a:gdLst>
                <a:gd name="T0" fmla="*/ 142 w 146"/>
                <a:gd name="T1" fmla="*/ 0 h 120"/>
                <a:gd name="T2" fmla="*/ 132 w 146"/>
                <a:gd name="T3" fmla="*/ 2 h 120"/>
                <a:gd name="T4" fmla="*/ 124 w 146"/>
                <a:gd name="T5" fmla="*/ 6 h 120"/>
                <a:gd name="T6" fmla="*/ 120 w 146"/>
                <a:gd name="T7" fmla="*/ 8 h 120"/>
                <a:gd name="T8" fmla="*/ 96 w 146"/>
                <a:gd name="T9" fmla="*/ 4 h 120"/>
                <a:gd name="T10" fmla="*/ 84 w 146"/>
                <a:gd name="T11" fmla="*/ 8 h 120"/>
                <a:gd name="T12" fmla="*/ 76 w 146"/>
                <a:gd name="T13" fmla="*/ 6 h 120"/>
                <a:gd name="T14" fmla="*/ 68 w 146"/>
                <a:gd name="T15" fmla="*/ 12 h 120"/>
                <a:gd name="T16" fmla="*/ 62 w 146"/>
                <a:gd name="T17" fmla="*/ 16 h 120"/>
                <a:gd name="T18" fmla="*/ 58 w 146"/>
                <a:gd name="T19" fmla="*/ 14 h 120"/>
                <a:gd name="T20" fmla="*/ 50 w 146"/>
                <a:gd name="T21" fmla="*/ 10 h 120"/>
                <a:gd name="T22" fmla="*/ 42 w 146"/>
                <a:gd name="T23" fmla="*/ 8 h 120"/>
                <a:gd name="T24" fmla="*/ 40 w 146"/>
                <a:gd name="T25" fmla="*/ 6 h 120"/>
                <a:gd name="T26" fmla="*/ 38 w 146"/>
                <a:gd name="T27" fmla="*/ 6 h 120"/>
                <a:gd name="T28" fmla="*/ 30 w 146"/>
                <a:gd name="T29" fmla="*/ 6 h 120"/>
                <a:gd name="T30" fmla="*/ 16 w 146"/>
                <a:gd name="T31" fmla="*/ 8 h 120"/>
                <a:gd name="T32" fmla="*/ 6 w 146"/>
                <a:gd name="T33" fmla="*/ 14 h 120"/>
                <a:gd name="T34" fmla="*/ 2 w 146"/>
                <a:gd name="T35" fmla="*/ 20 h 120"/>
                <a:gd name="T36" fmla="*/ 4 w 146"/>
                <a:gd name="T37" fmla="*/ 22 h 120"/>
                <a:gd name="T38" fmla="*/ 6 w 146"/>
                <a:gd name="T39" fmla="*/ 28 h 120"/>
                <a:gd name="T40" fmla="*/ 6 w 146"/>
                <a:gd name="T41" fmla="*/ 40 h 120"/>
                <a:gd name="T42" fmla="*/ 6 w 146"/>
                <a:gd name="T43" fmla="*/ 48 h 120"/>
                <a:gd name="T44" fmla="*/ 2 w 146"/>
                <a:gd name="T45" fmla="*/ 54 h 120"/>
                <a:gd name="T46" fmla="*/ 0 w 146"/>
                <a:gd name="T47" fmla="*/ 64 h 120"/>
                <a:gd name="T48" fmla="*/ 0 w 146"/>
                <a:gd name="T49" fmla="*/ 100 h 120"/>
                <a:gd name="T50" fmla="*/ 16 w 146"/>
                <a:gd name="T51" fmla="*/ 100 h 120"/>
                <a:gd name="T52" fmla="*/ 34 w 146"/>
                <a:gd name="T53" fmla="*/ 112 h 120"/>
                <a:gd name="T54" fmla="*/ 52 w 146"/>
                <a:gd name="T55" fmla="*/ 118 h 120"/>
                <a:gd name="T56" fmla="*/ 76 w 146"/>
                <a:gd name="T57" fmla="*/ 120 h 120"/>
                <a:gd name="T58" fmla="*/ 94 w 146"/>
                <a:gd name="T59" fmla="*/ 102 h 120"/>
                <a:gd name="T60" fmla="*/ 96 w 146"/>
                <a:gd name="T61" fmla="*/ 86 h 120"/>
                <a:gd name="T62" fmla="*/ 100 w 146"/>
                <a:gd name="T63" fmla="*/ 80 h 120"/>
                <a:gd name="T64" fmla="*/ 108 w 146"/>
                <a:gd name="T65" fmla="*/ 72 h 120"/>
                <a:gd name="T66" fmla="*/ 118 w 146"/>
                <a:gd name="T67" fmla="*/ 68 h 120"/>
                <a:gd name="T68" fmla="*/ 122 w 146"/>
                <a:gd name="T69" fmla="*/ 72 h 120"/>
                <a:gd name="T70" fmla="*/ 126 w 146"/>
                <a:gd name="T71" fmla="*/ 72 h 120"/>
                <a:gd name="T72" fmla="*/ 132 w 146"/>
                <a:gd name="T73" fmla="*/ 68 h 120"/>
                <a:gd name="T74" fmla="*/ 138 w 146"/>
                <a:gd name="T75" fmla="*/ 56 h 120"/>
                <a:gd name="T76" fmla="*/ 142 w 146"/>
                <a:gd name="T77" fmla="*/ 46 h 120"/>
                <a:gd name="T78" fmla="*/ 144 w 146"/>
                <a:gd name="T79" fmla="*/ 36 h 120"/>
                <a:gd name="T80" fmla="*/ 146 w 146"/>
                <a:gd name="T81" fmla="*/ 24 h 120"/>
                <a:gd name="T82" fmla="*/ 144 w 146"/>
                <a:gd name="T83" fmla="*/ 14 h 120"/>
                <a:gd name="T84" fmla="*/ 146 w 146"/>
                <a:gd name="T85" fmla="*/ 4 h 120"/>
                <a:gd name="T86" fmla="*/ 146 w 146"/>
                <a:gd name="T8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20">
                  <a:moveTo>
                    <a:pt x="146" y="0"/>
                  </a:moveTo>
                  <a:lnTo>
                    <a:pt x="142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4" y="6"/>
                  </a:lnTo>
                  <a:lnTo>
                    <a:pt x="120" y="6"/>
                  </a:lnTo>
                  <a:lnTo>
                    <a:pt x="120" y="8"/>
                  </a:lnTo>
                  <a:lnTo>
                    <a:pt x="108" y="2"/>
                  </a:lnTo>
                  <a:lnTo>
                    <a:pt x="96" y="4"/>
                  </a:lnTo>
                  <a:lnTo>
                    <a:pt x="88" y="6"/>
                  </a:lnTo>
                  <a:lnTo>
                    <a:pt x="84" y="8"/>
                  </a:lnTo>
                  <a:lnTo>
                    <a:pt x="80" y="6"/>
                  </a:lnTo>
                  <a:lnTo>
                    <a:pt x="76" y="6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14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2" y="6"/>
                  </a:lnTo>
                  <a:lnTo>
                    <a:pt x="16" y="8"/>
                  </a:lnTo>
                  <a:lnTo>
                    <a:pt x="10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6" y="34"/>
                  </a:lnTo>
                  <a:lnTo>
                    <a:pt x="6" y="40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100"/>
                  </a:lnTo>
                  <a:lnTo>
                    <a:pt x="14" y="98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4" y="112"/>
                  </a:lnTo>
                  <a:lnTo>
                    <a:pt x="48" y="118"/>
                  </a:lnTo>
                  <a:lnTo>
                    <a:pt x="52" y="118"/>
                  </a:lnTo>
                  <a:lnTo>
                    <a:pt x="62" y="120"/>
                  </a:lnTo>
                  <a:lnTo>
                    <a:pt x="76" y="120"/>
                  </a:lnTo>
                  <a:lnTo>
                    <a:pt x="86" y="120"/>
                  </a:lnTo>
                  <a:lnTo>
                    <a:pt x="94" y="102"/>
                  </a:lnTo>
                  <a:lnTo>
                    <a:pt x="94" y="88"/>
                  </a:lnTo>
                  <a:lnTo>
                    <a:pt x="96" y="86"/>
                  </a:lnTo>
                  <a:lnTo>
                    <a:pt x="98" y="84"/>
                  </a:lnTo>
                  <a:lnTo>
                    <a:pt x="100" y="80"/>
                  </a:lnTo>
                  <a:lnTo>
                    <a:pt x="104" y="76"/>
                  </a:lnTo>
                  <a:lnTo>
                    <a:pt x="108" y="72"/>
                  </a:lnTo>
                  <a:lnTo>
                    <a:pt x="112" y="70"/>
                  </a:lnTo>
                  <a:lnTo>
                    <a:pt x="118" y="68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8" y="70"/>
                  </a:lnTo>
                  <a:lnTo>
                    <a:pt x="132" y="68"/>
                  </a:lnTo>
                  <a:lnTo>
                    <a:pt x="136" y="64"/>
                  </a:lnTo>
                  <a:lnTo>
                    <a:pt x="138" y="56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44" y="42"/>
                  </a:lnTo>
                  <a:lnTo>
                    <a:pt x="144" y="36"/>
                  </a:lnTo>
                  <a:lnTo>
                    <a:pt x="146" y="30"/>
                  </a:lnTo>
                  <a:lnTo>
                    <a:pt x="146" y="24"/>
                  </a:lnTo>
                  <a:lnTo>
                    <a:pt x="144" y="18"/>
                  </a:lnTo>
                  <a:lnTo>
                    <a:pt x="144" y="14"/>
                  </a:lnTo>
                  <a:lnTo>
                    <a:pt x="144" y="8"/>
                  </a:lnTo>
                  <a:lnTo>
                    <a:pt x="146" y="4"/>
                  </a:lnTo>
                  <a:lnTo>
                    <a:pt x="146" y="2"/>
                  </a:lnTo>
                  <a:lnTo>
                    <a:pt x="146" y="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278">
              <a:extLst>
                <a:ext uri="{FF2B5EF4-FFF2-40B4-BE49-F238E27FC236}">
                  <a16:creationId xmlns:a16="http://schemas.microsoft.com/office/drawing/2014/main" id="{15F102BB-8047-5C2F-C7B4-21591A62FB29}"/>
                </a:ext>
              </a:extLst>
            </p:cNvPr>
            <p:cNvSpPr>
              <a:spLocks/>
            </p:cNvSpPr>
            <p:nvPr/>
          </p:nvSpPr>
          <p:spPr bwMode="gray">
            <a:xfrm>
              <a:off x="6547801" y="4161337"/>
              <a:ext cx="107865" cy="241386"/>
            </a:xfrm>
            <a:custGeom>
              <a:avLst/>
              <a:gdLst>
                <a:gd name="T0" fmla="*/ 28 w 52"/>
                <a:gd name="T1" fmla="*/ 132 h 132"/>
                <a:gd name="T2" fmla="*/ 30 w 52"/>
                <a:gd name="T3" fmla="*/ 118 h 132"/>
                <a:gd name="T4" fmla="*/ 30 w 52"/>
                <a:gd name="T5" fmla="*/ 118 h 132"/>
                <a:gd name="T6" fmla="*/ 30 w 52"/>
                <a:gd name="T7" fmla="*/ 116 h 132"/>
                <a:gd name="T8" fmla="*/ 32 w 52"/>
                <a:gd name="T9" fmla="*/ 112 h 132"/>
                <a:gd name="T10" fmla="*/ 32 w 52"/>
                <a:gd name="T11" fmla="*/ 108 h 132"/>
                <a:gd name="T12" fmla="*/ 36 w 52"/>
                <a:gd name="T13" fmla="*/ 104 h 132"/>
                <a:gd name="T14" fmla="*/ 40 w 52"/>
                <a:gd name="T15" fmla="*/ 100 h 132"/>
                <a:gd name="T16" fmla="*/ 44 w 52"/>
                <a:gd name="T17" fmla="*/ 96 h 132"/>
                <a:gd name="T18" fmla="*/ 44 w 52"/>
                <a:gd name="T19" fmla="*/ 92 h 132"/>
                <a:gd name="T20" fmla="*/ 44 w 52"/>
                <a:gd name="T21" fmla="*/ 80 h 132"/>
                <a:gd name="T22" fmla="*/ 44 w 52"/>
                <a:gd name="T23" fmla="*/ 66 h 132"/>
                <a:gd name="T24" fmla="*/ 46 w 52"/>
                <a:gd name="T25" fmla="*/ 52 h 132"/>
                <a:gd name="T26" fmla="*/ 52 w 52"/>
                <a:gd name="T27" fmla="*/ 44 h 132"/>
                <a:gd name="T28" fmla="*/ 50 w 52"/>
                <a:gd name="T29" fmla="*/ 44 h 132"/>
                <a:gd name="T30" fmla="*/ 50 w 52"/>
                <a:gd name="T31" fmla="*/ 40 h 132"/>
                <a:gd name="T32" fmla="*/ 48 w 52"/>
                <a:gd name="T33" fmla="*/ 36 h 132"/>
                <a:gd name="T34" fmla="*/ 46 w 52"/>
                <a:gd name="T35" fmla="*/ 30 h 132"/>
                <a:gd name="T36" fmla="*/ 44 w 52"/>
                <a:gd name="T37" fmla="*/ 24 h 132"/>
                <a:gd name="T38" fmla="*/ 44 w 52"/>
                <a:gd name="T39" fmla="*/ 20 h 132"/>
                <a:gd name="T40" fmla="*/ 44 w 52"/>
                <a:gd name="T41" fmla="*/ 14 h 132"/>
                <a:gd name="T42" fmla="*/ 16 w 52"/>
                <a:gd name="T43" fmla="*/ 16 h 132"/>
                <a:gd name="T44" fmla="*/ 16 w 52"/>
                <a:gd name="T45" fmla="*/ 14 h 132"/>
                <a:gd name="T46" fmla="*/ 14 w 52"/>
                <a:gd name="T47" fmla="*/ 12 h 132"/>
                <a:gd name="T48" fmla="*/ 12 w 52"/>
                <a:gd name="T49" fmla="*/ 8 h 132"/>
                <a:gd name="T50" fmla="*/ 8 w 52"/>
                <a:gd name="T51" fmla="*/ 4 h 132"/>
                <a:gd name="T52" fmla="*/ 4 w 52"/>
                <a:gd name="T53" fmla="*/ 2 h 132"/>
                <a:gd name="T54" fmla="*/ 0 w 52"/>
                <a:gd name="T5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" h="132">
                  <a:moveTo>
                    <a:pt x="28" y="132"/>
                  </a:moveTo>
                  <a:lnTo>
                    <a:pt x="30" y="118"/>
                  </a:lnTo>
                  <a:lnTo>
                    <a:pt x="30" y="118"/>
                  </a:lnTo>
                  <a:lnTo>
                    <a:pt x="30" y="116"/>
                  </a:lnTo>
                  <a:lnTo>
                    <a:pt x="32" y="112"/>
                  </a:lnTo>
                  <a:lnTo>
                    <a:pt x="32" y="108"/>
                  </a:lnTo>
                  <a:lnTo>
                    <a:pt x="36" y="104"/>
                  </a:lnTo>
                  <a:lnTo>
                    <a:pt x="40" y="100"/>
                  </a:lnTo>
                  <a:lnTo>
                    <a:pt x="44" y="96"/>
                  </a:lnTo>
                  <a:lnTo>
                    <a:pt x="44" y="92"/>
                  </a:lnTo>
                  <a:lnTo>
                    <a:pt x="44" y="80"/>
                  </a:lnTo>
                  <a:lnTo>
                    <a:pt x="44" y="66"/>
                  </a:lnTo>
                  <a:lnTo>
                    <a:pt x="46" y="52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4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279">
              <a:extLst>
                <a:ext uri="{FF2B5EF4-FFF2-40B4-BE49-F238E27FC236}">
                  <a16:creationId xmlns:a16="http://schemas.microsoft.com/office/drawing/2014/main" id="{2EC77AFA-2EBB-9B6E-FBF9-A34D68A79B94}"/>
                </a:ext>
              </a:extLst>
            </p:cNvPr>
            <p:cNvSpPr>
              <a:spLocks/>
            </p:cNvSpPr>
            <p:nvPr/>
          </p:nvSpPr>
          <p:spPr bwMode="gray">
            <a:xfrm>
              <a:off x="6203461" y="4161337"/>
              <a:ext cx="452205" cy="296247"/>
            </a:xfrm>
            <a:custGeom>
              <a:avLst/>
              <a:gdLst>
                <a:gd name="T0" fmla="*/ 94 w 218"/>
                <a:gd name="T1" fmla="*/ 36 h 162"/>
                <a:gd name="T2" fmla="*/ 78 w 218"/>
                <a:gd name="T3" fmla="*/ 40 h 162"/>
                <a:gd name="T4" fmla="*/ 62 w 218"/>
                <a:gd name="T5" fmla="*/ 42 h 162"/>
                <a:gd name="T6" fmla="*/ 60 w 218"/>
                <a:gd name="T7" fmla="*/ 62 h 162"/>
                <a:gd name="T8" fmla="*/ 50 w 218"/>
                <a:gd name="T9" fmla="*/ 100 h 162"/>
                <a:gd name="T10" fmla="*/ 38 w 218"/>
                <a:gd name="T11" fmla="*/ 116 h 162"/>
                <a:gd name="T12" fmla="*/ 32 w 218"/>
                <a:gd name="T13" fmla="*/ 120 h 162"/>
                <a:gd name="T14" fmla="*/ 24 w 218"/>
                <a:gd name="T15" fmla="*/ 122 h 162"/>
                <a:gd name="T16" fmla="*/ 18 w 218"/>
                <a:gd name="T17" fmla="*/ 122 h 162"/>
                <a:gd name="T18" fmla="*/ 10 w 218"/>
                <a:gd name="T19" fmla="*/ 122 h 162"/>
                <a:gd name="T20" fmla="*/ 4 w 218"/>
                <a:gd name="T21" fmla="*/ 122 h 162"/>
                <a:gd name="T22" fmla="*/ 2 w 218"/>
                <a:gd name="T23" fmla="*/ 128 h 162"/>
                <a:gd name="T24" fmla="*/ 4 w 218"/>
                <a:gd name="T25" fmla="*/ 132 h 162"/>
                <a:gd name="T26" fmla="*/ 8 w 218"/>
                <a:gd name="T27" fmla="*/ 138 h 162"/>
                <a:gd name="T28" fmla="*/ 8 w 218"/>
                <a:gd name="T29" fmla="*/ 140 h 162"/>
                <a:gd name="T30" fmla="*/ 14 w 218"/>
                <a:gd name="T31" fmla="*/ 144 h 162"/>
                <a:gd name="T32" fmla="*/ 16 w 218"/>
                <a:gd name="T33" fmla="*/ 144 h 162"/>
                <a:gd name="T34" fmla="*/ 16 w 218"/>
                <a:gd name="T35" fmla="*/ 150 h 162"/>
                <a:gd name="T36" fmla="*/ 28 w 218"/>
                <a:gd name="T37" fmla="*/ 142 h 162"/>
                <a:gd name="T38" fmla="*/ 30 w 218"/>
                <a:gd name="T39" fmla="*/ 146 h 162"/>
                <a:gd name="T40" fmla="*/ 36 w 218"/>
                <a:gd name="T41" fmla="*/ 150 h 162"/>
                <a:gd name="T42" fmla="*/ 42 w 218"/>
                <a:gd name="T43" fmla="*/ 154 h 162"/>
                <a:gd name="T44" fmla="*/ 44 w 218"/>
                <a:gd name="T45" fmla="*/ 156 h 162"/>
                <a:gd name="T46" fmla="*/ 50 w 218"/>
                <a:gd name="T47" fmla="*/ 162 h 162"/>
                <a:gd name="T48" fmla="*/ 50 w 218"/>
                <a:gd name="T49" fmla="*/ 158 h 162"/>
                <a:gd name="T50" fmla="*/ 56 w 218"/>
                <a:gd name="T51" fmla="*/ 152 h 162"/>
                <a:gd name="T52" fmla="*/ 68 w 218"/>
                <a:gd name="T53" fmla="*/ 146 h 162"/>
                <a:gd name="T54" fmla="*/ 82 w 218"/>
                <a:gd name="T55" fmla="*/ 146 h 162"/>
                <a:gd name="T56" fmla="*/ 88 w 218"/>
                <a:gd name="T57" fmla="*/ 146 h 162"/>
                <a:gd name="T58" fmla="*/ 88 w 218"/>
                <a:gd name="T59" fmla="*/ 148 h 162"/>
                <a:gd name="T60" fmla="*/ 96 w 218"/>
                <a:gd name="T61" fmla="*/ 150 h 162"/>
                <a:gd name="T62" fmla="*/ 106 w 218"/>
                <a:gd name="T63" fmla="*/ 154 h 162"/>
                <a:gd name="T64" fmla="*/ 110 w 218"/>
                <a:gd name="T65" fmla="*/ 156 h 162"/>
                <a:gd name="T66" fmla="*/ 114 w 218"/>
                <a:gd name="T67" fmla="*/ 152 h 162"/>
                <a:gd name="T68" fmla="*/ 122 w 218"/>
                <a:gd name="T69" fmla="*/ 148 h 162"/>
                <a:gd name="T70" fmla="*/ 130 w 218"/>
                <a:gd name="T71" fmla="*/ 148 h 162"/>
                <a:gd name="T72" fmla="*/ 144 w 218"/>
                <a:gd name="T73" fmla="*/ 144 h 162"/>
                <a:gd name="T74" fmla="*/ 166 w 218"/>
                <a:gd name="T75" fmla="*/ 148 h 162"/>
                <a:gd name="T76" fmla="*/ 170 w 218"/>
                <a:gd name="T77" fmla="*/ 146 h 162"/>
                <a:gd name="T78" fmla="*/ 178 w 218"/>
                <a:gd name="T79" fmla="*/ 142 h 162"/>
                <a:gd name="T80" fmla="*/ 188 w 218"/>
                <a:gd name="T81" fmla="*/ 140 h 162"/>
                <a:gd name="T82" fmla="*/ 196 w 218"/>
                <a:gd name="T83" fmla="*/ 118 h 162"/>
                <a:gd name="T84" fmla="*/ 196 w 218"/>
                <a:gd name="T85" fmla="*/ 116 h 162"/>
                <a:gd name="T86" fmla="*/ 198 w 218"/>
                <a:gd name="T87" fmla="*/ 108 h 162"/>
                <a:gd name="T88" fmla="*/ 206 w 218"/>
                <a:gd name="T89" fmla="*/ 100 h 162"/>
                <a:gd name="T90" fmla="*/ 210 w 218"/>
                <a:gd name="T91" fmla="*/ 92 h 162"/>
                <a:gd name="T92" fmla="*/ 210 w 218"/>
                <a:gd name="T93" fmla="*/ 66 h 162"/>
                <a:gd name="T94" fmla="*/ 218 w 218"/>
                <a:gd name="T95" fmla="*/ 44 h 162"/>
                <a:gd name="T96" fmla="*/ 216 w 218"/>
                <a:gd name="T97" fmla="*/ 40 h 162"/>
                <a:gd name="T98" fmla="*/ 212 w 218"/>
                <a:gd name="T99" fmla="*/ 30 h 162"/>
                <a:gd name="T100" fmla="*/ 210 w 218"/>
                <a:gd name="T101" fmla="*/ 20 h 162"/>
                <a:gd name="T102" fmla="*/ 182 w 218"/>
                <a:gd name="T103" fmla="*/ 16 h 162"/>
                <a:gd name="T104" fmla="*/ 180 w 218"/>
                <a:gd name="T105" fmla="*/ 12 h 162"/>
                <a:gd name="T106" fmla="*/ 174 w 218"/>
                <a:gd name="T107" fmla="*/ 4 h 162"/>
                <a:gd name="T108" fmla="*/ 166 w 218"/>
                <a:gd name="T10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" h="162">
                  <a:moveTo>
                    <a:pt x="162" y="0"/>
                  </a:moveTo>
                  <a:lnTo>
                    <a:pt x="94" y="36"/>
                  </a:lnTo>
                  <a:lnTo>
                    <a:pt x="90" y="38"/>
                  </a:lnTo>
                  <a:lnTo>
                    <a:pt x="78" y="40"/>
                  </a:lnTo>
                  <a:lnTo>
                    <a:pt x="68" y="42"/>
                  </a:lnTo>
                  <a:lnTo>
                    <a:pt x="62" y="42"/>
                  </a:lnTo>
                  <a:lnTo>
                    <a:pt x="62" y="48"/>
                  </a:lnTo>
                  <a:lnTo>
                    <a:pt x="60" y="62"/>
                  </a:lnTo>
                  <a:lnTo>
                    <a:pt x="56" y="80"/>
                  </a:lnTo>
                  <a:lnTo>
                    <a:pt x="50" y="100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6" y="118"/>
                  </a:lnTo>
                  <a:lnTo>
                    <a:pt x="32" y="120"/>
                  </a:lnTo>
                  <a:lnTo>
                    <a:pt x="28" y="120"/>
                  </a:lnTo>
                  <a:lnTo>
                    <a:pt x="24" y="122"/>
                  </a:lnTo>
                  <a:lnTo>
                    <a:pt x="20" y="122"/>
                  </a:lnTo>
                  <a:lnTo>
                    <a:pt x="18" y="122"/>
                  </a:lnTo>
                  <a:lnTo>
                    <a:pt x="14" y="122"/>
                  </a:lnTo>
                  <a:lnTo>
                    <a:pt x="10" y="122"/>
                  </a:lnTo>
                  <a:lnTo>
                    <a:pt x="6" y="122"/>
                  </a:lnTo>
                  <a:lnTo>
                    <a:pt x="4" y="122"/>
                  </a:lnTo>
                  <a:lnTo>
                    <a:pt x="0" y="128"/>
                  </a:lnTo>
                  <a:lnTo>
                    <a:pt x="2" y="128"/>
                  </a:lnTo>
                  <a:lnTo>
                    <a:pt x="2" y="130"/>
                  </a:lnTo>
                  <a:lnTo>
                    <a:pt x="4" y="132"/>
                  </a:lnTo>
                  <a:lnTo>
                    <a:pt x="6" y="136"/>
                  </a:lnTo>
                  <a:lnTo>
                    <a:pt x="8" y="138"/>
                  </a:lnTo>
                  <a:lnTo>
                    <a:pt x="8" y="138"/>
                  </a:lnTo>
                  <a:lnTo>
                    <a:pt x="8" y="140"/>
                  </a:lnTo>
                  <a:lnTo>
                    <a:pt x="10" y="142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16" y="144"/>
                  </a:lnTo>
                  <a:lnTo>
                    <a:pt x="16" y="146"/>
                  </a:lnTo>
                  <a:lnTo>
                    <a:pt x="16" y="150"/>
                  </a:lnTo>
                  <a:lnTo>
                    <a:pt x="26" y="150"/>
                  </a:lnTo>
                  <a:lnTo>
                    <a:pt x="28" y="142"/>
                  </a:lnTo>
                  <a:lnTo>
                    <a:pt x="28" y="144"/>
                  </a:lnTo>
                  <a:lnTo>
                    <a:pt x="30" y="146"/>
                  </a:lnTo>
                  <a:lnTo>
                    <a:pt x="34" y="148"/>
                  </a:lnTo>
                  <a:lnTo>
                    <a:pt x="36" y="150"/>
                  </a:lnTo>
                  <a:lnTo>
                    <a:pt x="38" y="152"/>
                  </a:lnTo>
                  <a:lnTo>
                    <a:pt x="42" y="154"/>
                  </a:lnTo>
                  <a:lnTo>
                    <a:pt x="42" y="154"/>
                  </a:lnTo>
                  <a:lnTo>
                    <a:pt x="44" y="156"/>
                  </a:lnTo>
                  <a:lnTo>
                    <a:pt x="46" y="158"/>
                  </a:lnTo>
                  <a:lnTo>
                    <a:pt x="50" y="162"/>
                  </a:lnTo>
                  <a:lnTo>
                    <a:pt x="50" y="160"/>
                  </a:lnTo>
                  <a:lnTo>
                    <a:pt x="50" y="158"/>
                  </a:lnTo>
                  <a:lnTo>
                    <a:pt x="54" y="156"/>
                  </a:lnTo>
                  <a:lnTo>
                    <a:pt x="56" y="152"/>
                  </a:lnTo>
                  <a:lnTo>
                    <a:pt x="62" y="148"/>
                  </a:lnTo>
                  <a:lnTo>
                    <a:pt x="68" y="146"/>
                  </a:lnTo>
                  <a:lnTo>
                    <a:pt x="76" y="146"/>
                  </a:lnTo>
                  <a:lnTo>
                    <a:pt x="82" y="146"/>
                  </a:lnTo>
                  <a:lnTo>
                    <a:pt x="86" y="146"/>
                  </a:lnTo>
                  <a:lnTo>
                    <a:pt x="88" y="146"/>
                  </a:lnTo>
                  <a:lnTo>
                    <a:pt x="88" y="146"/>
                  </a:lnTo>
                  <a:lnTo>
                    <a:pt x="88" y="148"/>
                  </a:lnTo>
                  <a:lnTo>
                    <a:pt x="92" y="148"/>
                  </a:lnTo>
                  <a:lnTo>
                    <a:pt x="96" y="150"/>
                  </a:lnTo>
                  <a:lnTo>
                    <a:pt x="102" y="152"/>
                  </a:lnTo>
                  <a:lnTo>
                    <a:pt x="106" y="154"/>
                  </a:lnTo>
                  <a:lnTo>
                    <a:pt x="108" y="156"/>
                  </a:lnTo>
                  <a:lnTo>
                    <a:pt x="110" y="156"/>
                  </a:lnTo>
                  <a:lnTo>
                    <a:pt x="110" y="154"/>
                  </a:lnTo>
                  <a:lnTo>
                    <a:pt x="114" y="152"/>
                  </a:lnTo>
                  <a:lnTo>
                    <a:pt x="118" y="148"/>
                  </a:lnTo>
                  <a:lnTo>
                    <a:pt x="122" y="148"/>
                  </a:lnTo>
                  <a:lnTo>
                    <a:pt x="126" y="146"/>
                  </a:lnTo>
                  <a:lnTo>
                    <a:pt x="130" y="148"/>
                  </a:lnTo>
                  <a:lnTo>
                    <a:pt x="134" y="146"/>
                  </a:lnTo>
                  <a:lnTo>
                    <a:pt x="144" y="144"/>
                  </a:lnTo>
                  <a:lnTo>
                    <a:pt x="154" y="144"/>
                  </a:lnTo>
                  <a:lnTo>
                    <a:pt x="166" y="148"/>
                  </a:lnTo>
                  <a:lnTo>
                    <a:pt x="168" y="148"/>
                  </a:lnTo>
                  <a:lnTo>
                    <a:pt x="170" y="146"/>
                  </a:lnTo>
                  <a:lnTo>
                    <a:pt x="174" y="144"/>
                  </a:lnTo>
                  <a:lnTo>
                    <a:pt x="178" y="142"/>
                  </a:lnTo>
                  <a:lnTo>
                    <a:pt x="182" y="140"/>
                  </a:lnTo>
                  <a:lnTo>
                    <a:pt x="188" y="140"/>
                  </a:lnTo>
                  <a:lnTo>
                    <a:pt x="192" y="140"/>
                  </a:lnTo>
                  <a:lnTo>
                    <a:pt x="196" y="118"/>
                  </a:lnTo>
                  <a:lnTo>
                    <a:pt x="196" y="118"/>
                  </a:lnTo>
                  <a:lnTo>
                    <a:pt x="196" y="116"/>
                  </a:lnTo>
                  <a:lnTo>
                    <a:pt x="198" y="112"/>
                  </a:lnTo>
                  <a:lnTo>
                    <a:pt x="198" y="108"/>
                  </a:lnTo>
                  <a:lnTo>
                    <a:pt x="202" y="104"/>
                  </a:lnTo>
                  <a:lnTo>
                    <a:pt x="206" y="100"/>
                  </a:lnTo>
                  <a:lnTo>
                    <a:pt x="210" y="96"/>
                  </a:lnTo>
                  <a:lnTo>
                    <a:pt x="210" y="92"/>
                  </a:lnTo>
                  <a:lnTo>
                    <a:pt x="210" y="80"/>
                  </a:lnTo>
                  <a:lnTo>
                    <a:pt x="210" y="66"/>
                  </a:lnTo>
                  <a:lnTo>
                    <a:pt x="212" y="5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6" y="40"/>
                  </a:lnTo>
                  <a:lnTo>
                    <a:pt x="214" y="36"/>
                  </a:lnTo>
                  <a:lnTo>
                    <a:pt x="212" y="30"/>
                  </a:lnTo>
                  <a:lnTo>
                    <a:pt x="210" y="24"/>
                  </a:lnTo>
                  <a:lnTo>
                    <a:pt x="210" y="20"/>
                  </a:lnTo>
                  <a:lnTo>
                    <a:pt x="210" y="14"/>
                  </a:lnTo>
                  <a:lnTo>
                    <a:pt x="182" y="16"/>
                  </a:lnTo>
                  <a:lnTo>
                    <a:pt x="182" y="14"/>
                  </a:lnTo>
                  <a:lnTo>
                    <a:pt x="180" y="12"/>
                  </a:lnTo>
                  <a:lnTo>
                    <a:pt x="178" y="8"/>
                  </a:lnTo>
                  <a:lnTo>
                    <a:pt x="174" y="4"/>
                  </a:lnTo>
                  <a:lnTo>
                    <a:pt x="170" y="2"/>
                  </a:lnTo>
                  <a:lnTo>
                    <a:pt x="166" y="0"/>
                  </a:lnTo>
                  <a:lnTo>
                    <a:pt x="162" y="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280">
              <a:extLst>
                <a:ext uri="{FF2B5EF4-FFF2-40B4-BE49-F238E27FC236}">
                  <a16:creationId xmlns:a16="http://schemas.microsoft.com/office/drawing/2014/main" id="{FB85381F-FFB1-D5BE-4505-9BF61BC9C11C}"/>
                </a:ext>
              </a:extLst>
            </p:cNvPr>
            <p:cNvSpPr>
              <a:spLocks/>
            </p:cNvSpPr>
            <p:nvPr/>
          </p:nvSpPr>
          <p:spPr bwMode="gray">
            <a:xfrm>
              <a:off x="6477273" y="4417353"/>
              <a:ext cx="182541" cy="270646"/>
            </a:xfrm>
            <a:custGeom>
              <a:avLst/>
              <a:gdLst>
                <a:gd name="T0" fmla="*/ 60 w 88"/>
                <a:gd name="T1" fmla="*/ 2 h 148"/>
                <a:gd name="T2" fmla="*/ 58 w 88"/>
                <a:gd name="T3" fmla="*/ 8 h 148"/>
                <a:gd name="T4" fmla="*/ 58 w 88"/>
                <a:gd name="T5" fmla="*/ 20 h 148"/>
                <a:gd name="T6" fmla="*/ 60 w 88"/>
                <a:gd name="T7" fmla="*/ 30 h 148"/>
                <a:gd name="T8" fmla="*/ 58 w 88"/>
                <a:gd name="T9" fmla="*/ 42 h 148"/>
                <a:gd name="T10" fmla="*/ 56 w 88"/>
                <a:gd name="T11" fmla="*/ 48 h 148"/>
                <a:gd name="T12" fmla="*/ 50 w 88"/>
                <a:gd name="T13" fmla="*/ 64 h 148"/>
                <a:gd name="T14" fmla="*/ 42 w 88"/>
                <a:gd name="T15" fmla="*/ 70 h 148"/>
                <a:gd name="T16" fmla="*/ 38 w 88"/>
                <a:gd name="T17" fmla="*/ 72 h 148"/>
                <a:gd name="T18" fmla="*/ 36 w 88"/>
                <a:gd name="T19" fmla="*/ 72 h 148"/>
                <a:gd name="T20" fmla="*/ 26 w 88"/>
                <a:gd name="T21" fmla="*/ 70 h 148"/>
                <a:gd name="T22" fmla="*/ 18 w 88"/>
                <a:gd name="T23" fmla="*/ 76 h 148"/>
                <a:gd name="T24" fmla="*/ 12 w 88"/>
                <a:gd name="T25" fmla="*/ 84 h 148"/>
                <a:gd name="T26" fmla="*/ 8 w 88"/>
                <a:gd name="T27" fmla="*/ 88 h 148"/>
                <a:gd name="T28" fmla="*/ 0 w 88"/>
                <a:gd name="T29" fmla="*/ 120 h 148"/>
                <a:gd name="T30" fmla="*/ 0 w 88"/>
                <a:gd name="T31" fmla="*/ 124 h 148"/>
                <a:gd name="T32" fmla="*/ 2 w 88"/>
                <a:gd name="T33" fmla="*/ 130 h 148"/>
                <a:gd name="T34" fmla="*/ 10 w 88"/>
                <a:gd name="T35" fmla="*/ 134 h 148"/>
                <a:gd name="T36" fmla="*/ 14 w 88"/>
                <a:gd name="T37" fmla="*/ 136 h 148"/>
                <a:gd name="T38" fmla="*/ 18 w 88"/>
                <a:gd name="T39" fmla="*/ 140 h 148"/>
                <a:gd name="T40" fmla="*/ 18 w 88"/>
                <a:gd name="T41" fmla="*/ 148 h 148"/>
                <a:gd name="T42" fmla="*/ 36 w 88"/>
                <a:gd name="T43" fmla="*/ 148 h 148"/>
                <a:gd name="T44" fmla="*/ 70 w 88"/>
                <a:gd name="T45" fmla="*/ 146 h 148"/>
                <a:gd name="T46" fmla="*/ 86 w 88"/>
                <a:gd name="T47" fmla="*/ 144 h 148"/>
                <a:gd name="T48" fmla="*/ 88 w 88"/>
                <a:gd name="T49" fmla="*/ 138 h 148"/>
                <a:gd name="T50" fmla="*/ 88 w 88"/>
                <a:gd name="T51" fmla="*/ 134 h 148"/>
                <a:gd name="T52" fmla="*/ 82 w 88"/>
                <a:gd name="T53" fmla="*/ 130 h 148"/>
                <a:gd name="T54" fmla="*/ 74 w 88"/>
                <a:gd name="T55" fmla="*/ 122 h 148"/>
                <a:gd name="T56" fmla="*/ 68 w 88"/>
                <a:gd name="T57" fmla="*/ 110 h 148"/>
                <a:gd name="T58" fmla="*/ 62 w 88"/>
                <a:gd name="T59" fmla="*/ 100 h 148"/>
                <a:gd name="T60" fmla="*/ 66 w 88"/>
                <a:gd name="T61" fmla="*/ 98 h 148"/>
                <a:gd name="T62" fmla="*/ 70 w 88"/>
                <a:gd name="T63" fmla="*/ 94 h 148"/>
                <a:gd name="T64" fmla="*/ 72 w 88"/>
                <a:gd name="T65" fmla="*/ 86 h 148"/>
                <a:gd name="T66" fmla="*/ 70 w 88"/>
                <a:gd name="T67" fmla="*/ 78 h 148"/>
                <a:gd name="T68" fmla="*/ 68 w 88"/>
                <a:gd name="T69" fmla="*/ 76 h 148"/>
                <a:gd name="T70" fmla="*/ 64 w 88"/>
                <a:gd name="T71" fmla="*/ 72 h 148"/>
                <a:gd name="T72" fmla="*/ 62 w 88"/>
                <a:gd name="T73" fmla="*/ 64 h 148"/>
                <a:gd name="T74" fmla="*/ 64 w 88"/>
                <a:gd name="T75" fmla="*/ 58 h 148"/>
                <a:gd name="T76" fmla="*/ 68 w 88"/>
                <a:gd name="T77" fmla="*/ 58 h 148"/>
                <a:gd name="T78" fmla="*/ 74 w 88"/>
                <a:gd name="T79" fmla="*/ 56 h 148"/>
                <a:gd name="T80" fmla="*/ 78 w 88"/>
                <a:gd name="T81" fmla="*/ 50 h 148"/>
                <a:gd name="T82" fmla="*/ 78 w 88"/>
                <a:gd name="T83" fmla="*/ 46 h 148"/>
                <a:gd name="T84" fmla="*/ 74 w 88"/>
                <a:gd name="T85" fmla="*/ 40 h 148"/>
                <a:gd name="T86" fmla="*/ 72 w 88"/>
                <a:gd name="T87" fmla="*/ 30 h 148"/>
                <a:gd name="T88" fmla="*/ 72 w 88"/>
                <a:gd name="T89" fmla="*/ 20 h 148"/>
                <a:gd name="T90" fmla="*/ 72 w 88"/>
                <a:gd name="T91" fmla="*/ 16 h 148"/>
                <a:gd name="T92" fmla="*/ 72 w 88"/>
                <a:gd name="T93" fmla="*/ 8 h 148"/>
                <a:gd name="T94" fmla="*/ 66 w 88"/>
                <a:gd name="T95" fmla="*/ 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148">
                  <a:moveTo>
                    <a:pt x="60" y="0"/>
                  </a:moveTo>
                  <a:lnTo>
                    <a:pt x="60" y="2"/>
                  </a:lnTo>
                  <a:lnTo>
                    <a:pt x="60" y="4"/>
                  </a:lnTo>
                  <a:lnTo>
                    <a:pt x="58" y="8"/>
                  </a:lnTo>
                  <a:lnTo>
                    <a:pt x="58" y="14"/>
                  </a:lnTo>
                  <a:lnTo>
                    <a:pt x="58" y="20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8" y="36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6" y="48"/>
                  </a:lnTo>
                  <a:lnTo>
                    <a:pt x="52" y="56"/>
                  </a:lnTo>
                  <a:lnTo>
                    <a:pt x="50" y="64"/>
                  </a:lnTo>
                  <a:lnTo>
                    <a:pt x="46" y="68"/>
                  </a:lnTo>
                  <a:lnTo>
                    <a:pt x="42" y="70"/>
                  </a:lnTo>
                  <a:lnTo>
                    <a:pt x="40" y="72"/>
                  </a:lnTo>
                  <a:lnTo>
                    <a:pt x="38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2" y="70"/>
                  </a:lnTo>
                  <a:lnTo>
                    <a:pt x="26" y="70"/>
                  </a:lnTo>
                  <a:lnTo>
                    <a:pt x="22" y="72"/>
                  </a:lnTo>
                  <a:lnTo>
                    <a:pt x="18" y="76"/>
                  </a:lnTo>
                  <a:lnTo>
                    <a:pt x="14" y="80"/>
                  </a:lnTo>
                  <a:lnTo>
                    <a:pt x="12" y="84"/>
                  </a:lnTo>
                  <a:lnTo>
                    <a:pt x="10" y="86"/>
                  </a:lnTo>
                  <a:lnTo>
                    <a:pt x="8" y="88"/>
                  </a:lnTo>
                  <a:lnTo>
                    <a:pt x="8" y="102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2" y="126"/>
                  </a:lnTo>
                  <a:lnTo>
                    <a:pt x="2" y="130"/>
                  </a:lnTo>
                  <a:lnTo>
                    <a:pt x="6" y="132"/>
                  </a:lnTo>
                  <a:lnTo>
                    <a:pt x="10" y="134"/>
                  </a:lnTo>
                  <a:lnTo>
                    <a:pt x="12" y="134"/>
                  </a:lnTo>
                  <a:lnTo>
                    <a:pt x="14" y="136"/>
                  </a:lnTo>
                  <a:lnTo>
                    <a:pt x="16" y="138"/>
                  </a:lnTo>
                  <a:lnTo>
                    <a:pt x="18" y="140"/>
                  </a:lnTo>
                  <a:lnTo>
                    <a:pt x="18" y="144"/>
                  </a:lnTo>
                  <a:lnTo>
                    <a:pt x="18" y="148"/>
                  </a:lnTo>
                  <a:lnTo>
                    <a:pt x="22" y="148"/>
                  </a:lnTo>
                  <a:lnTo>
                    <a:pt x="36" y="148"/>
                  </a:lnTo>
                  <a:lnTo>
                    <a:pt x="52" y="146"/>
                  </a:lnTo>
                  <a:lnTo>
                    <a:pt x="70" y="146"/>
                  </a:lnTo>
                  <a:lnTo>
                    <a:pt x="88" y="146"/>
                  </a:lnTo>
                  <a:lnTo>
                    <a:pt x="86" y="144"/>
                  </a:lnTo>
                  <a:lnTo>
                    <a:pt x="86" y="142"/>
                  </a:lnTo>
                  <a:lnTo>
                    <a:pt x="88" y="138"/>
                  </a:lnTo>
                  <a:lnTo>
                    <a:pt x="88" y="134"/>
                  </a:lnTo>
                  <a:lnTo>
                    <a:pt x="88" y="134"/>
                  </a:lnTo>
                  <a:lnTo>
                    <a:pt x="84" y="132"/>
                  </a:lnTo>
                  <a:lnTo>
                    <a:pt x="82" y="130"/>
                  </a:lnTo>
                  <a:lnTo>
                    <a:pt x="78" y="126"/>
                  </a:lnTo>
                  <a:lnTo>
                    <a:pt x="74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66" y="102"/>
                  </a:lnTo>
                  <a:lnTo>
                    <a:pt x="62" y="100"/>
                  </a:lnTo>
                  <a:lnTo>
                    <a:pt x="66" y="100"/>
                  </a:lnTo>
                  <a:lnTo>
                    <a:pt x="66" y="98"/>
                  </a:lnTo>
                  <a:lnTo>
                    <a:pt x="68" y="96"/>
                  </a:lnTo>
                  <a:lnTo>
                    <a:pt x="70" y="94"/>
                  </a:lnTo>
                  <a:lnTo>
                    <a:pt x="70" y="90"/>
                  </a:lnTo>
                  <a:lnTo>
                    <a:pt x="72" y="86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4" y="72"/>
                  </a:lnTo>
                  <a:lnTo>
                    <a:pt x="62" y="68"/>
                  </a:lnTo>
                  <a:lnTo>
                    <a:pt x="62" y="64"/>
                  </a:lnTo>
                  <a:lnTo>
                    <a:pt x="62" y="58"/>
                  </a:lnTo>
                  <a:lnTo>
                    <a:pt x="64" y="58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72" y="58"/>
                  </a:lnTo>
                  <a:lnTo>
                    <a:pt x="74" y="56"/>
                  </a:lnTo>
                  <a:lnTo>
                    <a:pt x="78" y="54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72" y="34"/>
                  </a:lnTo>
                  <a:lnTo>
                    <a:pt x="72" y="30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16"/>
                  </a:lnTo>
                  <a:lnTo>
                    <a:pt x="72" y="12"/>
                  </a:lnTo>
                  <a:lnTo>
                    <a:pt x="72" y="8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0" y="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281">
              <a:extLst>
                <a:ext uri="{FF2B5EF4-FFF2-40B4-BE49-F238E27FC236}">
                  <a16:creationId xmlns:a16="http://schemas.microsoft.com/office/drawing/2014/main" id="{244B47B0-E637-AB19-309A-1DD2B8F41B0A}"/>
                </a:ext>
              </a:extLst>
            </p:cNvPr>
            <p:cNvSpPr>
              <a:spLocks/>
            </p:cNvSpPr>
            <p:nvPr/>
          </p:nvSpPr>
          <p:spPr bwMode="gray">
            <a:xfrm>
              <a:off x="6601733" y="4186938"/>
              <a:ext cx="261366" cy="387681"/>
            </a:xfrm>
            <a:custGeom>
              <a:avLst/>
              <a:gdLst>
                <a:gd name="T0" fmla="*/ 126 w 126"/>
                <a:gd name="T1" fmla="*/ 46 h 212"/>
                <a:gd name="T2" fmla="*/ 124 w 126"/>
                <a:gd name="T3" fmla="*/ 90 h 212"/>
                <a:gd name="T4" fmla="*/ 120 w 126"/>
                <a:gd name="T5" fmla="*/ 88 h 212"/>
                <a:gd name="T6" fmla="*/ 112 w 126"/>
                <a:gd name="T7" fmla="*/ 90 h 212"/>
                <a:gd name="T8" fmla="*/ 108 w 126"/>
                <a:gd name="T9" fmla="*/ 92 h 212"/>
                <a:gd name="T10" fmla="*/ 106 w 126"/>
                <a:gd name="T11" fmla="*/ 98 h 212"/>
                <a:gd name="T12" fmla="*/ 106 w 126"/>
                <a:gd name="T13" fmla="*/ 104 h 212"/>
                <a:gd name="T14" fmla="*/ 102 w 126"/>
                <a:gd name="T15" fmla="*/ 110 h 212"/>
                <a:gd name="T16" fmla="*/ 98 w 126"/>
                <a:gd name="T17" fmla="*/ 114 h 212"/>
                <a:gd name="T18" fmla="*/ 98 w 126"/>
                <a:gd name="T19" fmla="*/ 120 h 212"/>
                <a:gd name="T20" fmla="*/ 98 w 126"/>
                <a:gd name="T21" fmla="*/ 124 h 212"/>
                <a:gd name="T22" fmla="*/ 98 w 126"/>
                <a:gd name="T23" fmla="*/ 124 h 212"/>
                <a:gd name="T24" fmla="*/ 98 w 126"/>
                <a:gd name="T25" fmla="*/ 122 h 212"/>
                <a:gd name="T26" fmla="*/ 100 w 126"/>
                <a:gd name="T27" fmla="*/ 126 h 212"/>
                <a:gd name="T28" fmla="*/ 104 w 126"/>
                <a:gd name="T29" fmla="*/ 132 h 212"/>
                <a:gd name="T30" fmla="*/ 102 w 126"/>
                <a:gd name="T31" fmla="*/ 138 h 212"/>
                <a:gd name="T32" fmla="*/ 102 w 126"/>
                <a:gd name="T33" fmla="*/ 150 h 212"/>
                <a:gd name="T34" fmla="*/ 104 w 126"/>
                <a:gd name="T35" fmla="*/ 158 h 212"/>
                <a:gd name="T36" fmla="*/ 106 w 126"/>
                <a:gd name="T37" fmla="*/ 168 h 212"/>
                <a:gd name="T38" fmla="*/ 108 w 126"/>
                <a:gd name="T39" fmla="*/ 174 h 212"/>
                <a:gd name="T40" fmla="*/ 108 w 126"/>
                <a:gd name="T41" fmla="*/ 176 h 212"/>
                <a:gd name="T42" fmla="*/ 100 w 126"/>
                <a:gd name="T43" fmla="*/ 178 h 212"/>
                <a:gd name="T44" fmla="*/ 92 w 126"/>
                <a:gd name="T45" fmla="*/ 182 h 212"/>
                <a:gd name="T46" fmla="*/ 86 w 126"/>
                <a:gd name="T47" fmla="*/ 190 h 212"/>
                <a:gd name="T48" fmla="*/ 86 w 126"/>
                <a:gd name="T49" fmla="*/ 192 h 212"/>
                <a:gd name="T50" fmla="*/ 84 w 126"/>
                <a:gd name="T51" fmla="*/ 198 h 212"/>
                <a:gd name="T52" fmla="*/ 78 w 126"/>
                <a:gd name="T53" fmla="*/ 202 h 212"/>
                <a:gd name="T54" fmla="*/ 68 w 126"/>
                <a:gd name="T55" fmla="*/ 204 h 212"/>
                <a:gd name="T56" fmla="*/ 66 w 126"/>
                <a:gd name="T57" fmla="*/ 202 h 212"/>
                <a:gd name="T58" fmla="*/ 60 w 126"/>
                <a:gd name="T59" fmla="*/ 200 h 212"/>
                <a:gd name="T60" fmla="*/ 58 w 126"/>
                <a:gd name="T61" fmla="*/ 204 h 212"/>
                <a:gd name="T62" fmla="*/ 46 w 126"/>
                <a:gd name="T63" fmla="*/ 208 h 212"/>
                <a:gd name="T64" fmla="*/ 12 w 126"/>
                <a:gd name="T65" fmla="*/ 212 h 212"/>
                <a:gd name="T66" fmla="*/ 12 w 126"/>
                <a:gd name="T67" fmla="*/ 210 h 212"/>
                <a:gd name="T68" fmla="*/ 10 w 126"/>
                <a:gd name="T69" fmla="*/ 204 h 212"/>
                <a:gd name="T70" fmla="*/ 6 w 126"/>
                <a:gd name="T71" fmla="*/ 200 h 212"/>
                <a:gd name="T72" fmla="*/ 2 w 126"/>
                <a:gd name="T73" fmla="*/ 194 h 212"/>
                <a:gd name="T74" fmla="*/ 2 w 126"/>
                <a:gd name="T75" fmla="*/ 184 h 212"/>
                <a:gd name="T76" fmla="*/ 6 w 126"/>
                <a:gd name="T77" fmla="*/ 186 h 212"/>
                <a:gd name="T78" fmla="*/ 12 w 126"/>
                <a:gd name="T79" fmla="*/ 184 h 212"/>
                <a:gd name="T80" fmla="*/ 18 w 126"/>
                <a:gd name="T81" fmla="*/ 180 h 212"/>
                <a:gd name="T82" fmla="*/ 18 w 126"/>
                <a:gd name="T83" fmla="*/ 174 h 212"/>
                <a:gd name="T84" fmla="*/ 16 w 126"/>
                <a:gd name="T85" fmla="*/ 168 h 212"/>
                <a:gd name="T86" fmla="*/ 12 w 126"/>
                <a:gd name="T87" fmla="*/ 156 h 212"/>
                <a:gd name="T88" fmla="*/ 12 w 126"/>
                <a:gd name="T89" fmla="*/ 150 h 212"/>
                <a:gd name="T90" fmla="*/ 14 w 126"/>
                <a:gd name="T91" fmla="*/ 144 h 212"/>
                <a:gd name="T92" fmla="*/ 12 w 126"/>
                <a:gd name="T93" fmla="*/ 136 h 212"/>
                <a:gd name="T94" fmla="*/ 10 w 126"/>
                <a:gd name="T95" fmla="*/ 132 h 212"/>
                <a:gd name="T96" fmla="*/ 8 w 126"/>
                <a:gd name="T97" fmla="*/ 130 h 212"/>
                <a:gd name="T98" fmla="*/ 4 w 126"/>
                <a:gd name="T99" fmla="*/ 126 h 212"/>
                <a:gd name="T100" fmla="*/ 0 w 126"/>
                <a:gd name="T101" fmla="*/ 126 h 212"/>
                <a:gd name="T102" fmla="*/ 2 w 126"/>
                <a:gd name="T103" fmla="*/ 120 h 212"/>
                <a:gd name="T104" fmla="*/ 6 w 126"/>
                <a:gd name="T105" fmla="*/ 104 h 212"/>
                <a:gd name="T106" fmla="*/ 4 w 126"/>
                <a:gd name="T107" fmla="*/ 102 h 212"/>
                <a:gd name="T108" fmla="*/ 6 w 126"/>
                <a:gd name="T109" fmla="*/ 96 h 212"/>
                <a:gd name="T110" fmla="*/ 12 w 126"/>
                <a:gd name="T111" fmla="*/ 88 h 212"/>
                <a:gd name="T112" fmla="*/ 18 w 126"/>
                <a:gd name="T113" fmla="*/ 78 h 212"/>
                <a:gd name="T114" fmla="*/ 18 w 126"/>
                <a:gd name="T115" fmla="*/ 50 h 212"/>
                <a:gd name="T116" fmla="*/ 26 w 126"/>
                <a:gd name="T117" fmla="*/ 30 h 212"/>
                <a:gd name="T118" fmla="*/ 24 w 126"/>
                <a:gd name="T119" fmla="*/ 26 h 212"/>
                <a:gd name="T120" fmla="*/ 20 w 126"/>
                <a:gd name="T121" fmla="*/ 16 h 212"/>
                <a:gd name="T122" fmla="*/ 18 w 126"/>
                <a:gd name="T123" fmla="*/ 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6" h="212">
                  <a:moveTo>
                    <a:pt x="18" y="0"/>
                  </a:moveTo>
                  <a:lnTo>
                    <a:pt x="126" y="46"/>
                  </a:lnTo>
                  <a:lnTo>
                    <a:pt x="124" y="90"/>
                  </a:lnTo>
                  <a:lnTo>
                    <a:pt x="124" y="90"/>
                  </a:lnTo>
                  <a:lnTo>
                    <a:pt x="122" y="90"/>
                  </a:lnTo>
                  <a:lnTo>
                    <a:pt x="120" y="88"/>
                  </a:lnTo>
                  <a:lnTo>
                    <a:pt x="116" y="88"/>
                  </a:lnTo>
                  <a:lnTo>
                    <a:pt x="112" y="90"/>
                  </a:lnTo>
                  <a:lnTo>
                    <a:pt x="110" y="90"/>
                  </a:lnTo>
                  <a:lnTo>
                    <a:pt x="108" y="92"/>
                  </a:lnTo>
                  <a:lnTo>
                    <a:pt x="106" y="96"/>
                  </a:lnTo>
                  <a:lnTo>
                    <a:pt x="106" y="98"/>
                  </a:lnTo>
                  <a:lnTo>
                    <a:pt x="106" y="100"/>
                  </a:lnTo>
                  <a:lnTo>
                    <a:pt x="106" y="104"/>
                  </a:lnTo>
                  <a:lnTo>
                    <a:pt x="104" y="108"/>
                  </a:lnTo>
                  <a:lnTo>
                    <a:pt x="102" y="110"/>
                  </a:lnTo>
                  <a:lnTo>
                    <a:pt x="100" y="110"/>
                  </a:lnTo>
                  <a:lnTo>
                    <a:pt x="98" y="114"/>
                  </a:lnTo>
                  <a:lnTo>
                    <a:pt x="96" y="116"/>
                  </a:lnTo>
                  <a:lnTo>
                    <a:pt x="98" y="120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2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100" y="126"/>
                  </a:lnTo>
                  <a:lnTo>
                    <a:pt x="102" y="128"/>
                  </a:lnTo>
                  <a:lnTo>
                    <a:pt x="104" y="132"/>
                  </a:lnTo>
                  <a:lnTo>
                    <a:pt x="104" y="134"/>
                  </a:lnTo>
                  <a:lnTo>
                    <a:pt x="102" y="138"/>
                  </a:lnTo>
                  <a:lnTo>
                    <a:pt x="102" y="144"/>
                  </a:lnTo>
                  <a:lnTo>
                    <a:pt x="102" y="150"/>
                  </a:lnTo>
                  <a:lnTo>
                    <a:pt x="102" y="154"/>
                  </a:lnTo>
                  <a:lnTo>
                    <a:pt x="104" y="158"/>
                  </a:lnTo>
                  <a:lnTo>
                    <a:pt x="104" y="162"/>
                  </a:lnTo>
                  <a:lnTo>
                    <a:pt x="106" y="168"/>
                  </a:lnTo>
                  <a:lnTo>
                    <a:pt x="108" y="172"/>
                  </a:lnTo>
                  <a:lnTo>
                    <a:pt x="108" y="174"/>
                  </a:lnTo>
                  <a:lnTo>
                    <a:pt x="108" y="176"/>
                  </a:lnTo>
                  <a:lnTo>
                    <a:pt x="108" y="176"/>
                  </a:lnTo>
                  <a:lnTo>
                    <a:pt x="104" y="178"/>
                  </a:lnTo>
                  <a:lnTo>
                    <a:pt x="100" y="178"/>
                  </a:lnTo>
                  <a:lnTo>
                    <a:pt x="96" y="180"/>
                  </a:lnTo>
                  <a:lnTo>
                    <a:pt x="92" y="182"/>
                  </a:lnTo>
                  <a:lnTo>
                    <a:pt x="88" y="186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86" y="192"/>
                  </a:lnTo>
                  <a:lnTo>
                    <a:pt x="86" y="194"/>
                  </a:lnTo>
                  <a:lnTo>
                    <a:pt x="84" y="198"/>
                  </a:lnTo>
                  <a:lnTo>
                    <a:pt x="82" y="200"/>
                  </a:lnTo>
                  <a:lnTo>
                    <a:pt x="78" y="202"/>
                  </a:lnTo>
                  <a:lnTo>
                    <a:pt x="74" y="204"/>
                  </a:lnTo>
                  <a:lnTo>
                    <a:pt x="68" y="204"/>
                  </a:lnTo>
                  <a:lnTo>
                    <a:pt x="68" y="202"/>
                  </a:lnTo>
                  <a:lnTo>
                    <a:pt x="66" y="202"/>
                  </a:lnTo>
                  <a:lnTo>
                    <a:pt x="64" y="202"/>
                  </a:lnTo>
                  <a:lnTo>
                    <a:pt x="60" y="200"/>
                  </a:lnTo>
                  <a:lnTo>
                    <a:pt x="58" y="202"/>
                  </a:lnTo>
                  <a:lnTo>
                    <a:pt x="58" y="204"/>
                  </a:lnTo>
                  <a:lnTo>
                    <a:pt x="56" y="204"/>
                  </a:lnTo>
                  <a:lnTo>
                    <a:pt x="46" y="208"/>
                  </a:lnTo>
                  <a:lnTo>
                    <a:pt x="32" y="210"/>
                  </a:lnTo>
                  <a:lnTo>
                    <a:pt x="12" y="212"/>
                  </a:lnTo>
                  <a:lnTo>
                    <a:pt x="12" y="212"/>
                  </a:lnTo>
                  <a:lnTo>
                    <a:pt x="12" y="210"/>
                  </a:lnTo>
                  <a:lnTo>
                    <a:pt x="10" y="206"/>
                  </a:lnTo>
                  <a:lnTo>
                    <a:pt x="10" y="204"/>
                  </a:lnTo>
                  <a:lnTo>
                    <a:pt x="6" y="202"/>
                  </a:lnTo>
                  <a:lnTo>
                    <a:pt x="6" y="200"/>
                  </a:lnTo>
                  <a:lnTo>
                    <a:pt x="4" y="198"/>
                  </a:lnTo>
                  <a:lnTo>
                    <a:pt x="2" y="194"/>
                  </a:lnTo>
                  <a:lnTo>
                    <a:pt x="2" y="190"/>
                  </a:lnTo>
                  <a:lnTo>
                    <a:pt x="2" y="184"/>
                  </a:lnTo>
                  <a:lnTo>
                    <a:pt x="4" y="184"/>
                  </a:lnTo>
                  <a:lnTo>
                    <a:pt x="6" y="186"/>
                  </a:lnTo>
                  <a:lnTo>
                    <a:pt x="8" y="184"/>
                  </a:lnTo>
                  <a:lnTo>
                    <a:pt x="12" y="184"/>
                  </a:lnTo>
                  <a:lnTo>
                    <a:pt x="14" y="182"/>
                  </a:lnTo>
                  <a:lnTo>
                    <a:pt x="18" y="180"/>
                  </a:lnTo>
                  <a:lnTo>
                    <a:pt x="18" y="176"/>
                  </a:lnTo>
                  <a:lnTo>
                    <a:pt x="18" y="174"/>
                  </a:lnTo>
                  <a:lnTo>
                    <a:pt x="18" y="172"/>
                  </a:lnTo>
                  <a:lnTo>
                    <a:pt x="16" y="168"/>
                  </a:lnTo>
                  <a:lnTo>
                    <a:pt x="14" y="162"/>
                  </a:lnTo>
                  <a:lnTo>
                    <a:pt x="12" y="156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4" y="144"/>
                  </a:lnTo>
                  <a:lnTo>
                    <a:pt x="12" y="140"/>
                  </a:lnTo>
                  <a:lnTo>
                    <a:pt x="12" y="136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0" y="130"/>
                  </a:lnTo>
                  <a:lnTo>
                    <a:pt x="8" y="130"/>
                  </a:lnTo>
                  <a:lnTo>
                    <a:pt x="6" y="128"/>
                  </a:lnTo>
                  <a:lnTo>
                    <a:pt x="4" y="126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20"/>
                  </a:lnTo>
                  <a:lnTo>
                    <a:pt x="4" y="114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4" y="100"/>
                  </a:lnTo>
                  <a:lnTo>
                    <a:pt x="6" y="96"/>
                  </a:lnTo>
                  <a:lnTo>
                    <a:pt x="8" y="92"/>
                  </a:lnTo>
                  <a:lnTo>
                    <a:pt x="12" y="88"/>
                  </a:lnTo>
                  <a:lnTo>
                    <a:pt x="18" y="8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50"/>
                  </a:lnTo>
                  <a:lnTo>
                    <a:pt x="20" y="38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4" y="26"/>
                  </a:lnTo>
                  <a:lnTo>
                    <a:pt x="22" y="22"/>
                  </a:lnTo>
                  <a:lnTo>
                    <a:pt x="20" y="16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8" y="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282">
              <a:extLst>
                <a:ext uri="{FF2B5EF4-FFF2-40B4-BE49-F238E27FC236}">
                  <a16:creationId xmlns:a16="http://schemas.microsoft.com/office/drawing/2014/main" id="{87ADA642-B3D7-1A07-718F-725B65AD3B6B}"/>
                </a:ext>
              </a:extLst>
            </p:cNvPr>
            <p:cNvSpPr>
              <a:spLocks/>
            </p:cNvSpPr>
            <p:nvPr/>
          </p:nvSpPr>
          <p:spPr bwMode="gray">
            <a:xfrm>
              <a:off x="6805018" y="4197911"/>
              <a:ext cx="452205" cy="457171"/>
            </a:xfrm>
            <a:custGeom>
              <a:avLst/>
              <a:gdLst>
                <a:gd name="T0" fmla="*/ 186 w 218"/>
                <a:gd name="T1" fmla="*/ 4 h 250"/>
                <a:gd name="T2" fmla="*/ 174 w 218"/>
                <a:gd name="T3" fmla="*/ 16 h 250"/>
                <a:gd name="T4" fmla="*/ 28 w 218"/>
                <a:gd name="T5" fmla="*/ 22 h 250"/>
                <a:gd name="T6" fmla="*/ 24 w 218"/>
                <a:gd name="T7" fmla="*/ 82 h 250"/>
                <a:gd name="T8" fmla="*/ 14 w 218"/>
                <a:gd name="T9" fmla="*/ 84 h 250"/>
                <a:gd name="T10" fmla="*/ 10 w 218"/>
                <a:gd name="T11" fmla="*/ 90 h 250"/>
                <a:gd name="T12" fmla="*/ 6 w 218"/>
                <a:gd name="T13" fmla="*/ 100 h 250"/>
                <a:gd name="T14" fmla="*/ 2 w 218"/>
                <a:gd name="T15" fmla="*/ 106 h 250"/>
                <a:gd name="T16" fmla="*/ 0 w 218"/>
                <a:gd name="T17" fmla="*/ 110 h 250"/>
                <a:gd name="T18" fmla="*/ 4 w 218"/>
                <a:gd name="T19" fmla="*/ 122 h 250"/>
                <a:gd name="T20" fmla="*/ 6 w 218"/>
                <a:gd name="T21" fmla="*/ 128 h 250"/>
                <a:gd name="T22" fmla="*/ 6 w 218"/>
                <a:gd name="T23" fmla="*/ 136 h 250"/>
                <a:gd name="T24" fmla="*/ 6 w 218"/>
                <a:gd name="T25" fmla="*/ 152 h 250"/>
                <a:gd name="T26" fmla="*/ 14 w 218"/>
                <a:gd name="T27" fmla="*/ 174 h 250"/>
                <a:gd name="T28" fmla="*/ 24 w 218"/>
                <a:gd name="T29" fmla="*/ 186 h 250"/>
                <a:gd name="T30" fmla="*/ 32 w 218"/>
                <a:gd name="T31" fmla="*/ 196 h 250"/>
                <a:gd name="T32" fmla="*/ 50 w 218"/>
                <a:gd name="T33" fmla="*/ 222 h 250"/>
                <a:gd name="T34" fmla="*/ 56 w 218"/>
                <a:gd name="T35" fmla="*/ 230 h 250"/>
                <a:gd name="T36" fmla="*/ 66 w 218"/>
                <a:gd name="T37" fmla="*/ 238 h 250"/>
                <a:gd name="T38" fmla="*/ 78 w 218"/>
                <a:gd name="T39" fmla="*/ 240 h 250"/>
                <a:gd name="T40" fmla="*/ 88 w 218"/>
                <a:gd name="T41" fmla="*/ 250 h 250"/>
                <a:gd name="T42" fmla="*/ 114 w 218"/>
                <a:gd name="T43" fmla="*/ 250 h 250"/>
                <a:gd name="T44" fmla="*/ 138 w 218"/>
                <a:gd name="T45" fmla="*/ 250 h 250"/>
                <a:gd name="T46" fmla="*/ 180 w 218"/>
                <a:gd name="T47" fmla="*/ 244 h 250"/>
                <a:gd name="T48" fmla="*/ 180 w 218"/>
                <a:gd name="T49" fmla="*/ 222 h 250"/>
                <a:gd name="T50" fmla="*/ 172 w 218"/>
                <a:gd name="T51" fmla="*/ 210 h 250"/>
                <a:gd name="T52" fmla="*/ 160 w 218"/>
                <a:gd name="T53" fmla="*/ 196 h 250"/>
                <a:gd name="T54" fmla="*/ 154 w 218"/>
                <a:gd name="T55" fmla="*/ 192 h 250"/>
                <a:gd name="T56" fmla="*/ 152 w 218"/>
                <a:gd name="T57" fmla="*/ 184 h 250"/>
                <a:gd name="T58" fmla="*/ 156 w 218"/>
                <a:gd name="T59" fmla="*/ 176 h 250"/>
                <a:gd name="T60" fmla="*/ 156 w 218"/>
                <a:gd name="T61" fmla="*/ 158 h 250"/>
                <a:gd name="T62" fmla="*/ 160 w 218"/>
                <a:gd name="T63" fmla="*/ 150 h 250"/>
                <a:gd name="T64" fmla="*/ 176 w 218"/>
                <a:gd name="T65" fmla="*/ 130 h 250"/>
                <a:gd name="T66" fmla="*/ 188 w 218"/>
                <a:gd name="T67" fmla="*/ 108 h 250"/>
                <a:gd name="T68" fmla="*/ 192 w 218"/>
                <a:gd name="T69" fmla="*/ 94 h 250"/>
                <a:gd name="T70" fmla="*/ 200 w 218"/>
                <a:gd name="T71" fmla="*/ 82 h 250"/>
                <a:gd name="T72" fmla="*/ 208 w 218"/>
                <a:gd name="T73" fmla="*/ 78 h 250"/>
                <a:gd name="T74" fmla="*/ 216 w 218"/>
                <a:gd name="T75" fmla="*/ 70 h 250"/>
                <a:gd name="T76" fmla="*/ 218 w 218"/>
                <a:gd name="T77" fmla="*/ 66 h 250"/>
                <a:gd name="T78" fmla="*/ 212 w 218"/>
                <a:gd name="T79" fmla="*/ 54 h 250"/>
                <a:gd name="T80" fmla="*/ 204 w 218"/>
                <a:gd name="T81" fmla="*/ 40 h 250"/>
                <a:gd name="T82" fmla="*/ 200 w 218"/>
                <a:gd name="T83" fmla="*/ 32 h 250"/>
                <a:gd name="T84" fmla="*/ 200 w 218"/>
                <a:gd name="T85" fmla="*/ 22 h 250"/>
                <a:gd name="T86" fmla="*/ 192 w 218"/>
                <a:gd name="T87" fmla="*/ 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8" h="250">
                  <a:moveTo>
                    <a:pt x="188" y="0"/>
                  </a:moveTo>
                  <a:lnTo>
                    <a:pt x="188" y="2"/>
                  </a:lnTo>
                  <a:lnTo>
                    <a:pt x="186" y="4"/>
                  </a:lnTo>
                  <a:lnTo>
                    <a:pt x="184" y="8"/>
                  </a:lnTo>
                  <a:lnTo>
                    <a:pt x="180" y="12"/>
                  </a:lnTo>
                  <a:lnTo>
                    <a:pt x="174" y="16"/>
                  </a:lnTo>
                  <a:lnTo>
                    <a:pt x="168" y="20"/>
                  </a:lnTo>
                  <a:lnTo>
                    <a:pt x="160" y="22"/>
                  </a:lnTo>
                  <a:lnTo>
                    <a:pt x="28" y="22"/>
                  </a:lnTo>
                  <a:lnTo>
                    <a:pt x="28" y="84"/>
                  </a:lnTo>
                  <a:lnTo>
                    <a:pt x="28" y="82"/>
                  </a:lnTo>
                  <a:lnTo>
                    <a:pt x="24" y="82"/>
                  </a:lnTo>
                  <a:lnTo>
                    <a:pt x="20" y="82"/>
                  </a:lnTo>
                  <a:lnTo>
                    <a:pt x="18" y="82"/>
                  </a:lnTo>
                  <a:lnTo>
                    <a:pt x="14" y="84"/>
                  </a:lnTo>
                  <a:lnTo>
                    <a:pt x="10" y="86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8" y="94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4" y="104"/>
                  </a:lnTo>
                  <a:lnTo>
                    <a:pt x="2" y="106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2" y="118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6" y="124"/>
                  </a:lnTo>
                  <a:lnTo>
                    <a:pt x="6" y="128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6" y="136"/>
                  </a:lnTo>
                  <a:lnTo>
                    <a:pt x="4" y="140"/>
                  </a:lnTo>
                  <a:lnTo>
                    <a:pt x="4" y="146"/>
                  </a:lnTo>
                  <a:lnTo>
                    <a:pt x="6" y="152"/>
                  </a:lnTo>
                  <a:lnTo>
                    <a:pt x="12" y="170"/>
                  </a:lnTo>
                  <a:lnTo>
                    <a:pt x="12" y="170"/>
                  </a:lnTo>
                  <a:lnTo>
                    <a:pt x="14" y="174"/>
                  </a:lnTo>
                  <a:lnTo>
                    <a:pt x="16" y="178"/>
                  </a:lnTo>
                  <a:lnTo>
                    <a:pt x="20" y="182"/>
                  </a:lnTo>
                  <a:lnTo>
                    <a:pt x="24" y="186"/>
                  </a:lnTo>
                  <a:lnTo>
                    <a:pt x="26" y="190"/>
                  </a:lnTo>
                  <a:lnTo>
                    <a:pt x="30" y="194"/>
                  </a:lnTo>
                  <a:lnTo>
                    <a:pt x="32" y="196"/>
                  </a:lnTo>
                  <a:lnTo>
                    <a:pt x="38" y="204"/>
                  </a:lnTo>
                  <a:lnTo>
                    <a:pt x="44" y="214"/>
                  </a:lnTo>
                  <a:lnTo>
                    <a:pt x="50" y="222"/>
                  </a:lnTo>
                  <a:lnTo>
                    <a:pt x="54" y="228"/>
                  </a:lnTo>
                  <a:lnTo>
                    <a:pt x="54" y="230"/>
                  </a:lnTo>
                  <a:lnTo>
                    <a:pt x="56" y="230"/>
                  </a:lnTo>
                  <a:lnTo>
                    <a:pt x="60" y="234"/>
                  </a:lnTo>
                  <a:lnTo>
                    <a:pt x="62" y="236"/>
                  </a:lnTo>
                  <a:lnTo>
                    <a:pt x="66" y="238"/>
                  </a:lnTo>
                  <a:lnTo>
                    <a:pt x="72" y="240"/>
                  </a:lnTo>
                  <a:lnTo>
                    <a:pt x="76" y="240"/>
                  </a:lnTo>
                  <a:lnTo>
                    <a:pt x="78" y="240"/>
                  </a:lnTo>
                  <a:lnTo>
                    <a:pt x="80" y="242"/>
                  </a:lnTo>
                  <a:lnTo>
                    <a:pt x="84" y="244"/>
                  </a:lnTo>
                  <a:lnTo>
                    <a:pt x="88" y="250"/>
                  </a:lnTo>
                  <a:lnTo>
                    <a:pt x="92" y="250"/>
                  </a:lnTo>
                  <a:lnTo>
                    <a:pt x="102" y="250"/>
                  </a:lnTo>
                  <a:lnTo>
                    <a:pt x="114" y="250"/>
                  </a:lnTo>
                  <a:lnTo>
                    <a:pt x="122" y="250"/>
                  </a:lnTo>
                  <a:lnTo>
                    <a:pt x="126" y="250"/>
                  </a:lnTo>
                  <a:lnTo>
                    <a:pt x="138" y="250"/>
                  </a:lnTo>
                  <a:lnTo>
                    <a:pt x="152" y="248"/>
                  </a:lnTo>
                  <a:lnTo>
                    <a:pt x="168" y="246"/>
                  </a:lnTo>
                  <a:lnTo>
                    <a:pt x="180" y="244"/>
                  </a:lnTo>
                  <a:lnTo>
                    <a:pt x="184" y="240"/>
                  </a:lnTo>
                  <a:lnTo>
                    <a:pt x="182" y="222"/>
                  </a:lnTo>
                  <a:lnTo>
                    <a:pt x="180" y="222"/>
                  </a:lnTo>
                  <a:lnTo>
                    <a:pt x="178" y="218"/>
                  </a:lnTo>
                  <a:lnTo>
                    <a:pt x="176" y="214"/>
                  </a:lnTo>
                  <a:lnTo>
                    <a:pt x="172" y="210"/>
                  </a:lnTo>
                  <a:lnTo>
                    <a:pt x="168" y="204"/>
                  </a:lnTo>
                  <a:lnTo>
                    <a:pt x="164" y="200"/>
                  </a:lnTo>
                  <a:lnTo>
                    <a:pt x="160" y="196"/>
                  </a:lnTo>
                  <a:lnTo>
                    <a:pt x="158" y="194"/>
                  </a:lnTo>
                  <a:lnTo>
                    <a:pt x="156" y="194"/>
                  </a:lnTo>
                  <a:lnTo>
                    <a:pt x="154" y="192"/>
                  </a:lnTo>
                  <a:lnTo>
                    <a:pt x="152" y="190"/>
                  </a:lnTo>
                  <a:lnTo>
                    <a:pt x="152" y="188"/>
                  </a:lnTo>
                  <a:lnTo>
                    <a:pt x="152" y="184"/>
                  </a:lnTo>
                  <a:lnTo>
                    <a:pt x="156" y="182"/>
                  </a:lnTo>
                  <a:lnTo>
                    <a:pt x="156" y="180"/>
                  </a:lnTo>
                  <a:lnTo>
                    <a:pt x="156" y="176"/>
                  </a:lnTo>
                  <a:lnTo>
                    <a:pt x="156" y="172"/>
                  </a:lnTo>
                  <a:lnTo>
                    <a:pt x="156" y="166"/>
                  </a:lnTo>
                  <a:lnTo>
                    <a:pt x="156" y="158"/>
                  </a:lnTo>
                  <a:lnTo>
                    <a:pt x="156" y="158"/>
                  </a:lnTo>
                  <a:lnTo>
                    <a:pt x="158" y="154"/>
                  </a:lnTo>
                  <a:lnTo>
                    <a:pt x="160" y="150"/>
                  </a:lnTo>
                  <a:lnTo>
                    <a:pt x="164" y="144"/>
                  </a:lnTo>
                  <a:lnTo>
                    <a:pt x="168" y="136"/>
                  </a:lnTo>
                  <a:lnTo>
                    <a:pt x="176" y="130"/>
                  </a:lnTo>
                  <a:lnTo>
                    <a:pt x="178" y="128"/>
                  </a:lnTo>
                  <a:lnTo>
                    <a:pt x="182" y="118"/>
                  </a:lnTo>
                  <a:lnTo>
                    <a:pt x="188" y="108"/>
                  </a:lnTo>
                  <a:lnTo>
                    <a:pt x="188" y="98"/>
                  </a:lnTo>
                  <a:lnTo>
                    <a:pt x="190" y="96"/>
                  </a:lnTo>
                  <a:lnTo>
                    <a:pt x="192" y="94"/>
                  </a:lnTo>
                  <a:lnTo>
                    <a:pt x="194" y="90"/>
                  </a:lnTo>
                  <a:lnTo>
                    <a:pt x="198" y="86"/>
                  </a:lnTo>
                  <a:lnTo>
                    <a:pt x="200" y="82"/>
                  </a:lnTo>
                  <a:lnTo>
                    <a:pt x="204" y="80"/>
                  </a:lnTo>
                  <a:lnTo>
                    <a:pt x="206" y="78"/>
                  </a:lnTo>
                  <a:lnTo>
                    <a:pt x="208" y="78"/>
                  </a:lnTo>
                  <a:lnTo>
                    <a:pt x="212" y="76"/>
                  </a:lnTo>
                  <a:lnTo>
                    <a:pt x="214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18" y="68"/>
                  </a:lnTo>
                  <a:lnTo>
                    <a:pt x="218" y="66"/>
                  </a:lnTo>
                  <a:lnTo>
                    <a:pt x="216" y="64"/>
                  </a:lnTo>
                  <a:lnTo>
                    <a:pt x="214" y="60"/>
                  </a:lnTo>
                  <a:lnTo>
                    <a:pt x="212" y="54"/>
                  </a:lnTo>
                  <a:lnTo>
                    <a:pt x="210" y="50"/>
                  </a:lnTo>
                  <a:lnTo>
                    <a:pt x="206" y="44"/>
                  </a:lnTo>
                  <a:lnTo>
                    <a:pt x="204" y="40"/>
                  </a:lnTo>
                  <a:lnTo>
                    <a:pt x="204" y="38"/>
                  </a:lnTo>
                  <a:lnTo>
                    <a:pt x="202" y="34"/>
                  </a:lnTo>
                  <a:lnTo>
                    <a:pt x="200" y="32"/>
                  </a:lnTo>
                  <a:lnTo>
                    <a:pt x="200" y="28"/>
                  </a:lnTo>
                  <a:lnTo>
                    <a:pt x="200" y="22"/>
                  </a:lnTo>
                  <a:lnTo>
                    <a:pt x="200" y="22"/>
                  </a:lnTo>
                  <a:lnTo>
                    <a:pt x="198" y="18"/>
                  </a:lnTo>
                  <a:lnTo>
                    <a:pt x="196" y="12"/>
                  </a:lnTo>
                  <a:lnTo>
                    <a:pt x="192" y="8"/>
                  </a:lnTo>
                  <a:lnTo>
                    <a:pt x="188" y="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283">
              <a:extLst>
                <a:ext uri="{FF2B5EF4-FFF2-40B4-BE49-F238E27FC236}">
                  <a16:creationId xmlns:a16="http://schemas.microsoft.com/office/drawing/2014/main" id="{C0E8E686-4721-4585-A893-0B2A5B8B501B}"/>
                </a:ext>
              </a:extLst>
            </p:cNvPr>
            <p:cNvSpPr>
              <a:spLocks/>
            </p:cNvSpPr>
            <p:nvPr/>
          </p:nvSpPr>
          <p:spPr bwMode="gray">
            <a:xfrm>
              <a:off x="6605882" y="4508787"/>
              <a:ext cx="307001" cy="153609"/>
            </a:xfrm>
            <a:custGeom>
              <a:avLst/>
              <a:gdLst>
                <a:gd name="T0" fmla="*/ 106 w 148"/>
                <a:gd name="T1" fmla="*/ 0 h 84"/>
                <a:gd name="T2" fmla="*/ 98 w 148"/>
                <a:gd name="T3" fmla="*/ 2 h 84"/>
                <a:gd name="T4" fmla="*/ 90 w 148"/>
                <a:gd name="T5" fmla="*/ 6 h 84"/>
                <a:gd name="T6" fmla="*/ 84 w 148"/>
                <a:gd name="T7" fmla="*/ 12 h 84"/>
                <a:gd name="T8" fmla="*/ 82 w 148"/>
                <a:gd name="T9" fmla="*/ 22 h 84"/>
                <a:gd name="T10" fmla="*/ 76 w 148"/>
                <a:gd name="T11" fmla="*/ 28 h 84"/>
                <a:gd name="T12" fmla="*/ 70 w 148"/>
                <a:gd name="T13" fmla="*/ 28 h 84"/>
                <a:gd name="T14" fmla="*/ 64 w 148"/>
                <a:gd name="T15" fmla="*/ 26 h 84"/>
                <a:gd name="T16" fmla="*/ 60 w 148"/>
                <a:gd name="T17" fmla="*/ 26 h 84"/>
                <a:gd name="T18" fmla="*/ 58 w 148"/>
                <a:gd name="T19" fmla="*/ 26 h 84"/>
                <a:gd name="T20" fmla="*/ 54 w 148"/>
                <a:gd name="T21" fmla="*/ 28 h 84"/>
                <a:gd name="T22" fmla="*/ 48 w 148"/>
                <a:gd name="T23" fmla="*/ 30 h 84"/>
                <a:gd name="T24" fmla="*/ 36 w 148"/>
                <a:gd name="T25" fmla="*/ 34 h 84"/>
                <a:gd name="T26" fmla="*/ 26 w 148"/>
                <a:gd name="T27" fmla="*/ 36 h 84"/>
                <a:gd name="T28" fmla="*/ 10 w 148"/>
                <a:gd name="T29" fmla="*/ 38 h 84"/>
                <a:gd name="T30" fmla="*/ 6 w 148"/>
                <a:gd name="T31" fmla="*/ 46 h 84"/>
                <a:gd name="T32" fmla="*/ 4 w 148"/>
                <a:gd name="T33" fmla="*/ 50 h 84"/>
                <a:gd name="T34" fmla="*/ 0 w 148"/>
                <a:gd name="T35" fmla="*/ 50 h 84"/>
                <a:gd name="T36" fmla="*/ 2 w 148"/>
                <a:gd name="T37" fmla="*/ 52 h 84"/>
                <a:gd name="T38" fmla="*/ 4 w 148"/>
                <a:gd name="T39" fmla="*/ 54 h 84"/>
                <a:gd name="T40" fmla="*/ 6 w 148"/>
                <a:gd name="T41" fmla="*/ 60 h 84"/>
                <a:gd name="T42" fmla="*/ 10 w 148"/>
                <a:gd name="T43" fmla="*/ 70 h 84"/>
                <a:gd name="T44" fmla="*/ 26 w 148"/>
                <a:gd name="T45" fmla="*/ 84 h 84"/>
                <a:gd name="T46" fmla="*/ 38 w 148"/>
                <a:gd name="T47" fmla="*/ 74 h 84"/>
                <a:gd name="T48" fmla="*/ 42 w 148"/>
                <a:gd name="T49" fmla="*/ 68 h 84"/>
                <a:gd name="T50" fmla="*/ 48 w 148"/>
                <a:gd name="T51" fmla="*/ 62 h 84"/>
                <a:gd name="T52" fmla="*/ 58 w 148"/>
                <a:gd name="T53" fmla="*/ 60 h 84"/>
                <a:gd name="T54" fmla="*/ 60 w 148"/>
                <a:gd name="T55" fmla="*/ 62 h 84"/>
                <a:gd name="T56" fmla="*/ 62 w 148"/>
                <a:gd name="T57" fmla="*/ 68 h 84"/>
                <a:gd name="T58" fmla="*/ 64 w 148"/>
                <a:gd name="T59" fmla="*/ 70 h 84"/>
                <a:gd name="T60" fmla="*/ 74 w 148"/>
                <a:gd name="T61" fmla="*/ 68 h 84"/>
                <a:gd name="T62" fmla="*/ 86 w 148"/>
                <a:gd name="T63" fmla="*/ 68 h 84"/>
                <a:gd name="T64" fmla="*/ 118 w 148"/>
                <a:gd name="T65" fmla="*/ 62 h 84"/>
                <a:gd name="T66" fmla="*/ 146 w 148"/>
                <a:gd name="T67" fmla="*/ 52 h 84"/>
                <a:gd name="T68" fmla="*/ 132 w 148"/>
                <a:gd name="T69" fmla="*/ 34 h 84"/>
                <a:gd name="T70" fmla="*/ 122 w 148"/>
                <a:gd name="T71" fmla="*/ 22 h 84"/>
                <a:gd name="T72" fmla="*/ 118 w 148"/>
                <a:gd name="T73" fmla="*/ 16 h 84"/>
                <a:gd name="T74" fmla="*/ 112 w 148"/>
                <a:gd name="T75" fmla="*/ 8 h 84"/>
                <a:gd name="T76" fmla="*/ 106 w 148"/>
                <a:gd name="T7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84">
                  <a:moveTo>
                    <a:pt x="106" y="0"/>
                  </a:moveTo>
                  <a:lnTo>
                    <a:pt x="106" y="0"/>
                  </a:lnTo>
                  <a:lnTo>
                    <a:pt x="102" y="0"/>
                  </a:lnTo>
                  <a:lnTo>
                    <a:pt x="98" y="2"/>
                  </a:lnTo>
                  <a:lnTo>
                    <a:pt x="94" y="4"/>
                  </a:lnTo>
                  <a:lnTo>
                    <a:pt x="90" y="6"/>
                  </a:lnTo>
                  <a:lnTo>
                    <a:pt x="86" y="10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82" y="22"/>
                  </a:lnTo>
                  <a:lnTo>
                    <a:pt x="78" y="26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8" y="28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58" y="26"/>
                  </a:lnTo>
                  <a:lnTo>
                    <a:pt x="56" y="28"/>
                  </a:lnTo>
                  <a:lnTo>
                    <a:pt x="54" y="28"/>
                  </a:lnTo>
                  <a:lnTo>
                    <a:pt x="52" y="28"/>
                  </a:lnTo>
                  <a:lnTo>
                    <a:pt x="48" y="30"/>
                  </a:lnTo>
                  <a:lnTo>
                    <a:pt x="42" y="32"/>
                  </a:lnTo>
                  <a:lnTo>
                    <a:pt x="36" y="34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0" y="70"/>
                  </a:lnTo>
                  <a:lnTo>
                    <a:pt x="14" y="74"/>
                  </a:lnTo>
                  <a:lnTo>
                    <a:pt x="26" y="8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42" y="68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60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60" y="62"/>
                  </a:lnTo>
                  <a:lnTo>
                    <a:pt x="60" y="66"/>
                  </a:lnTo>
                  <a:lnTo>
                    <a:pt x="62" y="68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8" y="70"/>
                  </a:lnTo>
                  <a:lnTo>
                    <a:pt x="74" y="68"/>
                  </a:lnTo>
                  <a:lnTo>
                    <a:pt x="80" y="68"/>
                  </a:lnTo>
                  <a:lnTo>
                    <a:pt x="86" y="68"/>
                  </a:lnTo>
                  <a:lnTo>
                    <a:pt x="90" y="68"/>
                  </a:lnTo>
                  <a:lnTo>
                    <a:pt x="118" y="62"/>
                  </a:lnTo>
                  <a:lnTo>
                    <a:pt x="148" y="56"/>
                  </a:lnTo>
                  <a:lnTo>
                    <a:pt x="146" y="52"/>
                  </a:lnTo>
                  <a:lnTo>
                    <a:pt x="140" y="44"/>
                  </a:lnTo>
                  <a:lnTo>
                    <a:pt x="132" y="34"/>
                  </a:lnTo>
                  <a:lnTo>
                    <a:pt x="124" y="22"/>
                  </a:lnTo>
                  <a:lnTo>
                    <a:pt x="122" y="22"/>
                  </a:lnTo>
                  <a:lnTo>
                    <a:pt x="120" y="20"/>
                  </a:lnTo>
                  <a:lnTo>
                    <a:pt x="118" y="16"/>
                  </a:lnTo>
                  <a:lnTo>
                    <a:pt x="114" y="12"/>
                  </a:lnTo>
                  <a:lnTo>
                    <a:pt x="112" y="8"/>
                  </a:lnTo>
                  <a:lnTo>
                    <a:pt x="108" y="2"/>
                  </a:lnTo>
                  <a:lnTo>
                    <a:pt x="106" y="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reeform 284">
              <a:extLst>
                <a:ext uri="{FF2B5EF4-FFF2-40B4-BE49-F238E27FC236}">
                  <a16:creationId xmlns:a16="http://schemas.microsoft.com/office/drawing/2014/main" id="{4A47F85A-4BB8-F405-5D31-7576E1579F43}"/>
                </a:ext>
              </a:extLst>
            </p:cNvPr>
            <p:cNvSpPr>
              <a:spLocks/>
            </p:cNvSpPr>
            <p:nvPr/>
          </p:nvSpPr>
          <p:spPr bwMode="gray">
            <a:xfrm>
              <a:off x="6460679" y="4684341"/>
              <a:ext cx="153501" cy="149952"/>
            </a:xfrm>
            <a:custGeom>
              <a:avLst/>
              <a:gdLst>
                <a:gd name="T0" fmla="*/ 52 w 74"/>
                <a:gd name="T1" fmla="*/ 0 h 82"/>
                <a:gd name="T2" fmla="*/ 52 w 74"/>
                <a:gd name="T3" fmla="*/ 6 h 82"/>
                <a:gd name="T4" fmla="*/ 54 w 74"/>
                <a:gd name="T5" fmla="*/ 12 h 82"/>
                <a:gd name="T6" fmla="*/ 60 w 74"/>
                <a:gd name="T7" fmla="*/ 12 h 82"/>
                <a:gd name="T8" fmla="*/ 68 w 74"/>
                <a:gd name="T9" fmla="*/ 12 h 82"/>
                <a:gd name="T10" fmla="*/ 72 w 74"/>
                <a:gd name="T11" fmla="*/ 12 h 82"/>
                <a:gd name="T12" fmla="*/ 72 w 74"/>
                <a:gd name="T13" fmla="*/ 14 h 82"/>
                <a:gd name="T14" fmla="*/ 74 w 74"/>
                <a:gd name="T15" fmla="*/ 22 h 82"/>
                <a:gd name="T16" fmla="*/ 72 w 74"/>
                <a:gd name="T17" fmla="*/ 26 h 82"/>
                <a:gd name="T18" fmla="*/ 68 w 74"/>
                <a:gd name="T19" fmla="*/ 26 h 82"/>
                <a:gd name="T20" fmla="*/ 68 w 74"/>
                <a:gd name="T21" fmla="*/ 30 h 82"/>
                <a:gd name="T22" fmla="*/ 68 w 74"/>
                <a:gd name="T23" fmla="*/ 36 h 82"/>
                <a:gd name="T24" fmla="*/ 74 w 74"/>
                <a:gd name="T25" fmla="*/ 38 h 82"/>
                <a:gd name="T26" fmla="*/ 74 w 74"/>
                <a:gd name="T27" fmla="*/ 42 h 82"/>
                <a:gd name="T28" fmla="*/ 74 w 74"/>
                <a:gd name="T29" fmla="*/ 52 h 82"/>
                <a:gd name="T30" fmla="*/ 70 w 74"/>
                <a:gd name="T31" fmla="*/ 60 h 82"/>
                <a:gd name="T32" fmla="*/ 62 w 74"/>
                <a:gd name="T33" fmla="*/ 64 h 82"/>
                <a:gd name="T34" fmla="*/ 52 w 74"/>
                <a:gd name="T35" fmla="*/ 66 h 82"/>
                <a:gd name="T36" fmla="*/ 46 w 74"/>
                <a:gd name="T37" fmla="*/ 68 h 82"/>
                <a:gd name="T38" fmla="*/ 42 w 74"/>
                <a:gd name="T39" fmla="*/ 68 h 82"/>
                <a:gd name="T40" fmla="*/ 32 w 74"/>
                <a:gd name="T41" fmla="*/ 72 h 82"/>
                <a:gd name="T42" fmla="*/ 28 w 74"/>
                <a:gd name="T43" fmla="*/ 78 h 82"/>
                <a:gd name="T44" fmla="*/ 24 w 74"/>
                <a:gd name="T45" fmla="*/ 82 h 82"/>
                <a:gd name="T46" fmla="*/ 22 w 74"/>
                <a:gd name="T47" fmla="*/ 74 h 82"/>
                <a:gd name="T48" fmla="*/ 20 w 74"/>
                <a:gd name="T49" fmla="*/ 72 h 82"/>
                <a:gd name="T50" fmla="*/ 16 w 74"/>
                <a:gd name="T51" fmla="*/ 68 h 82"/>
                <a:gd name="T52" fmla="*/ 14 w 74"/>
                <a:gd name="T53" fmla="*/ 66 h 82"/>
                <a:gd name="T54" fmla="*/ 6 w 74"/>
                <a:gd name="T55" fmla="*/ 58 h 82"/>
                <a:gd name="T56" fmla="*/ 0 w 74"/>
                <a:gd name="T57" fmla="*/ 46 h 82"/>
                <a:gd name="T58" fmla="*/ 0 w 74"/>
                <a:gd name="T59" fmla="*/ 46 h 82"/>
                <a:gd name="T60" fmla="*/ 6 w 74"/>
                <a:gd name="T61" fmla="*/ 18 h 82"/>
                <a:gd name="T62" fmla="*/ 26 w 74"/>
                <a:gd name="T63" fmla="*/ 18 h 82"/>
                <a:gd name="T64" fmla="*/ 30 w 74"/>
                <a:gd name="T65" fmla="*/ 18 h 82"/>
                <a:gd name="T66" fmla="*/ 32 w 74"/>
                <a:gd name="T67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82">
                  <a:moveTo>
                    <a:pt x="32" y="2"/>
                  </a:moveTo>
                  <a:lnTo>
                    <a:pt x="52" y="0"/>
                  </a:lnTo>
                  <a:lnTo>
                    <a:pt x="52" y="2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8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4" y="18"/>
                  </a:lnTo>
                  <a:lnTo>
                    <a:pt x="74" y="22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0" y="26"/>
                  </a:lnTo>
                  <a:lnTo>
                    <a:pt x="68" y="26"/>
                  </a:lnTo>
                  <a:lnTo>
                    <a:pt x="68" y="28"/>
                  </a:lnTo>
                  <a:lnTo>
                    <a:pt x="68" y="30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42"/>
                  </a:lnTo>
                  <a:lnTo>
                    <a:pt x="74" y="46"/>
                  </a:lnTo>
                  <a:lnTo>
                    <a:pt x="74" y="52"/>
                  </a:lnTo>
                  <a:lnTo>
                    <a:pt x="72" y="56"/>
                  </a:lnTo>
                  <a:lnTo>
                    <a:pt x="70" y="60"/>
                  </a:lnTo>
                  <a:lnTo>
                    <a:pt x="68" y="62"/>
                  </a:lnTo>
                  <a:lnTo>
                    <a:pt x="62" y="64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48" y="68"/>
                  </a:lnTo>
                  <a:lnTo>
                    <a:pt x="46" y="68"/>
                  </a:lnTo>
                  <a:lnTo>
                    <a:pt x="44" y="62"/>
                  </a:lnTo>
                  <a:lnTo>
                    <a:pt x="42" y="68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0" y="74"/>
                  </a:lnTo>
                  <a:lnTo>
                    <a:pt x="28" y="78"/>
                  </a:lnTo>
                  <a:lnTo>
                    <a:pt x="26" y="80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0" y="72"/>
                  </a:lnTo>
                  <a:lnTo>
                    <a:pt x="20" y="68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4" y="66"/>
                  </a:lnTo>
                  <a:lnTo>
                    <a:pt x="10" y="62"/>
                  </a:lnTo>
                  <a:lnTo>
                    <a:pt x="6" y="58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32" y="2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285">
              <a:extLst>
                <a:ext uri="{FF2B5EF4-FFF2-40B4-BE49-F238E27FC236}">
                  <a16:creationId xmlns:a16="http://schemas.microsoft.com/office/drawing/2014/main" id="{6AFE83B0-9376-6B4D-E95C-0E23F198C6FD}"/>
                </a:ext>
              </a:extLst>
            </p:cNvPr>
            <p:cNvSpPr>
              <a:spLocks/>
            </p:cNvSpPr>
            <p:nvPr/>
          </p:nvSpPr>
          <p:spPr bwMode="gray">
            <a:xfrm>
              <a:off x="6473124" y="4687998"/>
              <a:ext cx="53933" cy="29259"/>
            </a:xfrm>
            <a:custGeom>
              <a:avLst/>
              <a:gdLst>
                <a:gd name="T0" fmla="*/ 20 w 26"/>
                <a:gd name="T1" fmla="*/ 0 h 16"/>
                <a:gd name="T2" fmla="*/ 20 w 26"/>
                <a:gd name="T3" fmla="*/ 0 h 16"/>
                <a:gd name="T4" fmla="*/ 18 w 26"/>
                <a:gd name="T5" fmla="*/ 0 h 16"/>
                <a:gd name="T6" fmla="*/ 14 w 26"/>
                <a:gd name="T7" fmla="*/ 0 h 16"/>
                <a:gd name="T8" fmla="*/ 10 w 26"/>
                <a:gd name="T9" fmla="*/ 2 h 16"/>
                <a:gd name="T10" fmla="*/ 6 w 26"/>
                <a:gd name="T11" fmla="*/ 4 h 16"/>
                <a:gd name="T12" fmla="*/ 4 w 26"/>
                <a:gd name="T13" fmla="*/ 8 h 16"/>
                <a:gd name="T14" fmla="*/ 0 w 26"/>
                <a:gd name="T15" fmla="*/ 16 h 16"/>
                <a:gd name="T16" fmla="*/ 22 w 26"/>
                <a:gd name="T17" fmla="*/ 16 h 16"/>
                <a:gd name="T18" fmla="*/ 22 w 26"/>
                <a:gd name="T19" fmla="*/ 16 h 16"/>
                <a:gd name="T20" fmla="*/ 24 w 26"/>
                <a:gd name="T21" fmla="*/ 14 h 16"/>
                <a:gd name="T22" fmla="*/ 24 w 26"/>
                <a:gd name="T23" fmla="*/ 12 h 16"/>
                <a:gd name="T24" fmla="*/ 24 w 26"/>
                <a:gd name="T25" fmla="*/ 10 h 16"/>
                <a:gd name="T26" fmla="*/ 26 w 26"/>
                <a:gd name="T27" fmla="*/ 6 h 16"/>
                <a:gd name="T28" fmla="*/ 26 w 26"/>
                <a:gd name="T29" fmla="*/ 2 h 16"/>
                <a:gd name="T30" fmla="*/ 26 w 26"/>
                <a:gd name="T31" fmla="*/ 0 h 16"/>
                <a:gd name="T32" fmla="*/ 20 w 26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6">
                  <a:moveTo>
                    <a:pt x="20" y="0"/>
                  </a:move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0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reeform 286">
              <a:extLst>
                <a:ext uri="{FF2B5EF4-FFF2-40B4-BE49-F238E27FC236}">
                  <a16:creationId xmlns:a16="http://schemas.microsoft.com/office/drawing/2014/main" id="{B4323D16-A5BA-87B1-12A2-E31811DDCB58}"/>
                </a:ext>
              </a:extLst>
            </p:cNvPr>
            <p:cNvSpPr>
              <a:spLocks/>
            </p:cNvSpPr>
            <p:nvPr/>
          </p:nvSpPr>
          <p:spPr bwMode="gray">
            <a:xfrm>
              <a:off x="6510463" y="4644110"/>
              <a:ext cx="182541" cy="223100"/>
            </a:xfrm>
            <a:custGeom>
              <a:avLst/>
              <a:gdLst>
                <a:gd name="T0" fmla="*/ 10 w 88"/>
                <a:gd name="T1" fmla="*/ 120 h 122"/>
                <a:gd name="T2" fmla="*/ 12 w 88"/>
                <a:gd name="T3" fmla="*/ 122 h 122"/>
                <a:gd name="T4" fmla="*/ 10 w 88"/>
                <a:gd name="T5" fmla="*/ 120 h 122"/>
                <a:gd name="T6" fmla="*/ 0 w 88"/>
                <a:gd name="T7" fmla="*/ 104 h 122"/>
                <a:gd name="T8" fmla="*/ 2 w 88"/>
                <a:gd name="T9" fmla="*/ 102 h 122"/>
                <a:gd name="T10" fmla="*/ 6 w 88"/>
                <a:gd name="T11" fmla="*/ 98 h 122"/>
                <a:gd name="T12" fmla="*/ 8 w 88"/>
                <a:gd name="T13" fmla="*/ 96 h 122"/>
                <a:gd name="T14" fmla="*/ 14 w 88"/>
                <a:gd name="T15" fmla="*/ 92 h 122"/>
                <a:gd name="T16" fmla="*/ 20 w 88"/>
                <a:gd name="T17" fmla="*/ 84 h 122"/>
                <a:gd name="T18" fmla="*/ 24 w 88"/>
                <a:gd name="T19" fmla="*/ 90 h 122"/>
                <a:gd name="T20" fmla="*/ 32 w 88"/>
                <a:gd name="T21" fmla="*/ 88 h 122"/>
                <a:gd name="T22" fmla="*/ 44 w 88"/>
                <a:gd name="T23" fmla="*/ 84 h 122"/>
                <a:gd name="T24" fmla="*/ 48 w 88"/>
                <a:gd name="T25" fmla="*/ 82 h 122"/>
                <a:gd name="T26" fmla="*/ 48 w 88"/>
                <a:gd name="T27" fmla="*/ 78 h 122"/>
                <a:gd name="T28" fmla="*/ 50 w 88"/>
                <a:gd name="T29" fmla="*/ 66 h 122"/>
                <a:gd name="T30" fmla="*/ 44 w 88"/>
                <a:gd name="T31" fmla="*/ 58 h 122"/>
                <a:gd name="T32" fmla="*/ 44 w 88"/>
                <a:gd name="T33" fmla="*/ 56 h 122"/>
                <a:gd name="T34" fmla="*/ 44 w 88"/>
                <a:gd name="T35" fmla="*/ 50 h 122"/>
                <a:gd name="T36" fmla="*/ 46 w 88"/>
                <a:gd name="T37" fmla="*/ 48 h 122"/>
                <a:gd name="T38" fmla="*/ 48 w 88"/>
                <a:gd name="T39" fmla="*/ 46 h 122"/>
                <a:gd name="T40" fmla="*/ 50 w 88"/>
                <a:gd name="T41" fmla="*/ 40 h 122"/>
                <a:gd name="T42" fmla="*/ 48 w 88"/>
                <a:gd name="T43" fmla="*/ 34 h 122"/>
                <a:gd name="T44" fmla="*/ 30 w 88"/>
                <a:gd name="T45" fmla="*/ 32 h 122"/>
                <a:gd name="T46" fmla="*/ 28 w 88"/>
                <a:gd name="T47" fmla="*/ 24 h 122"/>
                <a:gd name="T48" fmla="*/ 32 w 88"/>
                <a:gd name="T49" fmla="*/ 22 h 122"/>
                <a:gd name="T50" fmla="*/ 56 w 88"/>
                <a:gd name="T51" fmla="*/ 20 h 122"/>
                <a:gd name="T52" fmla="*/ 72 w 88"/>
                <a:gd name="T53" fmla="*/ 22 h 122"/>
                <a:gd name="T54" fmla="*/ 72 w 88"/>
                <a:gd name="T55" fmla="*/ 18 h 122"/>
                <a:gd name="T56" fmla="*/ 72 w 88"/>
                <a:gd name="T57" fmla="*/ 12 h 122"/>
                <a:gd name="T58" fmla="*/ 78 w 88"/>
                <a:gd name="T59" fmla="*/ 6 h 122"/>
                <a:gd name="T60" fmla="*/ 82 w 88"/>
                <a:gd name="T61" fmla="*/ 4 h 122"/>
                <a:gd name="T62" fmla="*/ 86 w 88"/>
                <a:gd name="T63" fmla="*/ 0 h 122"/>
                <a:gd name="T64" fmla="*/ 88 w 88"/>
                <a:gd name="T65" fmla="*/ 0 h 122"/>
                <a:gd name="T66" fmla="*/ 88 w 88"/>
                <a:gd name="T67" fmla="*/ 10 h 122"/>
                <a:gd name="T68" fmla="*/ 88 w 88"/>
                <a:gd name="T69" fmla="*/ 14 h 122"/>
                <a:gd name="T70" fmla="*/ 86 w 88"/>
                <a:gd name="T71" fmla="*/ 24 h 122"/>
                <a:gd name="T72" fmla="*/ 86 w 88"/>
                <a:gd name="T73" fmla="*/ 34 h 122"/>
                <a:gd name="T74" fmla="*/ 86 w 88"/>
                <a:gd name="T75" fmla="*/ 40 h 122"/>
                <a:gd name="T76" fmla="*/ 86 w 88"/>
                <a:gd name="T77" fmla="*/ 48 h 122"/>
                <a:gd name="T78" fmla="*/ 84 w 88"/>
                <a:gd name="T79" fmla="*/ 60 h 122"/>
                <a:gd name="T80" fmla="*/ 80 w 88"/>
                <a:gd name="T81" fmla="*/ 68 h 122"/>
                <a:gd name="T82" fmla="*/ 78 w 88"/>
                <a:gd name="T83" fmla="*/ 72 h 122"/>
                <a:gd name="T84" fmla="*/ 74 w 88"/>
                <a:gd name="T85" fmla="*/ 82 h 122"/>
                <a:gd name="T86" fmla="*/ 70 w 88"/>
                <a:gd name="T87" fmla="*/ 92 h 122"/>
                <a:gd name="T88" fmla="*/ 66 w 88"/>
                <a:gd name="T89" fmla="*/ 98 h 122"/>
                <a:gd name="T90" fmla="*/ 64 w 88"/>
                <a:gd name="T91" fmla="*/ 102 h 122"/>
                <a:gd name="T92" fmla="*/ 60 w 88"/>
                <a:gd name="T93" fmla="*/ 110 h 122"/>
                <a:gd name="T94" fmla="*/ 56 w 88"/>
                <a:gd name="T95" fmla="*/ 112 h 122"/>
                <a:gd name="T96" fmla="*/ 50 w 88"/>
                <a:gd name="T97" fmla="*/ 112 h 122"/>
                <a:gd name="T98" fmla="*/ 44 w 88"/>
                <a:gd name="T99" fmla="*/ 112 h 122"/>
                <a:gd name="T100" fmla="*/ 38 w 88"/>
                <a:gd name="T101" fmla="*/ 116 h 122"/>
                <a:gd name="T102" fmla="*/ 34 w 88"/>
                <a:gd name="T103" fmla="*/ 114 h 122"/>
                <a:gd name="T104" fmla="*/ 32 w 88"/>
                <a:gd name="T105" fmla="*/ 112 h 122"/>
                <a:gd name="T106" fmla="*/ 28 w 88"/>
                <a:gd name="T107" fmla="*/ 112 h 122"/>
                <a:gd name="T108" fmla="*/ 18 w 88"/>
                <a:gd name="T109" fmla="*/ 1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8" h="122">
                  <a:moveTo>
                    <a:pt x="10" y="120"/>
                  </a:moveTo>
                  <a:lnTo>
                    <a:pt x="10" y="120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0" y="120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102"/>
                  </a:lnTo>
                  <a:lnTo>
                    <a:pt x="4" y="100"/>
                  </a:lnTo>
                  <a:lnTo>
                    <a:pt x="6" y="98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10" y="92"/>
                  </a:lnTo>
                  <a:lnTo>
                    <a:pt x="14" y="92"/>
                  </a:lnTo>
                  <a:lnTo>
                    <a:pt x="18" y="90"/>
                  </a:lnTo>
                  <a:lnTo>
                    <a:pt x="20" y="84"/>
                  </a:lnTo>
                  <a:lnTo>
                    <a:pt x="22" y="90"/>
                  </a:lnTo>
                  <a:lnTo>
                    <a:pt x="24" y="90"/>
                  </a:lnTo>
                  <a:lnTo>
                    <a:pt x="28" y="90"/>
                  </a:lnTo>
                  <a:lnTo>
                    <a:pt x="32" y="88"/>
                  </a:lnTo>
                  <a:lnTo>
                    <a:pt x="38" y="86"/>
                  </a:lnTo>
                  <a:lnTo>
                    <a:pt x="44" y="84"/>
                  </a:lnTo>
                  <a:lnTo>
                    <a:pt x="46" y="82"/>
                  </a:lnTo>
                  <a:lnTo>
                    <a:pt x="48" y="82"/>
                  </a:lnTo>
                  <a:lnTo>
                    <a:pt x="48" y="80"/>
                  </a:lnTo>
                  <a:lnTo>
                    <a:pt x="48" y="78"/>
                  </a:lnTo>
                  <a:lnTo>
                    <a:pt x="50" y="74"/>
                  </a:lnTo>
                  <a:lnTo>
                    <a:pt x="50" y="66"/>
                  </a:lnTo>
                  <a:lnTo>
                    <a:pt x="50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6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0" y="36"/>
                  </a:lnTo>
                  <a:lnTo>
                    <a:pt x="48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32" y="22"/>
                  </a:lnTo>
                  <a:lnTo>
                    <a:pt x="42" y="22"/>
                  </a:lnTo>
                  <a:lnTo>
                    <a:pt x="56" y="20"/>
                  </a:lnTo>
                  <a:lnTo>
                    <a:pt x="66" y="20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2" y="4"/>
                  </a:lnTo>
                  <a:lnTo>
                    <a:pt x="84" y="2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8" y="4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88" y="18"/>
                  </a:lnTo>
                  <a:lnTo>
                    <a:pt x="86" y="24"/>
                  </a:lnTo>
                  <a:lnTo>
                    <a:pt x="86" y="28"/>
                  </a:lnTo>
                  <a:lnTo>
                    <a:pt x="86" y="34"/>
                  </a:lnTo>
                  <a:lnTo>
                    <a:pt x="86" y="38"/>
                  </a:lnTo>
                  <a:lnTo>
                    <a:pt x="86" y="40"/>
                  </a:lnTo>
                  <a:lnTo>
                    <a:pt x="86" y="44"/>
                  </a:lnTo>
                  <a:lnTo>
                    <a:pt x="86" y="48"/>
                  </a:lnTo>
                  <a:lnTo>
                    <a:pt x="84" y="54"/>
                  </a:lnTo>
                  <a:lnTo>
                    <a:pt x="84" y="60"/>
                  </a:lnTo>
                  <a:lnTo>
                    <a:pt x="82" y="66"/>
                  </a:lnTo>
                  <a:lnTo>
                    <a:pt x="80" y="68"/>
                  </a:lnTo>
                  <a:lnTo>
                    <a:pt x="80" y="70"/>
                  </a:lnTo>
                  <a:lnTo>
                    <a:pt x="78" y="72"/>
                  </a:lnTo>
                  <a:lnTo>
                    <a:pt x="76" y="78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92"/>
                  </a:lnTo>
                  <a:lnTo>
                    <a:pt x="68" y="96"/>
                  </a:lnTo>
                  <a:lnTo>
                    <a:pt x="66" y="98"/>
                  </a:lnTo>
                  <a:lnTo>
                    <a:pt x="66" y="100"/>
                  </a:lnTo>
                  <a:lnTo>
                    <a:pt x="64" y="102"/>
                  </a:lnTo>
                  <a:lnTo>
                    <a:pt x="62" y="106"/>
                  </a:lnTo>
                  <a:lnTo>
                    <a:pt x="60" y="11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4" y="112"/>
                  </a:lnTo>
                  <a:lnTo>
                    <a:pt x="50" y="112"/>
                  </a:lnTo>
                  <a:lnTo>
                    <a:pt x="46" y="110"/>
                  </a:lnTo>
                  <a:lnTo>
                    <a:pt x="44" y="112"/>
                  </a:lnTo>
                  <a:lnTo>
                    <a:pt x="42" y="112"/>
                  </a:lnTo>
                  <a:lnTo>
                    <a:pt x="38" y="116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2"/>
                  </a:lnTo>
                  <a:lnTo>
                    <a:pt x="32" y="112"/>
                  </a:lnTo>
                  <a:lnTo>
                    <a:pt x="30" y="112"/>
                  </a:lnTo>
                  <a:lnTo>
                    <a:pt x="28" y="112"/>
                  </a:lnTo>
                  <a:lnTo>
                    <a:pt x="24" y="114"/>
                  </a:lnTo>
                  <a:lnTo>
                    <a:pt x="18" y="116"/>
                  </a:lnTo>
                  <a:lnTo>
                    <a:pt x="10" y="12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reeform 287">
              <a:extLst>
                <a:ext uri="{FF2B5EF4-FFF2-40B4-BE49-F238E27FC236}">
                  <a16:creationId xmlns:a16="http://schemas.microsoft.com/office/drawing/2014/main" id="{977B83E3-5882-C6FA-F36E-B6724B6D557C}"/>
                </a:ext>
              </a:extLst>
            </p:cNvPr>
            <p:cNvSpPr>
              <a:spLocks/>
            </p:cNvSpPr>
            <p:nvPr/>
          </p:nvSpPr>
          <p:spPr bwMode="gray">
            <a:xfrm>
              <a:off x="6531206" y="4900126"/>
              <a:ext cx="269663" cy="285275"/>
            </a:xfrm>
            <a:custGeom>
              <a:avLst/>
              <a:gdLst>
                <a:gd name="T0" fmla="*/ 24 w 130"/>
                <a:gd name="T1" fmla="*/ 2 h 156"/>
                <a:gd name="T2" fmla="*/ 42 w 130"/>
                <a:gd name="T3" fmla="*/ 0 h 156"/>
                <a:gd name="T4" fmla="*/ 56 w 130"/>
                <a:gd name="T5" fmla="*/ 0 h 156"/>
                <a:gd name="T6" fmla="*/ 86 w 130"/>
                <a:gd name="T7" fmla="*/ 26 h 156"/>
                <a:gd name="T8" fmla="*/ 86 w 130"/>
                <a:gd name="T9" fmla="*/ 18 h 156"/>
                <a:gd name="T10" fmla="*/ 88 w 130"/>
                <a:gd name="T11" fmla="*/ 14 h 156"/>
                <a:gd name="T12" fmla="*/ 102 w 130"/>
                <a:gd name="T13" fmla="*/ 18 h 156"/>
                <a:gd name="T14" fmla="*/ 112 w 130"/>
                <a:gd name="T15" fmla="*/ 24 h 156"/>
                <a:gd name="T16" fmla="*/ 112 w 130"/>
                <a:gd name="T17" fmla="*/ 34 h 156"/>
                <a:gd name="T18" fmla="*/ 114 w 130"/>
                <a:gd name="T19" fmla="*/ 38 h 156"/>
                <a:gd name="T20" fmla="*/ 116 w 130"/>
                <a:gd name="T21" fmla="*/ 48 h 156"/>
                <a:gd name="T22" fmla="*/ 114 w 130"/>
                <a:gd name="T23" fmla="*/ 56 h 156"/>
                <a:gd name="T24" fmla="*/ 114 w 130"/>
                <a:gd name="T25" fmla="*/ 60 h 156"/>
                <a:gd name="T26" fmla="*/ 128 w 130"/>
                <a:gd name="T27" fmla="*/ 62 h 156"/>
                <a:gd name="T28" fmla="*/ 128 w 130"/>
                <a:gd name="T29" fmla="*/ 70 h 156"/>
                <a:gd name="T30" fmla="*/ 128 w 130"/>
                <a:gd name="T31" fmla="*/ 82 h 156"/>
                <a:gd name="T32" fmla="*/ 128 w 130"/>
                <a:gd name="T33" fmla="*/ 88 h 156"/>
                <a:gd name="T34" fmla="*/ 112 w 130"/>
                <a:gd name="T35" fmla="*/ 136 h 156"/>
                <a:gd name="T36" fmla="*/ 114 w 130"/>
                <a:gd name="T37" fmla="*/ 138 h 156"/>
                <a:gd name="T38" fmla="*/ 118 w 130"/>
                <a:gd name="T39" fmla="*/ 144 h 156"/>
                <a:gd name="T40" fmla="*/ 130 w 130"/>
                <a:gd name="T41" fmla="*/ 152 h 156"/>
                <a:gd name="T42" fmla="*/ 126 w 130"/>
                <a:gd name="T43" fmla="*/ 152 h 156"/>
                <a:gd name="T44" fmla="*/ 116 w 130"/>
                <a:gd name="T45" fmla="*/ 154 h 156"/>
                <a:gd name="T46" fmla="*/ 106 w 130"/>
                <a:gd name="T47" fmla="*/ 156 h 156"/>
                <a:gd name="T48" fmla="*/ 100 w 130"/>
                <a:gd name="T49" fmla="*/ 156 h 156"/>
                <a:gd name="T50" fmla="*/ 92 w 130"/>
                <a:gd name="T51" fmla="*/ 156 h 156"/>
                <a:gd name="T52" fmla="*/ 82 w 130"/>
                <a:gd name="T53" fmla="*/ 154 h 156"/>
                <a:gd name="T54" fmla="*/ 76 w 130"/>
                <a:gd name="T55" fmla="*/ 150 h 156"/>
                <a:gd name="T56" fmla="*/ 30 w 130"/>
                <a:gd name="T57" fmla="*/ 150 h 156"/>
                <a:gd name="T58" fmla="*/ 24 w 130"/>
                <a:gd name="T59" fmla="*/ 150 h 156"/>
                <a:gd name="T60" fmla="*/ 20 w 130"/>
                <a:gd name="T61" fmla="*/ 144 h 156"/>
                <a:gd name="T62" fmla="*/ 16 w 130"/>
                <a:gd name="T63" fmla="*/ 142 h 156"/>
                <a:gd name="T64" fmla="*/ 6 w 130"/>
                <a:gd name="T65" fmla="*/ 142 h 156"/>
                <a:gd name="T66" fmla="*/ 2 w 130"/>
                <a:gd name="T67" fmla="*/ 140 h 156"/>
                <a:gd name="T68" fmla="*/ 6 w 130"/>
                <a:gd name="T69" fmla="*/ 118 h 156"/>
                <a:gd name="T70" fmla="*/ 10 w 130"/>
                <a:gd name="T71" fmla="*/ 100 h 156"/>
                <a:gd name="T72" fmla="*/ 12 w 130"/>
                <a:gd name="T73" fmla="*/ 94 h 156"/>
                <a:gd name="T74" fmla="*/ 16 w 130"/>
                <a:gd name="T75" fmla="*/ 82 h 156"/>
                <a:gd name="T76" fmla="*/ 24 w 130"/>
                <a:gd name="T77" fmla="*/ 68 h 156"/>
                <a:gd name="T78" fmla="*/ 26 w 130"/>
                <a:gd name="T79" fmla="*/ 68 h 156"/>
                <a:gd name="T80" fmla="*/ 28 w 130"/>
                <a:gd name="T81" fmla="*/ 66 h 156"/>
                <a:gd name="T82" fmla="*/ 28 w 130"/>
                <a:gd name="T83" fmla="*/ 58 h 156"/>
                <a:gd name="T84" fmla="*/ 26 w 130"/>
                <a:gd name="T85" fmla="*/ 46 h 156"/>
                <a:gd name="T86" fmla="*/ 14 w 130"/>
                <a:gd name="T87" fmla="*/ 16 h 156"/>
                <a:gd name="T88" fmla="*/ 6 w 130"/>
                <a:gd name="T89" fmla="*/ 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0" h="156">
                  <a:moveTo>
                    <a:pt x="6" y="4"/>
                  </a:moveTo>
                  <a:lnTo>
                    <a:pt x="24" y="2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4" y="24"/>
                  </a:lnTo>
                  <a:lnTo>
                    <a:pt x="86" y="26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102" y="12"/>
                  </a:lnTo>
                  <a:lnTo>
                    <a:pt x="102" y="18"/>
                  </a:lnTo>
                  <a:lnTo>
                    <a:pt x="112" y="18"/>
                  </a:lnTo>
                  <a:lnTo>
                    <a:pt x="112" y="24"/>
                  </a:lnTo>
                  <a:lnTo>
                    <a:pt x="112" y="28"/>
                  </a:lnTo>
                  <a:lnTo>
                    <a:pt x="112" y="34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6" y="42"/>
                  </a:lnTo>
                  <a:lnTo>
                    <a:pt x="116" y="48"/>
                  </a:lnTo>
                  <a:lnTo>
                    <a:pt x="116" y="52"/>
                  </a:lnTo>
                  <a:lnTo>
                    <a:pt x="114" y="56"/>
                  </a:lnTo>
                  <a:lnTo>
                    <a:pt x="114" y="60"/>
                  </a:lnTo>
                  <a:lnTo>
                    <a:pt x="114" y="60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6"/>
                  </a:lnTo>
                  <a:lnTo>
                    <a:pt x="128" y="70"/>
                  </a:lnTo>
                  <a:lnTo>
                    <a:pt x="128" y="76"/>
                  </a:lnTo>
                  <a:lnTo>
                    <a:pt x="128" y="82"/>
                  </a:lnTo>
                  <a:lnTo>
                    <a:pt x="128" y="86"/>
                  </a:lnTo>
                  <a:lnTo>
                    <a:pt x="128" y="88"/>
                  </a:lnTo>
                  <a:lnTo>
                    <a:pt x="112" y="90"/>
                  </a:lnTo>
                  <a:lnTo>
                    <a:pt x="112" y="136"/>
                  </a:lnTo>
                  <a:lnTo>
                    <a:pt x="112" y="136"/>
                  </a:lnTo>
                  <a:lnTo>
                    <a:pt x="114" y="138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24" y="148"/>
                  </a:lnTo>
                  <a:lnTo>
                    <a:pt x="130" y="152"/>
                  </a:lnTo>
                  <a:lnTo>
                    <a:pt x="130" y="152"/>
                  </a:lnTo>
                  <a:lnTo>
                    <a:pt x="126" y="152"/>
                  </a:lnTo>
                  <a:lnTo>
                    <a:pt x="122" y="152"/>
                  </a:lnTo>
                  <a:lnTo>
                    <a:pt x="116" y="154"/>
                  </a:lnTo>
                  <a:lnTo>
                    <a:pt x="110" y="154"/>
                  </a:lnTo>
                  <a:lnTo>
                    <a:pt x="106" y="156"/>
                  </a:lnTo>
                  <a:lnTo>
                    <a:pt x="102" y="156"/>
                  </a:lnTo>
                  <a:lnTo>
                    <a:pt x="100" y="156"/>
                  </a:lnTo>
                  <a:lnTo>
                    <a:pt x="98" y="156"/>
                  </a:lnTo>
                  <a:lnTo>
                    <a:pt x="92" y="156"/>
                  </a:lnTo>
                  <a:lnTo>
                    <a:pt x="88" y="154"/>
                  </a:lnTo>
                  <a:lnTo>
                    <a:pt x="82" y="154"/>
                  </a:lnTo>
                  <a:lnTo>
                    <a:pt x="78" y="152"/>
                  </a:lnTo>
                  <a:lnTo>
                    <a:pt x="76" y="150"/>
                  </a:lnTo>
                  <a:lnTo>
                    <a:pt x="32" y="150"/>
                  </a:lnTo>
                  <a:lnTo>
                    <a:pt x="30" y="150"/>
                  </a:lnTo>
                  <a:lnTo>
                    <a:pt x="28" y="150"/>
                  </a:lnTo>
                  <a:lnTo>
                    <a:pt x="24" y="150"/>
                  </a:lnTo>
                  <a:lnTo>
                    <a:pt x="22" y="148"/>
                  </a:lnTo>
                  <a:lnTo>
                    <a:pt x="20" y="144"/>
                  </a:lnTo>
                  <a:lnTo>
                    <a:pt x="18" y="144"/>
                  </a:lnTo>
                  <a:lnTo>
                    <a:pt x="16" y="142"/>
                  </a:lnTo>
                  <a:lnTo>
                    <a:pt x="12" y="142"/>
                  </a:lnTo>
                  <a:lnTo>
                    <a:pt x="6" y="142"/>
                  </a:lnTo>
                  <a:lnTo>
                    <a:pt x="0" y="144"/>
                  </a:lnTo>
                  <a:lnTo>
                    <a:pt x="2" y="140"/>
                  </a:lnTo>
                  <a:lnTo>
                    <a:pt x="4" y="130"/>
                  </a:lnTo>
                  <a:lnTo>
                    <a:pt x="6" y="118"/>
                  </a:lnTo>
                  <a:lnTo>
                    <a:pt x="10" y="108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12" y="94"/>
                  </a:lnTo>
                  <a:lnTo>
                    <a:pt x="14" y="90"/>
                  </a:lnTo>
                  <a:lnTo>
                    <a:pt x="16" y="82"/>
                  </a:lnTo>
                  <a:lnTo>
                    <a:pt x="20" y="76"/>
                  </a:lnTo>
                  <a:lnTo>
                    <a:pt x="24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8" y="66"/>
                  </a:lnTo>
                  <a:lnTo>
                    <a:pt x="28" y="62"/>
                  </a:lnTo>
                  <a:lnTo>
                    <a:pt x="28" y="58"/>
                  </a:lnTo>
                  <a:lnTo>
                    <a:pt x="28" y="54"/>
                  </a:lnTo>
                  <a:lnTo>
                    <a:pt x="26" y="46"/>
                  </a:lnTo>
                  <a:lnTo>
                    <a:pt x="24" y="38"/>
                  </a:lnTo>
                  <a:lnTo>
                    <a:pt x="14" y="16"/>
                  </a:lnTo>
                  <a:lnTo>
                    <a:pt x="6" y="10"/>
                  </a:lnTo>
                  <a:lnTo>
                    <a:pt x="6" y="4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Freeform 288">
              <a:extLst>
                <a:ext uri="{FF2B5EF4-FFF2-40B4-BE49-F238E27FC236}">
                  <a16:creationId xmlns:a16="http://schemas.microsoft.com/office/drawing/2014/main" id="{3A81F178-6879-B124-4CB2-C2F712C120D0}"/>
                </a:ext>
              </a:extLst>
            </p:cNvPr>
            <p:cNvSpPr>
              <a:spLocks/>
            </p:cNvSpPr>
            <p:nvPr/>
          </p:nvSpPr>
          <p:spPr bwMode="gray">
            <a:xfrm>
              <a:off x="6539504" y="4611194"/>
              <a:ext cx="526880" cy="471800"/>
            </a:xfrm>
            <a:custGeom>
              <a:avLst/>
              <a:gdLst>
                <a:gd name="T0" fmla="*/ 24 w 254"/>
                <a:gd name="T1" fmla="*/ 132 h 258"/>
                <a:gd name="T2" fmla="*/ 32 w 254"/>
                <a:gd name="T3" fmla="*/ 128 h 258"/>
                <a:gd name="T4" fmla="*/ 40 w 254"/>
                <a:gd name="T5" fmla="*/ 130 h 258"/>
                <a:gd name="T6" fmla="*/ 46 w 254"/>
                <a:gd name="T7" fmla="*/ 128 h 258"/>
                <a:gd name="T8" fmla="*/ 50 w 254"/>
                <a:gd name="T9" fmla="*/ 120 h 258"/>
                <a:gd name="T10" fmla="*/ 66 w 254"/>
                <a:gd name="T11" fmla="*/ 86 h 258"/>
                <a:gd name="T12" fmla="*/ 68 w 254"/>
                <a:gd name="T13" fmla="*/ 80 h 258"/>
                <a:gd name="T14" fmla="*/ 72 w 254"/>
                <a:gd name="T15" fmla="*/ 70 h 258"/>
                <a:gd name="T16" fmla="*/ 72 w 254"/>
                <a:gd name="T17" fmla="*/ 52 h 258"/>
                <a:gd name="T18" fmla="*/ 72 w 254"/>
                <a:gd name="T19" fmla="*/ 40 h 258"/>
                <a:gd name="T20" fmla="*/ 76 w 254"/>
                <a:gd name="T21" fmla="*/ 30 h 258"/>
                <a:gd name="T22" fmla="*/ 72 w 254"/>
                <a:gd name="T23" fmla="*/ 18 h 258"/>
                <a:gd name="T24" fmla="*/ 74 w 254"/>
                <a:gd name="T25" fmla="*/ 12 h 258"/>
                <a:gd name="T26" fmla="*/ 84 w 254"/>
                <a:gd name="T27" fmla="*/ 6 h 258"/>
                <a:gd name="T28" fmla="*/ 92 w 254"/>
                <a:gd name="T29" fmla="*/ 8 h 258"/>
                <a:gd name="T30" fmla="*/ 96 w 254"/>
                <a:gd name="T31" fmla="*/ 16 h 258"/>
                <a:gd name="T32" fmla="*/ 104 w 254"/>
                <a:gd name="T33" fmla="*/ 14 h 258"/>
                <a:gd name="T34" fmla="*/ 122 w 254"/>
                <a:gd name="T35" fmla="*/ 12 h 258"/>
                <a:gd name="T36" fmla="*/ 130 w 254"/>
                <a:gd name="T37" fmla="*/ 12 h 258"/>
                <a:gd name="T38" fmla="*/ 180 w 254"/>
                <a:gd name="T39" fmla="*/ 2 h 258"/>
                <a:gd name="T40" fmla="*/ 188 w 254"/>
                <a:gd name="T41" fmla="*/ 10 h 258"/>
                <a:gd name="T42" fmla="*/ 202 w 254"/>
                <a:gd name="T43" fmla="*/ 14 h 258"/>
                <a:gd name="T44" fmla="*/ 212 w 254"/>
                <a:gd name="T45" fmla="*/ 18 h 258"/>
                <a:gd name="T46" fmla="*/ 222 w 254"/>
                <a:gd name="T47" fmla="*/ 24 h 258"/>
                <a:gd name="T48" fmla="*/ 244 w 254"/>
                <a:gd name="T49" fmla="*/ 26 h 258"/>
                <a:gd name="T50" fmla="*/ 242 w 254"/>
                <a:gd name="T51" fmla="*/ 32 h 258"/>
                <a:gd name="T52" fmla="*/ 240 w 254"/>
                <a:gd name="T53" fmla="*/ 40 h 258"/>
                <a:gd name="T54" fmla="*/ 238 w 254"/>
                <a:gd name="T55" fmla="*/ 50 h 258"/>
                <a:gd name="T56" fmla="*/ 236 w 254"/>
                <a:gd name="T57" fmla="*/ 60 h 258"/>
                <a:gd name="T58" fmla="*/ 230 w 254"/>
                <a:gd name="T59" fmla="*/ 74 h 258"/>
                <a:gd name="T60" fmla="*/ 234 w 254"/>
                <a:gd name="T61" fmla="*/ 118 h 258"/>
                <a:gd name="T62" fmla="*/ 244 w 254"/>
                <a:gd name="T63" fmla="*/ 170 h 258"/>
                <a:gd name="T64" fmla="*/ 250 w 254"/>
                <a:gd name="T65" fmla="*/ 194 h 258"/>
                <a:gd name="T66" fmla="*/ 242 w 254"/>
                <a:gd name="T67" fmla="*/ 194 h 258"/>
                <a:gd name="T68" fmla="*/ 232 w 254"/>
                <a:gd name="T69" fmla="*/ 196 h 258"/>
                <a:gd name="T70" fmla="*/ 226 w 254"/>
                <a:gd name="T71" fmla="*/ 204 h 258"/>
                <a:gd name="T72" fmla="*/ 228 w 254"/>
                <a:gd name="T73" fmla="*/ 214 h 258"/>
                <a:gd name="T74" fmla="*/ 234 w 254"/>
                <a:gd name="T75" fmla="*/ 228 h 258"/>
                <a:gd name="T76" fmla="*/ 240 w 254"/>
                <a:gd name="T77" fmla="*/ 240 h 258"/>
                <a:gd name="T78" fmla="*/ 250 w 254"/>
                <a:gd name="T79" fmla="*/ 258 h 258"/>
                <a:gd name="T80" fmla="*/ 214 w 254"/>
                <a:gd name="T81" fmla="*/ 230 h 258"/>
                <a:gd name="T82" fmla="*/ 210 w 254"/>
                <a:gd name="T83" fmla="*/ 230 h 258"/>
                <a:gd name="T84" fmla="*/ 206 w 254"/>
                <a:gd name="T85" fmla="*/ 224 h 258"/>
                <a:gd name="T86" fmla="*/ 204 w 254"/>
                <a:gd name="T87" fmla="*/ 230 h 258"/>
                <a:gd name="T88" fmla="*/ 192 w 254"/>
                <a:gd name="T89" fmla="*/ 230 h 258"/>
                <a:gd name="T90" fmla="*/ 164 w 254"/>
                <a:gd name="T91" fmla="*/ 224 h 258"/>
                <a:gd name="T92" fmla="*/ 158 w 254"/>
                <a:gd name="T93" fmla="*/ 222 h 258"/>
                <a:gd name="T94" fmla="*/ 156 w 254"/>
                <a:gd name="T95" fmla="*/ 220 h 258"/>
                <a:gd name="T96" fmla="*/ 146 w 254"/>
                <a:gd name="T97" fmla="*/ 218 h 258"/>
                <a:gd name="T98" fmla="*/ 136 w 254"/>
                <a:gd name="T99" fmla="*/ 218 h 258"/>
                <a:gd name="T100" fmla="*/ 110 w 254"/>
                <a:gd name="T101" fmla="*/ 218 h 258"/>
                <a:gd name="T102" fmla="*/ 112 w 254"/>
                <a:gd name="T103" fmla="*/ 210 h 258"/>
                <a:gd name="T104" fmla="*/ 110 w 254"/>
                <a:gd name="T105" fmla="*/ 196 h 258"/>
                <a:gd name="T106" fmla="*/ 108 w 254"/>
                <a:gd name="T107" fmla="*/ 186 h 258"/>
                <a:gd name="T108" fmla="*/ 98 w 254"/>
                <a:gd name="T109" fmla="*/ 176 h 258"/>
                <a:gd name="T110" fmla="*/ 84 w 254"/>
                <a:gd name="T111" fmla="*/ 172 h 258"/>
                <a:gd name="T112" fmla="*/ 82 w 254"/>
                <a:gd name="T113" fmla="*/ 184 h 258"/>
                <a:gd name="T114" fmla="*/ 48 w 254"/>
                <a:gd name="T115" fmla="*/ 158 h 258"/>
                <a:gd name="T116" fmla="*/ 20 w 254"/>
                <a:gd name="T117" fmla="*/ 16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4" h="258">
                  <a:moveTo>
                    <a:pt x="0" y="152"/>
                  </a:moveTo>
                  <a:lnTo>
                    <a:pt x="24" y="134"/>
                  </a:lnTo>
                  <a:lnTo>
                    <a:pt x="24" y="132"/>
                  </a:lnTo>
                  <a:lnTo>
                    <a:pt x="26" y="132"/>
                  </a:lnTo>
                  <a:lnTo>
                    <a:pt x="28" y="130"/>
                  </a:lnTo>
                  <a:lnTo>
                    <a:pt x="32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40" y="130"/>
                  </a:lnTo>
                  <a:lnTo>
                    <a:pt x="42" y="130"/>
                  </a:lnTo>
                  <a:lnTo>
                    <a:pt x="44" y="130"/>
                  </a:lnTo>
                  <a:lnTo>
                    <a:pt x="46" y="128"/>
                  </a:lnTo>
                  <a:lnTo>
                    <a:pt x="48" y="124"/>
                  </a:lnTo>
                  <a:lnTo>
                    <a:pt x="50" y="124"/>
                  </a:lnTo>
                  <a:lnTo>
                    <a:pt x="50" y="120"/>
                  </a:lnTo>
                  <a:lnTo>
                    <a:pt x="54" y="114"/>
                  </a:lnTo>
                  <a:lnTo>
                    <a:pt x="58" y="106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70" y="74"/>
                  </a:lnTo>
                  <a:lnTo>
                    <a:pt x="70" y="72"/>
                  </a:lnTo>
                  <a:lnTo>
                    <a:pt x="72" y="70"/>
                  </a:lnTo>
                  <a:lnTo>
                    <a:pt x="72" y="64"/>
                  </a:lnTo>
                  <a:lnTo>
                    <a:pt x="72" y="58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46"/>
                  </a:lnTo>
                  <a:lnTo>
                    <a:pt x="72" y="40"/>
                  </a:lnTo>
                  <a:lnTo>
                    <a:pt x="74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6" y="24"/>
                  </a:lnTo>
                  <a:lnTo>
                    <a:pt x="74" y="20"/>
                  </a:lnTo>
                  <a:lnTo>
                    <a:pt x="72" y="18"/>
                  </a:lnTo>
                  <a:lnTo>
                    <a:pt x="72" y="16"/>
                  </a:lnTo>
                  <a:lnTo>
                    <a:pt x="72" y="14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80" y="6"/>
                  </a:lnTo>
                  <a:lnTo>
                    <a:pt x="84" y="6"/>
                  </a:lnTo>
                  <a:lnTo>
                    <a:pt x="90" y="4"/>
                  </a:lnTo>
                  <a:lnTo>
                    <a:pt x="90" y="6"/>
                  </a:lnTo>
                  <a:lnTo>
                    <a:pt x="92" y="8"/>
                  </a:lnTo>
                  <a:lnTo>
                    <a:pt x="94" y="10"/>
                  </a:lnTo>
                  <a:lnTo>
                    <a:pt x="96" y="14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100" y="14"/>
                  </a:lnTo>
                  <a:lnTo>
                    <a:pt x="104" y="14"/>
                  </a:lnTo>
                  <a:lnTo>
                    <a:pt x="110" y="12"/>
                  </a:lnTo>
                  <a:lnTo>
                    <a:pt x="116" y="12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26" y="12"/>
                  </a:lnTo>
                  <a:lnTo>
                    <a:pt x="130" y="12"/>
                  </a:lnTo>
                  <a:lnTo>
                    <a:pt x="134" y="10"/>
                  </a:lnTo>
                  <a:lnTo>
                    <a:pt x="180" y="0"/>
                  </a:lnTo>
                  <a:lnTo>
                    <a:pt x="180" y="2"/>
                  </a:lnTo>
                  <a:lnTo>
                    <a:pt x="182" y="4"/>
                  </a:lnTo>
                  <a:lnTo>
                    <a:pt x="184" y="6"/>
                  </a:lnTo>
                  <a:lnTo>
                    <a:pt x="188" y="10"/>
                  </a:lnTo>
                  <a:lnTo>
                    <a:pt x="194" y="12"/>
                  </a:lnTo>
                  <a:lnTo>
                    <a:pt x="200" y="14"/>
                  </a:lnTo>
                  <a:lnTo>
                    <a:pt x="202" y="14"/>
                  </a:lnTo>
                  <a:lnTo>
                    <a:pt x="204" y="16"/>
                  </a:lnTo>
                  <a:lnTo>
                    <a:pt x="208" y="16"/>
                  </a:lnTo>
                  <a:lnTo>
                    <a:pt x="212" y="18"/>
                  </a:lnTo>
                  <a:lnTo>
                    <a:pt x="216" y="24"/>
                  </a:lnTo>
                  <a:lnTo>
                    <a:pt x="218" y="24"/>
                  </a:lnTo>
                  <a:lnTo>
                    <a:pt x="222" y="24"/>
                  </a:lnTo>
                  <a:lnTo>
                    <a:pt x="228" y="24"/>
                  </a:lnTo>
                  <a:lnTo>
                    <a:pt x="236" y="26"/>
                  </a:lnTo>
                  <a:lnTo>
                    <a:pt x="244" y="26"/>
                  </a:lnTo>
                  <a:lnTo>
                    <a:pt x="244" y="26"/>
                  </a:lnTo>
                  <a:lnTo>
                    <a:pt x="244" y="28"/>
                  </a:lnTo>
                  <a:lnTo>
                    <a:pt x="242" y="32"/>
                  </a:lnTo>
                  <a:lnTo>
                    <a:pt x="242" y="36"/>
                  </a:lnTo>
                  <a:lnTo>
                    <a:pt x="242" y="38"/>
                  </a:lnTo>
                  <a:lnTo>
                    <a:pt x="240" y="40"/>
                  </a:lnTo>
                  <a:lnTo>
                    <a:pt x="238" y="42"/>
                  </a:lnTo>
                  <a:lnTo>
                    <a:pt x="238" y="46"/>
                  </a:lnTo>
                  <a:lnTo>
                    <a:pt x="238" y="50"/>
                  </a:lnTo>
                  <a:lnTo>
                    <a:pt x="238" y="52"/>
                  </a:lnTo>
                  <a:lnTo>
                    <a:pt x="238" y="56"/>
                  </a:lnTo>
                  <a:lnTo>
                    <a:pt x="236" y="60"/>
                  </a:lnTo>
                  <a:lnTo>
                    <a:pt x="234" y="64"/>
                  </a:lnTo>
                  <a:lnTo>
                    <a:pt x="232" y="70"/>
                  </a:lnTo>
                  <a:lnTo>
                    <a:pt x="230" y="74"/>
                  </a:lnTo>
                  <a:lnTo>
                    <a:pt x="230" y="102"/>
                  </a:lnTo>
                  <a:lnTo>
                    <a:pt x="230" y="106"/>
                  </a:lnTo>
                  <a:lnTo>
                    <a:pt x="234" y="118"/>
                  </a:lnTo>
                  <a:lnTo>
                    <a:pt x="238" y="134"/>
                  </a:lnTo>
                  <a:lnTo>
                    <a:pt x="240" y="152"/>
                  </a:lnTo>
                  <a:lnTo>
                    <a:pt x="244" y="170"/>
                  </a:lnTo>
                  <a:lnTo>
                    <a:pt x="248" y="184"/>
                  </a:lnTo>
                  <a:lnTo>
                    <a:pt x="250" y="192"/>
                  </a:lnTo>
                  <a:lnTo>
                    <a:pt x="250" y="194"/>
                  </a:lnTo>
                  <a:lnTo>
                    <a:pt x="248" y="194"/>
                  </a:lnTo>
                  <a:lnTo>
                    <a:pt x="246" y="194"/>
                  </a:lnTo>
                  <a:lnTo>
                    <a:pt x="242" y="194"/>
                  </a:lnTo>
                  <a:lnTo>
                    <a:pt x="240" y="194"/>
                  </a:lnTo>
                  <a:lnTo>
                    <a:pt x="236" y="194"/>
                  </a:lnTo>
                  <a:lnTo>
                    <a:pt x="232" y="196"/>
                  </a:lnTo>
                  <a:lnTo>
                    <a:pt x="230" y="198"/>
                  </a:lnTo>
                  <a:lnTo>
                    <a:pt x="228" y="200"/>
                  </a:lnTo>
                  <a:lnTo>
                    <a:pt x="226" y="204"/>
                  </a:lnTo>
                  <a:lnTo>
                    <a:pt x="226" y="210"/>
                  </a:lnTo>
                  <a:lnTo>
                    <a:pt x="226" y="210"/>
                  </a:lnTo>
                  <a:lnTo>
                    <a:pt x="228" y="214"/>
                  </a:lnTo>
                  <a:lnTo>
                    <a:pt x="230" y="218"/>
                  </a:lnTo>
                  <a:lnTo>
                    <a:pt x="232" y="224"/>
                  </a:lnTo>
                  <a:lnTo>
                    <a:pt x="234" y="228"/>
                  </a:lnTo>
                  <a:lnTo>
                    <a:pt x="236" y="234"/>
                  </a:lnTo>
                  <a:lnTo>
                    <a:pt x="238" y="238"/>
                  </a:lnTo>
                  <a:lnTo>
                    <a:pt x="240" y="240"/>
                  </a:lnTo>
                  <a:lnTo>
                    <a:pt x="254" y="242"/>
                  </a:lnTo>
                  <a:lnTo>
                    <a:pt x="254" y="256"/>
                  </a:lnTo>
                  <a:lnTo>
                    <a:pt x="250" y="258"/>
                  </a:lnTo>
                  <a:lnTo>
                    <a:pt x="238" y="254"/>
                  </a:lnTo>
                  <a:lnTo>
                    <a:pt x="222" y="244"/>
                  </a:lnTo>
                  <a:lnTo>
                    <a:pt x="214" y="230"/>
                  </a:lnTo>
                  <a:lnTo>
                    <a:pt x="214" y="232"/>
                  </a:lnTo>
                  <a:lnTo>
                    <a:pt x="212" y="232"/>
                  </a:lnTo>
                  <a:lnTo>
                    <a:pt x="210" y="230"/>
                  </a:lnTo>
                  <a:lnTo>
                    <a:pt x="208" y="230"/>
                  </a:lnTo>
                  <a:lnTo>
                    <a:pt x="206" y="228"/>
                  </a:lnTo>
                  <a:lnTo>
                    <a:pt x="206" y="224"/>
                  </a:lnTo>
                  <a:lnTo>
                    <a:pt x="206" y="226"/>
                  </a:lnTo>
                  <a:lnTo>
                    <a:pt x="204" y="228"/>
                  </a:lnTo>
                  <a:lnTo>
                    <a:pt x="204" y="230"/>
                  </a:lnTo>
                  <a:lnTo>
                    <a:pt x="200" y="230"/>
                  </a:lnTo>
                  <a:lnTo>
                    <a:pt x="198" y="230"/>
                  </a:lnTo>
                  <a:lnTo>
                    <a:pt x="192" y="230"/>
                  </a:lnTo>
                  <a:lnTo>
                    <a:pt x="182" y="228"/>
                  </a:lnTo>
                  <a:lnTo>
                    <a:pt x="170" y="226"/>
                  </a:lnTo>
                  <a:lnTo>
                    <a:pt x="164" y="224"/>
                  </a:lnTo>
                  <a:lnTo>
                    <a:pt x="162" y="224"/>
                  </a:lnTo>
                  <a:lnTo>
                    <a:pt x="160" y="222"/>
                  </a:lnTo>
                  <a:lnTo>
                    <a:pt x="158" y="222"/>
                  </a:lnTo>
                  <a:lnTo>
                    <a:pt x="158" y="220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4" y="218"/>
                  </a:lnTo>
                  <a:lnTo>
                    <a:pt x="150" y="218"/>
                  </a:lnTo>
                  <a:lnTo>
                    <a:pt x="146" y="218"/>
                  </a:lnTo>
                  <a:lnTo>
                    <a:pt x="144" y="218"/>
                  </a:lnTo>
                  <a:lnTo>
                    <a:pt x="140" y="218"/>
                  </a:lnTo>
                  <a:lnTo>
                    <a:pt x="136" y="218"/>
                  </a:lnTo>
                  <a:lnTo>
                    <a:pt x="130" y="218"/>
                  </a:lnTo>
                  <a:lnTo>
                    <a:pt x="124" y="220"/>
                  </a:lnTo>
                  <a:lnTo>
                    <a:pt x="110" y="218"/>
                  </a:lnTo>
                  <a:lnTo>
                    <a:pt x="110" y="218"/>
                  </a:lnTo>
                  <a:lnTo>
                    <a:pt x="110" y="214"/>
                  </a:lnTo>
                  <a:lnTo>
                    <a:pt x="112" y="210"/>
                  </a:lnTo>
                  <a:lnTo>
                    <a:pt x="112" y="206"/>
                  </a:lnTo>
                  <a:lnTo>
                    <a:pt x="112" y="200"/>
                  </a:lnTo>
                  <a:lnTo>
                    <a:pt x="110" y="196"/>
                  </a:lnTo>
                  <a:lnTo>
                    <a:pt x="110" y="196"/>
                  </a:lnTo>
                  <a:lnTo>
                    <a:pt x="108" y="192"/>
                  </a:lnTo>
                  <a:lnTo>
                    <a:pt x="108" y="186"/>
                  </a:lnTo>
                  <a:lnTo>
                    <a:pt x="108" y="182"/>
                  </a:lnTo>
                  <a:lnTo>
                    <a:pt x="108" y="176"/>
                  </a:lnTo>
                  <a:lnTo>
                    <a:pt x="98" y="176"/>
                  </a:lnTo>
                  <a:lnTo>
                    <a:pt x="98" y="170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2" y="176"/>
                  </a:lnTo>
                  <a:lnTo>
                    <a:pt x="82" y="180"/>
                  </a:lnTo>
                  <a:lnTo>
                    <a:pt x="82" y="184"/>
                  </a:lnTo>
                  <a:lnTo>
                    <a:pt x="60" y="182"/>
                  </a:lnTo>
                  <a:lnTo>
                    <a:pt x="52" y="158"/>
                  </a:lnTo>
                  <a:lnTo>
                    <a:pt x="48" y="158"/>
                  </a:lnTo>
                  <a:lnTo>
                    <a:pt x="38" y="158"/>
                  </a:lnTo>
                  <a:lnTo>
                    <a:pt x="28" y="158"/>
                  </a:lnTo>
                  <a:lnTo>
                    <a:pt x="20" y="160"/>
                  </a:lnTo>
                  <a:lnTo>
                    <a:pt x="2" y="162"/>
                  </a:lnTo>
                  <a:lnTo>
                    <a:pt x="0" y="152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289">
              <a:extLst>
                <a:ext uri="{FF2B5EF4-FFF2-40B4-BE49-F238E27FC236}">
                  <a16:creationId xmlns:a16="http://schemas.microsoft.com/office/drawing/2014/main" id="{52C29AB7-3CD5-680D-2264-9FF200210B5B}"/>
                </a:ext>
              </a:extLst>
            </p:cNvPr>
            <p:cNvSpPr>
              <a:spLocks/>
            </p:cNvSpPr>
            <p:nvPr/>
          </p:nvSpPr>
          <p:spPr bwMode="gray">
            <a:xfrm>
              <a:off x="6763531" y="4962301"/>
              <a:ext cx="402421" cy="219442"/>
            </a:xfrm>
            <a:custGeom>
              <a:avLst/>
              <a:gdLst>
                <a:gd name="T0" fmla="*/ 142 w 194"/>
                <a:gd name="T1" fmla="*/ 2 h 120"/>
                <a:gd name="T2" fmla="*/ 138 w 194"/>
                <a:gd name="T3" fmla="*/ 2 h 120"/>
                <a:gd name="T4" fmla="*/ 132 w 194"/>
                <a:gd name="T5" fmla="*/ 2 h 120"/>
                <a:gd name="T6" fmla="*/ 124 w 194"/>
                <a:gd name="T7" fmla="*/ 4 h 120"/>
                <a:gd name="T8" fmla="*/ 120 w 194"/>
                <a:gd name="T9" fmla="*/ 8 h 120"/>
                <a:gd name="T10" fmla="*/ 118 w 194"/>
                <a:gd name="T11" fmla="*/ 18 h 120"/>
                <a:gd name="T12" fmla="*/ 120 w 194"/>
                <a:gd name="T13" fmla="*/ 22 h 120"/>
                <a:gd name="T14" fmla="*/ 124 w 194"/>
                <a:gd name="T15" fmla="*/ 32 h 120"/>
                <a:gd name="T16" fmla="*/ 128 w 194"/>
                <a:gd name="T17" fmla="*/ 42 h 120"/>
                <a:gd name="T18" fmla="*/ 132 w 194"/>
                <a:gd name="T19" fmla="*/ 48 h 120"/>
                <a:gd name="T20" fmla="*/ 146 w 194"/>
                <a:gd name="T21" fmla="*/ 64 h 120"/>
                <a:gd name="T22" fmla="*/ 130 w 194"/>
                <a:gd name="T23" fmla="*/ 62 h 120"/>
                <a:gd name="T24" fmla="*/ 106 w 194"/>
                <a:gd name="T25" fmla="*/ 38 h 120"/>
                <a:gd name="T26" fmla="*/ 104 w 194"/>
                <a:gd name="T27" fmla="*/ 40 h 120"/>
                <a:gd name="T28" fmla="*/ 100 w 194"/>
                <a:gd name="T29" fmla="*/ 38 h 120"/>
                <a:gd name="T30" fmla="*/ 98 w 194"/>
                <a:gd name="T31" fmla="*/ 32 h 120"/>
                <a:gd name="T32" fmla="*/ 96 w 194"/>
                <a:gd name="T33" fmla="*/ 36 h 120"/>
                <a:gd name="T34" fmla="*/ 92 w 194"/>
                <a:gd name="T35" fmla="*/ 38 h 120"/>
                <a:gd name="T36" fmla="*/ 84 w 194"/>
                <a:gd name="T37" fmla="*/ 38 h 120"/>
                <a:gd name="T38" fmla="*/ 62 w 194"/>
                <a:gd name="T39" fmla="*/ 34 h 120"/>
                <a:gd name="T40" fmla="*/ 54 w 194"/>
                <a:gd name="T41" fmla="*/ 32 h 120"/>
                <a:gd name="T42" fmla="*/ 50 w 194"/>
                <a:gd name="T43" fmla="*/ 30 h 120"/>
                <a:gd name="T44" fmla="*/ 48 w 194"/>
                <a:gd name="T45" fmla="*/ 28 h 120"/>
                <a:gd name="T46" fmla="*/ 46 w 194"/>
                <a:gd name="T47" fmla="*/ 26 h 120"/>
                <a:gd name="T48" fmla="*/ 38 w 194"/>
                <a:gd name="T49" fmla="*/ 26 h 120"/>
                <a:gd name="T50" fmla="*/ 32 w 194"/>
                <a:gd name="T51" fmla="*/ 26 h 120"/>
                <a:gd name="T52" fmla="*/ 22 w 194"/>
                <a:gd name="T53" fmla="*/ 26 h 120"/>
                <a:gd name="T54" fmla="*/ 16 w 194"/>
                <a:gd name="T55" fmla="*/ 28 h 120"/>
                <a:gd name="T56" fmla="*/ 16 w 194"/>
                <a:gd name="T57" fmla="*/ 38 h 120"/>
                <a:gd name="T58" fmla="*/ 14 w 194"/>
                <a:gd name="T59" fmla="*/ 48 h 120"/>
                <a:gd name="T60" fmla="*/ 16 w 194"/>
                <a:gd name="T61" fmla="*/ 54 h 120"/>
                <a:gd name="T62" fmla="*/ 0 w 194"/>
                <a:gd name="T63" fmla="*/ 102 h 120"/>
                <a:gd name="T64" fmla="*/ 2 w 194"/>
                <a:gd name="T65" fmla="*/ 104 h 120"/>
                <a:gd name="T66" fmla="*/ 8 w 194"/>
                <a:gd name="T67" fmla="*/ 112 h 120"/>
                <a:gd name="T68" fmla="*/ 18 w 194"/>
                <a:gd name="T69" fmla="*/ 118 h 120"/>
                <a:gd name="T70" fmla="*/ 24 w 194"/>
                <a:gd name="T71" fmla="*/ 116 h 120"/>
                <a:gd name="T72" fmla="*/ 36 w 194"/>
                <a:gd name="T73" fmla="*/ 116 h 120"/>
                <a:gd name="T74" fmla="*/ 48 w 194"/>
                <a:gd name="T75" fmla="*/ 116 h 120"/>
                <a:gd name="T76" fmla="*/ 60 w 194"/>
                <a:gd name="T77" fmla="*/ 118 h 120"/>
                <a:gd name="T78" fmla="*/ 72 w 194"/>
                <a:gd name="T79" fmla="*/ 120 h 120"/>
                <a:gd name="T80" fmla="*/ 82 w 194"/>
                <a:gd name="T81" fmla="*/ 120 h 120"/>
                <a:gd name="T82" fmla="*/ 102 w 194"/>
                <a:gd name="T83" fmla="*/ 118 h 120"/>
                <a:gd name="T84" fmla="*/ 114 w 194"/>
                <a:gd name="T85" fmla="*/ 104 h 120"/>
                <a:gd name="T86" fmla="*/ 192 w 194"/>
                <a:gd name="T87" fmla="*/ 64 h 120"/>
                <a:gd name="T88" fmla="*/ 194 w 194"/>
                <a:gd name="T89" fmla="*/ 50 h 120"/>
                <a:gd name="T90" fmla="*/ 190 w 194"/>
                <a:gd name="T91" fmla="*/ 34 h 120"/>
                <a:gd name="T92" fmla="*/ 174 w 194"/>
                <a:gd name="T93" fmla="*/ 10 h 120"/>
                <a:gd name="T94" fmla="*/ 142 w 194"/>
                <a:gd name="T9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20">
                  <a:moveTo>
                    <a:pt x="142" y="0"/>
                  </a:moveTo>
                  <a:lnTo>
                    <a:pt x="142" y="2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2"/>
                  </a:lnTo>
                  <a:lnTo>
                    <a:pt x="132" y="2"/>
                  </a:lnTo>
                  <a:lnTo>
                    <a:pt x="128" y="2"/>
                  </a:lnTo>
                  <a:lnTo>
                    <a:pt x="124" y="4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20" y="22"/>
                  </a:lnTo>
                  <a:lnTo>
                    <a:pt x="122" y="26"/>
                  </a:lnTo>
                  <a:lnTo>
                    <a:pt x="124" y="32"/>
                  </a:lnTo>
                  <a:lnTo>
                    <a:pt x="126" y="36"/>
                  </a:lnTo>
                  <a:lnTo>
                    <a:pt x="128" y="42"/>
                  </a:lnTo>
                  <a:lnTo>
                    <a:pt x="130" y="46"/>
                  </a:lnTo>
                  <a:lnTo>
                    <a:pt x="132" y="48"/>
                  </a:lnTo>
                  <a:lnTo>
                    <a:pt x="146" y="50"/>
                  </a:lnTo>
                  <a:lnTo>
                    <a:pt x="146" y="64"/>
                  </a:lnTo>
                  <a:lnTo>
                    <a:pt x="142" y="66"/>
                  </a:lnTo>
                  <a:lnTo>
                    <a:pt x="130" y="62"/>
                  </a:lnTo>
                  <a:lnTo>
                    <a:pt x="114" y="52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04" y="40"/>
                  </a:lnTo>
                  <a:lnTo>
                    <a:pt x="102" y="38"/>
                  </a:lnTo>
                  <a:lnTo>
                    <a:pt x="100" y="38"/>
                  </a:lnTo>
                  <a:lnTo>
                    <a:pt x="98" y="36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84" y="38"/>
                  </a:lnTo>
                  <a:lnTo>
                    <a:pt x="74" y="36"/>
                  </a:lnTo>
                  <a:lnTo>
                    <a:pt x="62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6" y="26"/>
                  </a:lnTo>
                  <a:lnTo>
                    <a:pt x="42" y="26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2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8"/>
                  </a:lnTo>
                  <a:lnTo>
                    <a:pt x="14" y="42"/>
                  </a:lnTo>
                  <a:lnTo>
                    <a:pt x="14" y="48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0" y="56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4" y="108"/>
                  </a:lnTo>
                  <a:lnTo>
                    <a:pt x="8" y="112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0" y="118"/>
                  </a:lnTo>
                  <a:lnTo>
                    <a:pt x="24" y="116"/>
                  </a:lnTo>
                  <a:lnTo>
                    <a:pt x="30" y="116"/>
                  </a:lnTo>
                  <a:lnTo>
                    <a:pt x="36" y="116"/>
                  </a:lnTo>
                  <a:lnTo>
                    <a:pt x="46" y="116"/>
                  </a:lnTo>
                  <a:lnTo>
                    <a:pt x="48" y="116"/>
                  </a:lnTo>
                  <a:lnTo>
                    <a:pt x="54" y="116"/>
                  </a:lnTo>
                  <a:lnTo>
                    <a:pt x="60" y="118"/>
                  </a:lnTo>
                  <a:lnTo>
                    <a:pt x="66" y="118"/>
                  </a:lnTo>
                  <a:lnTo>
                    <a:pt x="72" y="120"/>
                  </a:lnTo>
                  <a:lnTo>
                    <a:pt x="78" y="120"/>
                  </a:lnTo>
                  <a:lnTo>
                    <a:pt x="82" y="120"/>
                  </a:lnTo>
                  <a:lnTo>
                    <a:pt x="90" y="120"/>
                  </a:lnTo>
                  <a:lnTo>
                    <a:pt x="102" y="118"/>
                  </a:lnTo>
                  <a:lnTo>
                    <a:pt x="110" y="114"/>
                  </a:lnTo>
                  <a:lnTo>
                    <a:pt x="114" y="104"/>
                  </a:lnTo>
                  <a:lnTo>
                    <a:pt x="192" y="88"/>
                  </a:lnTo>
                  <a:lnTo>
                    <a:pt x="192" y="64"/>
                  </a:lnTo>
                  <a:lnTo>
                    <a:pt x="190" y="56"/>
                  </a:lnTo>
                  <a:lnTo>
                    <a:pt x="194" y="50"/>
                  </a:lnTo>
                  <a:lnTo>
                    <a:pt x="194" y="46"/>
                  </a:lnTo>
                  <a:lnTo>
                    <a:pt x="190" y="34"/>
                  </a:lnTo>
                  <a:lnTo>
                    <a:pt x="184" y="20"/>
                  </a:lnTo>
                  <a:lnTo>
                    <a:pt x="174" y="10"/>
                  </a:lnTo>
                  <a:lnTo>
                    <a:pt x="160" y="4"/>
                  </a:lnTo>
                  <a:lnTo>
                    <a:pt x="142" y="0"/>
                  </a:lnTo>
                </a:path>
              </a:pathLst>
            </a:custGeom>
            <a:solidFill>
              <a:srgbClr val="00B050"/>
            </a:solidFill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290">
              <a:extLst>
                <a:ext uri="{FF2B5EF4-FFF2-40B4-BE49-F238E27FC236}">
                  <a16:creationId xmlns:a16="http://schemas.microsoft.com/office/drawing/2014/main" id="{B2784527-6FC5-121D-9700-E26CAD61155F}"/>
                </a:ext>
              </a:extLst>
            </p:cNvPr>
            <p:cNvSpPr>
              <a:spLocks/>
            </p:cNvSpPr>
            <p:nvPr/>
          </p:nvSpPr>
          <p:spPr bwMode="gray">
            <a:xfrm>
              <a:off x="6527057" y="5159799"/>
              <a:ext cx="398272" cy="303562"/>
            </a:xfrm>
            <a:custGeom>
              <a:avLst/>
              <a:gdLst>
                <a:gd name="T0" fmla="*/ 130 w 192"/>
                <a:gd name="T1" fmla="*/ 10 h 166"/>
                <a:gd name="T2" fmla="*/ 122 w 192"/>
                <a:gd name="T3" fmla="*/ 10 h 166"/>
                <a:gd name="T4" fmla="*/ 112 w 192"/>
                <a:gd name="T5" fmla="*/ 12 h 166"/>
                <a:gd name="T6" fmla="*/ 104 w 192"/>
                <a:gd name="T7" fmla="*/ 14 h 166"/>
                <a:gd name="T8" fmla="*/ 98 w 192"/>
                <a:gd name="T9" fmla="*/ 14 h 166"/>
                <a:gd name="T10" fmla="*/ 88 w 192"/>
                <a:gd name="T11" fmla="*/ 12 h 166"/>
                <a:gd name="T12" fmla="*/ 80 w 192"/>
                <a:gd name="T13" fmla="*/ 10 h 166"/>
                <a:gd name="T14" fmla="*/ 34 w 192"/>
                <a:gd name="T15" fmla="*/ 8 h 166"/>
                <a:gd name="T16" fmla="*/ 30 w 192"/>
                <a:gd name="T17" fmla="*/ 8 h 166"/>
                <a:gd name="T18" fmla="*/ 24 w 192"/>
                <a:gd name="T19" fmla="*/ 6 h 166"/>
                <a:gd name="T20" fmla="*/ 20 w 192"/>
                <a:gd name="T21" fmla="*/ 2 h 166"/>
                <a:gd name="T22" fmla="*/ 14 w 192"/>
                <a:gd name="T23" fmla="*/ 0 h 166"/>
                <a:gd name="T24" fmla="*/ 2 w 192"/>
                <a:gd name="T25" fmla="*/ 2 h 166"/>
                <a:gd name="T26" fmla="*/ 2 w 192"/>
                <a:gd name="T27" fmla="*/ 12 h 166"/>
                <a:gd name="T28" fmla="*/ 12 w 192"/>
                <a:gd name="T29" fmla="*/ 32 h 166"/>
                <a:gd name="T30" fmla="*/ 18 w 192"/>
                <a:gd name="T31" fmla="*/ 54 h 166"/>
                <a:gd name="T32" fmla="*/ 24 w 192"/>
                <a:gd name="T33" fmla="*/ 72 h 166"/>
                <a:gd name="T34" fmla="*/ 34 w 192"/>
                <a:gd name="T35" fmla="*/ 110 h 166"/>
                <a:gd name="T36" fmla="*/ 46 w 192"/>
                <a:gd name="T37" fmla="*/ 136 h 166"/>
                <a:gd name="T38" fmla="*/ 48 w 192"/>
                <a:gd name="T39" fmla="*/ 140 h 166"/>
                <a:gd name="T40" fmla="*/ 52 w 192"/>
                <a:gd name="T41" fmla="*/ 148 h 166"/>
                <a:gd name="T42" fmla="*/ 58 w 192"/>
                <a:gd name="T43" fmla="*/ 158 h 166"/>
                <a:gd name="T44" fmla="*/ 60 w 192"/>
                <a:gd name="T45" fmla="*/ 164 h 166"/>
                <a:gd name="T46" fmla="*/ 72 w 192"/>
                <a:gd name="T47" fmla="*/ 160 h 166"/>
                <a:gd name="T48" fmla="*/ 74 w 192"/>
                <a:gd name="T49" fmla="*/ 156 h 166"/>
                <a:gd name="T50" fmla="*/ 76 w 192"/>
                <a:gd name="T51" fmla="*/ 152 h 166"/>
                <a:gd name="T52" fmla="*/ 78 w 192"/>
                <a:gd name="T53" fmla="*/ 150 h 166"/>
                <a:gd name="T54" fmla="*/ 82 w 192"/>
                <a:gd name="T55" fmla="*/ 152 h 166"/>
                <a:gd name="T56" fmla="*/ 82 w 192"/>
                <a:gd name="T57" fmla="*/ 156 h 166"/>
                <a:gd name="T58" fmla="*/ 82 w 192"/>
                <a:gd name="T59" fmla="*/ 162 h 166"/>
                <a:gd name="T60" fmla="*/ 86 w 192"/>
                <a:gd name="T61" fmla="*/ 164 h 166"/>
                <a:gd name="T62" fmla="*/ 94 w 192"/>
                <a:gd name="T63" fmla="*/ 164 h 166"/>
                <a:gd name="T64" fmla="*/ 104 w 192"/>
                <a:gd name="T65" fmla="*/ 166 h 166"/>
                <a:gd name="T66" fmla="*/ 112 w 192"/>
                <a:gd name="T67" fmla="*/ 162 h 166"/>
                <a:gd name="T68" fmla="*/ 114 w 192"/>
                <a:gd name="T69" fmla="*/ 60 h 166"/>
                <a:gd name="T70" fmla="*/ 128 w 192"/>
                <a:gd name="T71" fmla="*/ 16 h 166"/>
                <a:gd name="T72" fmla="*/ 144 w 192"/>
                <a:gd name="T73" fmla="*/ 16 h 166"/>
                <a:gd name="T74" fmla="*/ 164 w 192"/>
                <a:gd name="T75" fmla="*/ 16 h 166"/>
                <a:gd name="T76" fmla="*/ 168 w 192"/>
                <a:gd name="T77" fmla="*/ 18 h 166"/>
                <a:gd name="T78" fmla="*/ 170 w 192"/>
                <a:gd name="T79" fmla="*/ 22 h 166"/>
                <a:gd name="T80" fmla="*/ 172 w 192"/>
                <a:gd name="T81" fmla="*/ 20 h 166"/>
                <a:gd name="T82" fmla="*/ 182 w 192"/>
                <a:gd name="T83" fmla="*/ 16 h 166"/>
                <a:gd name="T84" fmla="*/ 190 w 192"/>
                <a:gd name="T85" fmla="*/ 12 h 166"/>
                <a:gd name="T86" fmla="*/ 188 w 192"/>
                <a:gd name="T87" fmla="*/ 12 h 166"/>
                <a:gd name="T88" fmla="*/ 166 w 192"/>
                <a:gd name="T89" fmla="*/ 8 h 166"/>
                <a:gd name="T90" fmla="*/ 132 w 192"/>
                <a:gd name="T91" fmla="*/ 1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2" h="166">
                  <a:moveTo>
                    <a:pt x="132" y="10"/>
                  </a:moveTo>
                  <a:lnTo>
                    <a:pt x="130" y="10"/>
                  </a:lnTo>
                  <a:lnTo>
                    <a:pt x="128" y="10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2" y="12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98" y="14"/>
                  </a:lnTo>
                  <a:lnTo>
                    <a:pt x="94" y="14"/>
                  </a:lnTo>
                  <a:lnTo>
                    <a:pt x="88" y="12"/>
                  </a:lnTo>
                  <a:lnTo>
                    <a:pt x="84" y="12"/>
                  </a:lnTo>
                  <a:lnTo>
                    <a:pt x="80" y="10"/>
                  </a:lnTo>
                  <a:lnTo>
                    <a:pt x="7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6" y="20"/>
                  </a:lnTo>
                  <a:lnTo>
                    <a:pt x="12" y="32"/>
                  </a:lnTo>
                  <a:lnTo>
                    <a:pt x="16" y="42"/>
                  </a:lnTo>
                  <a:lnTo>
                    <a:pt x="18" y="54"/>
                  </a:lnTo>
                  <a:lnTo>
                    <a:pt x="20" y="58"/>
                  </a:lnTo>
                  <a:lnTo>
                    <a:pt x="24" y="72"/>
                  </a:lnTo>
                  <a:lnTo>
                    <a:pt x="28" y="90"/>
                  </a:lnTo>
                  <a:lnTo>
                    <a:pt x="34" y="110"/>
                  </a:lnTo>
                  <a:lnTo>
                    <a:pt x="42" y="126"/>
                  </a:lnTo>
                  <a:lnTo>
                    <a:pt x="46" y="136"/>
                  </a:lnTo>
                  <a:lnTo>
                    <a:pt x="48" y="136"/>
                  </a:lnTo>
                  <a:lnTo>
                    <a:pt x="48" y="140"/>
                  </a:lnTo>
                  <a:lnTo>
                    <a:pt x="50" y="144"/>
                  </a:lnTo>
                  <a:lnTo>
                    <a:pt x="52" y="148"/>
                  </a:lnTo>
                  <a:lnTo>
                    <a:pt x="56" y="152"/>
                  </a:lnTo>
                  <a:lnTo>
                    <a:pt x="58" y="158"/>
                  </a:lnTo>
                  <a:lnTo>
                    <a:pt x="60" y="162"/>
                  </a:lnTo>
                  <a:lnTo>
                    <a:pt x="60" y="164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74" y="158"/>
                  </a:lnTo>
                  <a:lnTo>
                    <a:pt x="74" y="156"/>
                  </a:lnTo>
                  <a:lnTo>
                    <a:pt x="76" y="154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78" y="150"/>
                  </a:lnTo>
                  <a:lnTo>
                    <a:pt x="80" y="152"/>
                  </a:lnTo>
                  <a:lnTo>
                    <a:pt x="82" y="152"/>
                  </a:lnTo>
                  <a:lnTo>
                    <a:pt x="82" y="154"/>
                  </a:lnTo>
                  <a:lnTo>
                    <a:pt x="82" y="156"/>
                  </a:lnTo>
                  <a:lnTo>
                    <a:pt x="82" y="160"/>
                  </a:lnTo>
                  <a:lnTo>
                    <a:pt x="82" y="162"/>
                  </a:lnTo>
                  <a:lnTo>
                    <a:pt x="84" y="164"/>
                  </a:lnTo>
                  <a:lnTo>
                    <a:pt x="86" y="164"/>
                  </a:lnTo>
                  <a:lnTo>
                    <a:pt x="88" y="164"/>
                  </a:lnTo>
                  <a:lnTo>
                    <a:pt x="94" y="164"/>
                  </a:lnTo>
                  <a:lnTo>
                    <a:pt x="98" y="166"/>
                  </a:lnTo>
                  <a:lnTo>
                    <a:pt x="104" y="166"/>
                  </a:lnTo>
                  <a:lnTo>
                    <a:pt x="108" y="164"/>
                  </a:lnTo>
                  <a:lnTo>
                    <a:pt x="112" y="162"/>
                  </a:lnTo>
                  <a:lnTo>
                    <a:pt x="114" y="160"/>
                  </a:lnTo>
                  <a:lnTo>
                    <a:pt x="114" y="60"/>
                  </a:lnTo>
                  <a:lnTo>
                    <a:pt x="128" y="60"/>
                  </a:lnTo>
                  <a:lnTo>
                    <a:pt x="128" y="16"/>
                  </a:lnTo>
                  <a:lnTo>
                    <a:pt x="132" y="16"/>
                  </a:lnTo>
                  <a:lnTo>
                    <a:pt x="144" y="16"/>
                  </a:lnTo>
                  <a:lnTo>
                    <a:pt x="156" y="14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8" y="18"/>
                  </a:lnTo>
                  <a:lnTo>
                    <a:pt x="168" y="20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72" y="20"/>
                  </a:lnTo>
                  <a:lnTo>
                    <a:pt x="176" y="18"/>
                  </a:lnTo>
                  <a:lnTo>
                    <a:pt x="182" y="16"/>
                  </a:lnTo>
                  <a:lnTo>
                    <a:pt x="186" y="14"/>
                  </a:lnTo>
                  <a:lnTo>
                    <a:pt x="190" y="12"/>
                  </a:lnTo>
                  <a:lnTo>
                    <a:pt x="192" y="12"/>
                  </a:lnTo>
                  <a:lnTo>
                    <a:pt x="188" y="12"/>
                  </a:lnTo>
                  <a:lnTo>
                    <a:pt x="178" y="10"/>
                  </a:lnTo>
                  <a:lnTo>
                    <a:pt x="166" y="8"/>
                  </a:lnTo>
                  <a:lnTo>
                    <a:pt x="156" y="8"/>
                  </a:lnTo>
                  <a:lnTo>
                    <a:pt x="132" y="1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291">
              <a:extLst>
                <a:ext uri="{FF2B5EF4-FFF2-40B4-BE49-F238E27FC236}">
                  <a16:creationId xmlns:a16="http://schemas.microsoft.com/office/drawing/2014/main" id="{C4C7A837-35F9-6F88-88F8-AC429E06D1CA}"/>
                </a:ext>
              </a:extLst>
            </p:cNvPr>
            <p:cNvSpPr>
              <a:spLocks/>
            </p:cNvSpPr>
            <p:nvPr/>
          </p:nvSpPr>
          <p:spPr bwMode="gray">
            <a:xfrm>
              <a:off x="6763531" y="5185401"/>
              <a:ext cx="248920" cy="252358"/>
            </a:xfrm>
            <a:custGeom>
              <a:avLst/>
              <a:gdLst>
                <a:gd name="T0" fmla="*/ 98 w 120"/>
                <a:gd name="T1" fmla="*/ 48 h 138"/>
                <a:gd name="T2" fmla="*/ 98 w 120"/>
                <a:gd name="T3" fmla="*/ 44 h 138"/>
                <a:gd name="T4" fmla="*/ 96 w 120"/>
                <a:gd name="T5" fmla="*/ 38 h 138"/>
                <a:gd name="T6" fmla="*/ 90 w 120"/>
                <a:gd name="T7" fmla="*/ 32 h 138"/>
                <a:gd name="T8" fmla="*/ 88 w 120"/>
                <a:gd name="T9" fmla="*/ 28 h 138"/>
                <a:gd name="T10" fmla="*/ 84 w 120"/>
                <a:gd name="T11" fmla="*/ 22 h 138"/>
                <a:gd name="T12" fmla="*/ 80 w 120"/>
                <a:gd name="T13" fmla="*/ 10 h 138"/>
                <a:gd name="T14" fmla="*/ 78 w 120"/>
                <a:gd name="T15" fmla="*/ 0 h 138"/>
                <a:gd name="T16" fmla="*/ 76 w 120"/>
                <a:gd name="T17" fmla="*/ 0 h 138"/>
                <a:gd name="T18" fmla="*/ 68 w 120"/>
                <a:gd name="T19" fmla="*/ 2 h 138"/>
                <a:gd name="T20" fmla="*/ 60 w 120"/>
                <a:gd name="T21" fmla="*/ 6 h 138"/>
                <a:gd name="T22" fmla="*/ 56 w 120"/>
                <a:gd name="T23" fmla="*/ 10 h 138"/>
                <a:gd name="T24" fmla="*/ 46 w 120"/>
                <a:gd name="T25" fmla="*/ 2 h 138"/>
                <a:gd name="T26" fmla="*/ 26 w 120"/>
                <a:gd name="T27" fmla="*/ 2 h 138"/>
                <a:gd name="T28" fmla="*/ 14 w 120"/>
                <a:gd name="T29" fmla="*/ 4 h 138"/>
                <a:gd name="T30" fmla="*/ 0 w 120"/>
                <a:gd name="T31" fmla="*/ 48 h 138"/>
                <a:gd name="T32" fmla="*/ 2 w 120"/>
                <a:gd name="T33" fmla="*/ 102 h 138"/>
                <a:gd name="T34" fmla="*/ 6 w 120"/>
                <a:gd name="T35" fmla="*/ 104 h 138"/>
                <a:gd name="T36" fmla="*/ 12 w 120"/>
                <a:gd name="T37" fmla="*/ 112 h 138"/>
                <a:gd name="T38" fmla="*/ 12 w 120"/>
                <a:gd name="T39" fmla="*/ 126 h 138"/>
                <a:gd name="T40" fmla="*/ 10 w 120"/>
                <a:gd name="T41" fmla="*/ 128 h 138"/>
                <a:gd name="T42" fmla="*/ 8 w 120"/>
                <a:gd name="T43" fmla="*/ 134 h 138"/>
                <a:gd name="T44" fmla="*/ 12 w 120"/>
                <a:gd name="T45" fmla="*/ 138 h 138"/>
                <a:gd name="T46" fmla="*/ 20 w 120"/>
                <a:gd name="T47" fmla="*/ 136 h 138"/>
                <a:gd name="T48" fmla="*/ 32 w 120"/>
                <a:gd name="T49" fmla="*/ 130 h 138"/>
                <a:gd name="T50" fmla="*/ 40 w 120"/>
                <a:gd name="T51" fmla="*/ 124 h 138"/>
                <a:gd name="T52" fmla="*/ 42 w 120"/>
                <a:gd name="T53" fmla="*/ 118 h 138"/>
                <a:gd name="T54" fmla="*/ 44 w 120"/>
                <a:gd name="T55" fmla="*/ 112 h 138"/>
                <a:gd name="T56" fmla="*/ 46 w 120"/>
                <a:gd name="T57" fmla="*/ 110 h 138"/>
                <a:gd name="T58" fmla="*/ 52 w 120"/>
                <a:gd name="T59" fmla="*/ 108 h 138"/>
                <a:gd name="T60" fmla="*/ 60 w 120"/>
                <a:gd name="T61" fmla="*/ 110 h 138"/>
                <a:gd name="T62" fmla="*/ 64 w 120"/>
                <a:gd name="T63" fmla="*/ 114 h 138"/>
                <a:gd name="T64" fmla="*/ 70 w 120"/>
                <a:gd name="T65" fmla="*/ 116 h 138"/>
                <a:gd name="T66" fmla="*/ 74 w 120"/>
                <a:gd name="T67" fmla="*/ 114 h 138"/>
                <a:gd name="T68" fmla="*/ 76 w 120"/>
                <a:gd name="T69" fmla="*/ 106 h 138"/>
                <a:gd name="T70" fmla="*/ 82 w 120"/>
                <a:gd name="T71" fmla="*/ 98 h 138"/>
                <a:gd name="T72" fmla="*/ 90 w 120"/>
                <a:gd name="T73" fmla="*/ 90 h 138"/>
                <a:gd name="T74" fmla="*/ 94 w 120"/>
                <a:gd name="T75" fmla="*/ 88 h 138"/>
                <a:gd name="T76" fmla="*/ 104 w 120"/>
                <a:gd name="T77" fmla="*/ 84 h 138"/>
                <a:gd name="T78" fmla="*/ 108 w 120"/>
                <a:gd name="T79" fmla="*/ 80 h 138"/>
                <a:gd name="T80" fmla="*/ 112 w 120"/>
                <a:gd name="T81" fmla="*/ 78 h 138"/>
                <a:gd name="T82" fmla="*/ 118 w 120"/>
                <a:gd name="T83" fmla="*/ 72 h 138"/>
                <a:gd name="T84" fmla="*/ 120 w 120"/>
                <a:gd name="T85" fmla="*/ 68 h 138"/>
                <a:gd name="T86" fmla="*/ 116 w 120"/>
                <a:gd name="T87" fmla="*/ 62 h 138"/>
                <a:gd name="T88" fmla="*/ 112 w 120"/>
                <a:gd name="T89" fmla="*/ 60 h 138"/>
                <a:gd name="T90" fmla="*/ 110 w 120"/>
                <a:gd name="T91" fmla="*/ 60 h 138"/>
                <a:gd name="T92" fmla="*/ 106 w 120"/>
                <a:gd name="T93" fmla="*/ 56 h 138"/>
                <a:gd name="T94" fmla="*/ 102 w 120"/>
                <a:gd name="T95" fmla="*/ 4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" h="138">
                  <a:moveTo>
                    <a:pt x="102" y="48"/>
                  </a:moveTo>
                  <a:lnTo>
                    <a:pt x="98" y="48"/>
                  </a:lnTo>
                  <a:lnTo>
                    <a:pt x="100" y="46"/>
                  </a:lnTo>
                  <a:lnTo>
                    <a:pt x="98" y="44"/>
                  </a:lnTo>
                  <a:lnTo>
                    <a:pt x="98" y="40"/>
                  </a:lnTo>
                  <a:lnTo>
                    <a:pt x="96" y="38"/>
                  </a:lnTo>
                  <a:lnTo>
                    <a:pt x="92" y="34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6"/>
                  </a:lnTo>
                  <a:lnTo>
                    <a:pt x="84" y="22"/>
                  </a:lnTo>
                  <a:lnTo>
                    <a:pt x="82" y="16"/>
                  </a:lnTo>
                  <a:lnTo>
                    <a:pt x="80" y="10"/>
                  </a:lnTo>
                  <a:lnTo>
                    <a:pt x="80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8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4" y="46"/>
                  </a:lnTo>
                  <a:lnTo>
                    <a:pt x="0" y="48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4" y="102"/>
                  </a:lnTo>
                  <a:lnTo>
                    <a:pt x="6" y="104"/>
                  </a:lnTo>
                  <a:lnTo>
                    <a:pt x="10" y="108"/>
                  </a:lnTo>
                  <a:lnTo>
                    <a:pt x="12" y="112"/>
                  </a:lnTo>
                  <a:lnTo>
                    <a:pt x="14" y="118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0" y="128"/>
                  </a:lnTo>
                  <a:lnTo>
                    <a:pt x="8" y="130"/>
                  </a:lnTo>
                  <a:lnTo>
                    <a:pt x="8" y="134"/>
                  </a:lnTo>
                  <a:lnTo>
                    <a:pt x="10" y="136"/>
                  </a:lnTo>
                  <a:lnTo>
                    <a:pt x="12" y="138"/>
                  </a:lnTo>
                  <a:lnTo>
                    <a:pt x="16" y="138"/>
                  </a:lnTo>
                  <a:lnTo>
                    <a:pt x="20" y="136"/>
                  </a:lnTo>
                  <a:lnTo>
                    <a:pt x="26" y="134"/>
                  </a:lnTo>
                  <a:lnTo>
                    <a:pt x="32" y="130"/>
                  </a:lnTo>
                  <a:lnTo>
                    <a:pt x="38" y="124"/>
                  </a:lnTo>
                  <a:lnTo>
                    <a:pt x="40" y="124"/>
                  </a:lnTo>
                  <a:lnTo>
                    <a:pt x="40" y="122"/>
                  </a:lnTo>
                  <a:lnTo>
                    <a:pt x="42" y="118"/>
                  </a:lnTo>
                  <a:lnTo>
                    <a:pt x="44" y="116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6" y="110"/>
                  </a:lnTo>
                  <a:lnTo>
                    <a:pt x="50" y="110"/>
                  </a:lnTo>
                  <a:lnTo>
                    <a:pt x="52" y="108"/>
                  </a:lnTo>
                  <a:lnTo>
                    <a:pt x="56" y="108"/>
                  </a:lnTo>
                  <a:lnTo>
                    <a:pt x="60" y="110"/>
                  </a:lnTo>
                  <a:lnTo>
                    <a:pt x="64" y="114"/>
                  </a:lnTo>
                  <a:lnTo>
                    <a:pt x="64" y="114"/>
                  </a:lnTo>
                  <a:lnTo>
                    <a:pt x="68" y="116"/>
                  </a:lnTo>
                  <a:lnTo>
                    <a:pt x="70" y="116"/>
                  </a:lnTo>
                  <a:lnTo>
                    <a:pt x="74" y="116"/>
                  </a:lnTo>
                  <a:lnTo>
                    <a:pt x="74" y="114"/>
                  </a:lnTo>
                  <a:lnTo>
                    <a:pt x="74" y="112"/>
                  </a:lnTo>
                  <a:lnTo>
                    <a:pt x="76" y="106"/>
                  </a:lnTo>
                  <a:lnTo>
                    <a:pt x="80" y="102"/>
                  </a:lnTo>
                  <a:lnTo>
                    <a:pt x="82" y="98"/>
                  </a:lnTo>
                  <a:lnTo>
                    <a:pt x="86" y="94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4" y="88"/>
                  </a:lnTo>
                  <a:lnTo>
                    <a:pt x="98" y="86"/>
                  </a:lnTo>
                  <a:lnTo>
                    <a:pt x="104" y="84"/>
                  </a:lnTo>
                  <a:lnTo>
                    <a:pt x="106" y="82"/>
                  </a:lnTo>
                  <a:lnTo>
                    <a:pt x="108" y="80"/>
                  </a:lnTo>
                  <a:lnTo>
                    <a:pt x="110" y="78"/>
                  </a:lnTo>
                  <a:lnTo>
                    <a:pt x="112" y="78"/>
                  </a:lnTo>
                  <a:lnTo>
                    <a:pt x="116" y="76"/>
                  </a:lnTo>
                  <a:lnTo>
                    <a:pt x="118" y="72"/>
                  </a:lnTo>
                  <a:lnTo>
                    <a:pt x="120" y="70"/>
                  </a:lnTo>
                  <a:lnTo>
                    <a:pt x="120" y="68"/>
                  </a:lnTo>
                  <a:lnTo>
                    <a:pt x="120" y="66"/>
                  </a:lnTo>
                  <a:lnTo>
                    <a:pt x="116" y="62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08" y="58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48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reeform 292">
              <a:extLst>
                <a:ext uri="{FF2B5EF4-FFF2-40B4-BE49-F238E27FC236}">
                  <a16:creationId xmlns:a16="http://schemas.microsoft.com/office/drawing/2014/main" id="{3B17237C-BFF6-1264-0B7F-E2FD0ED16180}"/>
                </a:ext>
              </a:extLst>
            </p:cNvPr>
            <p:cNvSpPr>
              <a:spLocks/>
            </p:cNvSpPr>
            <p:nvPr/>
          </p:nvSpPr>
          <p:spPr bwMode="gray">
            <a:xfrm>
              <a:off x="7340196" y="4461241"/>
              <a:ext cx="240623" cy="299905"/>
            </a:xfrm>
            <a:custGeom>
              <a:avLst/>
              <a:gdLst>
                <a:gd name="T0" fmla="*/ 4 w 116"/>
                <a:gd name="T1" fmla="*/ 164 h 164"/>
                <a:gd name="T2" fmla="*/ 28 w 116"/>
                <a:gd name="T3" fmla="*/ 148 h 164"/>
                <a:gd name="T4" fmla="*/ 32 w 116"/>
                <a:gd name="T5" fmla="*/ 144 h 164"/>
                <a:gd name="T6" fmla="*/ 38 w 116"/>
                <a:gd name="T7" fmla="*/ 136 h 164"/>
                <a:gd name="T8" fmla="*/ 50 w 116"/>
                <a:gd name="T9" fmla="*/ 126 h 164"/>
                <a:gd name="T10" fmla="*/ 62 w 116"/>
                <a:gd name="T11" fmla="*/ 112 h 164"/>
                <a:gd name="T12" fmla="*/ 72 w 116"/>
                <a:gd name="T13" fmla="*/ 98 h 164"/>
                <a:gd name="T14" fmla="*/ 82 w 116"/>
                <a:gd name="T15" fmla="*/ 84 h 164"/>
                <a:gd name="T16" fmla="*/ 92 w 116"/>
                <a:gd name="T17" fmla="*/ 66 h 164"/>
                <a:gd name="T18" fmla="*/ 100 w 116"/>
                <a:gd name="T19" fmla="*/ 50 h 164"/>
                <a:gd name="T20" fmla="*/ 106 w 116"/>
                <a:gd name="T21" fmla="*/ 36 h 164"/>
                <a:gd name="T22" fmla="*/ 108 w 116"/>
                <a:gd name="T23" fmla="*/ 32 h 164"/>
                <a:gd name="T24" fmla="*/ 116 w 116"/>
                <a:gd name="T25" fmla="*/ 18 h 164"/>
                <a:gd name="T26" fmla="*/ 116 w 116"/>
                <a:gd name="T27" fmla="*/ 0 h 164"/>
                <a:gd name="T28" fmla="*/ 108 w 116"/>
                <a:gd name="T29" fmla="*/ 0 h 164"/>
                <a:gd name="T30" fmla="*/ 108 w 116"/>
                <a:gd name="T31" fmla="*/ 0 h 164"/>
                <a:gd name="T32" fmla="*/ 106 w 116"/>
                <a:gd name="T33" fmla="*/ 2 h 164"/>
                <a:gd name="T34" fmla="*/ 102 w 116"/>
                <a:gd name="T35" fmla="*/ 2 h 164"/>
                <a:gd name="T36" fmla="*/ 98 w 116"/>
                <a:gd name="T37" fmla="*/ 4 h 164"/>
                <a:gd name="T38" fmla="*/ 92 w 116"/>
                <a:gd name="T39" fmla="*/ 4 h 164"/>
                <a:gd name="T40" fmla="*/ 80 w 116"/>
                <a:gd name="T41" fmla="*/ 6 h 164"/>
                <a:gd name="T42" fmla="*/ 66 w 116"/>
                <a:gd name="T43" fmla="*/ 8 h 164"/>
                <a:gd name="T44" fmla="*/ 54 w 116"/>
                <a:gd name="T45" fmla="*/ 10 h 164"/>
                <a:gd name="T46" fmla="*/ 50 w 116"/>
                <a:gd name="T47" fmla="*/ 10 h 164"/>
                <a:gd name="T48" fmla="*/ 28 w 116"/>
                <a:gd name="T49" fmla="*/ 14 h 164"/>
                <a:gd name="T50" fmla="*/ 28 w 116"/>
                <a:gd name="T51" fmla="*/ 14 h 164"/>
                <a:gd name="T52" fmla="*/ 26 w 116"/>
                <a:gd name="T53" fmla="*/ 12 h 164"/>
                <a:gd name="T54" fmla="*/ 24 w 116"/>
                <a:gd name="T55" fmla="*/ 12 h 164"/>
                <a:gd name="T56" fmla="*/ 20 w 116"/>
                <a:gd name="T57" fmla="*/ 10 h 164"/>
                <a:gd name="T58" fmla="*/ 14 w 116"/>
                <a:gd name="T59" fmla="*/ 20 h 164"/>
                <a:gd name="T60" fmla="*/ 16 w 116"/>
                <a:gd name="T61" fmla="*/ 22 h 164"/>
                <a:gd name="T62" fmla="*/ 14 w 116"/>
                <a:gd name="T63" fmla="*/ 28 h 164"/>
                <a:gd name="T64" fmla="*/ 24 w 116"/>
                <a:gd name="T65" fmla="*/ 34 h 164"/>
                <a:gd name="T66" fmla="*/ 56 w 116"/>
                <a:gd name="T67" fmla="*/ 52 h 164"/>
                <a:gd name="T68" fmla="*/ 70 w 116"/>
                <a:gd name="T69" fmla="*/ 54 h 164"/>
                <a:gd name="T70" fmla="*/ 40 w 116"/>
                <a:gd name="T71" fmla="*/ 96 h 164"/>
                <a:gd name="T72" fmla="*/ 24 w 116"/>
                <a:gd name="T73" fmla="*/ 102 h 164"/>
                <a:gd name="T74" fmla="*/ 22 w 116"/>
                <a:gd name="T75" fmla="*/ 108 h 164"/>
                <a:gd name="T76" fmla="*/ 6 w 116"/>
                <a:gd name="T77" fmla="*/ 108 h 164"/>
                <a:gd name="T78" fmla="*/ 0 w 116"/>
                <a:gd name="T79" fmla="*/ 122 h 164"/>
                <a:gd name="T80" fmla="*/ 0 w 116"/>
                <a:gd name="T81" fmla="*/ 156 h 164"/>
                <a:gd name="T82" fmla="*/ 4 w 116"/>
                <a:gd name="T8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6" h="164">
                  <a:moveTo>
                    <a:pt x="4" y="164"/>
                  </a:moveTo>
                  <a:lnTo>
                    <a:pt x="28" y="148"/>
                  </a:lnTo>
                  <a:lnTo>
                    <a:pt x="32" y="144"/>
                  </a:lnTo>
                  <a:lnTo>
                    <a:pt x="38" y="136"/>
                  </a:lnTo>
                  <a:lnTo>
                    <a:pt x="50" y="126"/>
                  </a:lnTo>
                  <a:lnTo>
                    <a:pt x="62" y="112"/>
                  </a:lnTo>
                  <a:lnTo>
                    <a:pt x="72" y="98"/>
                  </a:lnTo>
                  <a:lnTo>
                    <a:pt x="82" y="84"/>
                  </a:lnTo>
                  <a:lnTo>
                    <a:pt x="92" y="66"/>
                  </a:lnTo>
                  <a:lnTo>
                    <a:pt x="100" y="50"/>
                  </a:lnTo>
                  <a:lnTo>
                    <a:pt x="106" y="36"/>
                  </a:lnTo>
                  <a:lnTo>
                    <a:pt x="108" y="32"/>
                  </a:lnTo>
                  <a:lnTo>
                    <a:pt x="116" y="18"/>
                  </a:lnTo>
                  <a:lnTo>
                    <a:pt x="116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6" y="2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2" y="4"/>
                  </a:lnTo>
                  <a:lnTo>
                    <a:pt x="80" y="6"/>
                  </a:lnTo>
                  <a:lnTo>
                    <a:pt x="66" y="8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4" y="28"/>
                  </a:lnTo>
                  <a:lnTo>
                    <a:pt x="24" y="34"/>
                  </a:lnTo>
                  <a:lnTo>
                    <a:pt x="56" y="52"/>
                  </a:lnTo>
                  <a:lnTo>
                    <a:pt x="70" y="54"/>
                  </a:lnTo>
                  <a:lnTo>
                    <a:pt x="40" y="96"/>
                  </a:lnTo>
                  <a:lnTo>
                    <a:pt x="24" y="102"/>
                  </a:lnTo>
                  <a:lnTo>
                    <a:pt x="22" y="108"/>
                  </a:lnTo>
                  <a:lnTo>
                    <a:pt x="6" y="108"/>
                  </a:lnTo>
                  <a:lnTo>
                    <a:pt x="0" y="122"/>
                  </a:lnTo>
                  <a:lnTo>
                    <a:pt x="0" y="156"/>
                  </a:lnTo>
                  <a:lnTo>
                    <a:pt x="4" y="164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reeform 293">
              <a:extLst>
                <a:ext uri="{FF2B5EF4-FFF2-40B4-BE49-F238E27FC236}">
                  <a16:creationId xmlns:a16="http://schemas.microsoft.com/office/drawing/2014/main" id="{77474C50-550D-5CC6-0C76-963948442725}"/>
                </a:ext>
              </a:extLst>
            </p:cNvPr>
            <p:cNvSpPr>
              <a:spLocks/>
            </p:cNvSpPr>
            <p:nvPr/>
          </p:nvSpPr>
          <p:spPr bwMode="gray">
            <a:xfrm>
              <a:off x="7132763" y="4636795"/>
              <a:ext cx="219879" cy="226757"/>
            </a:xfrm>
            <a:custGeom>
              <a:avLst/>
              <a:gdLst>
                <a:gd name="T0" fmla="*/ 66 w 106"/>
                <a:gd name="T1" fmla="*/ 116 h 124"/>
                <a:gd name="T2" fmla="*/ 82 w 106"/>
                <a:gd name="T3" fmla="*/ 100 h 124"/>
                <a:gd name="T4" fmla="*/ 102 w 106"/>
                <a:gd name="T5" fmla="*/ 68 h 124"/>
                <a:gd name="T6" fmla="*/ 104 w 106"/>
                <a:gd name="T7" fmla="*/ 68 h 124"/>
                <a:gd name="T8" fmla="*/ 100 w 106"/>
                <a:gd name="T9" fmla="*/ 60 h 124"/>
                <a:gd name="T10" fmla="*/ 100 w 106"/>
                <a:gd name="T11" fmla="*/ 26 h 124"/>
                <a:gd name="T12" fmla="*/ 106 w 106"/>
                <a:gd name="T13" fmla="*/ 12 h 124"/>
                <a:gd name="T14" fmla="*/ 104 w 106"/>
                <a:gd name="T15" fmla="*/ 6 h 124"/>
                <a:gd name="T16" fmla="*/ 84 w 106"/>
                <a:gd name="T17" fmla="*/ 10 h 124"/>
                <a:gd name="T18" fmla="*/ 76 w 106"/>
                <a:gd name="T19" fmla="*/ 18 h 124"/>
                <a:gd name="T20" fmla="*/ 58 w 106"/>
                <a:gd name="T21" fmla="*/ 16 h 124"/>
                <a:gd name="T22" fmla="*/ 40 w 106"/>
                <a:gd name="T23" fmla="*/ 0 h 124"/>
                <a:gd name="T24" fmla="*/ 26 w 106"/>
                <a:gd name="T25" fmla="*/ 0 h 124"/>
                <a:gd name="T26" fmla="*/ 26 w 106"/>
                <a:gd name="T27" fmla="*/ 0 h 124"/>
                <a:gd name="T28" fmla="*/ 26 w 106"/>
                <a:gd name="T29" fmla="*/ 0 h 124"/>
                <a:gd name="T30" fmla="*/ 24 w 106"/>
                <a:gd name="T31" fmla="*/ 2 h 124"/>
                <a:gd name="T32" fmla="*/ 22 w 106"/>
                <a:gd name="T33" fmla="*/ 4 h 124"/>
                <a:gd name="T34" fmla="*/ 16 w 106"/>
                <a:gd name="T35" fmla="*/ 4 h 124"/>
                <a:gd name="T36" fmla="*/ 8 w 106"/>
                <a:gd name="T37" fmla="*/ 6 h 124"/>
                <a:gd name="T38" fmla="*/ 10 w 106"/>
                <a:gd name="T39" fmla="*/ 12 h 124"/>
                <a:gd name="T40" fmla="*/ 14 w 106"/>
                <a:gd name="T41" fmla="*/ 40 h 124"/>
                <a:gd name="T42" fmla="*/ 0 w 106"/>
                <a:gd name="T43" fmla="*/ 56 h 124"/>
                <a:gd name="T44" fmla="*/ 0 w 106"/>
                <a:gd name="T45" fmla="*/ 56 h 124"/>
                <a:gd name="T46" fmla="*/ 2 w 106"/>
                <a:gd name="T47" fmla="*/ 58 h 124"/>
                <a:gd name="T48" fmla="*/ 4 w 106"/>
                <a:gd name="T49" fmla="*/ 62 h 124"/>
                <a:gd name="T50" fmla="*/ 4 w 106"/>
                <a:gd name="T51" fmla="*/ 66 h 124"/>
                <a:gd name="T52" fmla="*/ 6 w 106"/>
                <a:gd name="T53" fmla="*/ 70 h 124"/>
                <a:gd name="T54" fmla="*/ 4 w 106"/>
                <a:gd name="T55" fmla="*/ 74 h 124"/>
                <a:gd name="T56" fmla="*/ 2 w 106"/>
                <a:gd name="T57" fmla="*/ 78 h 124"/>
                <a:gd name="T58" fmla="*/ 46 w 106"/>
                <a:gd name="T59" fmla="*/ 110 h 124"/>
                <a:gd name="T60" fmla="*/ 46 w 106"/>
                <a:gd name="T61" fmla="*/ 110 h 124"/>
                <a:gd name="T62" fmla="*/ 48 w 106"/>
                <a:gd name="T63" fmla="*/ 112 h 124"/>
                <a:gd name="T64" fmla="*/ 48 w 106"/>
                <a:gd name="T65" fmla="*/ 114 h 124"/>
                <a:gd name="T66" fmla="*/ 50 w 106"/>
                <a:gd name="T67" fmla="*/ 116 h 124"/>
                <a:gd name="T68" fmla="*/ 62 w 106"/>
                <a:gd name="T6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124">
                  <a:moveTo>
                    <a:pt x="66" y="116"/>
                  </a:moveTo>
                  <a:lnTo>
                    <a:pt x="82" y="100"/>
                  </a:lnTo>
                  <a:lnTo>
                    <a:pt x="102" y="68"/>
                  </a:lnTo>
                  <a:lnTo>
                    <a:pt x="104" y="68"/>
                  </a:lnTo>
                  <a:lnTo>
                    <a:pt x="100" y="60"/>
                  </a:lnTo>
                  <a:lnTo>
                    <a:pt x="100" y="26"/>
                  </a:lnTo>
                  <a:lnTo>
                    <a:pt x="106" y="12"/>
                  </a:lnTo>
                  <a:lnTo>
                    <a:pt x="104" y="6"/>
                  </a:lnTo>
                  <a:lnTo>
                    <a:pt x="84" y="10"/>
                  </a:lnTo>
                  <a:lnTo>
                    <a:pt x="76" y="18"/>
                  </a:lnTo>
                  <a:lnTo>
                    <a:pt x="58" y="16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16" y="4"/>
                  </a:lnTo>
                  <a:lnTo>
                    <a:pt x="8" y="6"/>
                  </a:lnTo>
                  <a:lnTo>
                    <a:pt x="10" y="12"/>
                  </a:lnTo>
                  <a:lnTo>
                    <a:pt x="14" y="4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4" y="66"/>
                  </a:lnTo>
                  <a:lnTo>
                    <a:pt x="6" y="70"/>
                  </a:lnTo>
                  <a:lnTo>
                    <a:pt x="4" y="74"/>
                  </a:lnTo>
                  <a:lnTo>
                    <a:pt x="2" y="78"/>
                  </a:lnTo>
                  <a:lnTo>
                    <a:pt x="46" y="110"/>
                  </a:lnTo>
                  <a:lnTo>
                    <a:pt x="46" y="110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50" y="116"/>
                  </a:lnTo>
                  <a:lnTo>
                    <a:pt x="62" y="124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Freeform 294">
              <a:extLst>
                <a:ext uri="{FF2B5EF4-FFF2-40B4-BE49-F238E27FC236}">
                  <a16:creationId xmlns:a16="http://schemas.microsoft.com/office/drawing/2014/main" id="{6AB42CAF-7190-CA91-C09F-12AD52B6F14C}"/>
                </a:ext>
              </a:extLst>
            </p:cNvPr>
            <p:cNvSpPr>
              <a:spLocks/>
            </p:cNvSpPr>
            <p:nvPr/>
          </p:nvSpPr>
          <p:spPr bwMode="gray">
            <a:xfrm>
              <a:off x="7012452" y="4647767"/>
              <a:ext cx="149352" cy="138980"/>
            </a:xfrm>
            <a:custGeom>
              <a:avLst/>
              <a:gdLst>
                <a:gd name="T0" fmla="*/ 16 w 72"/>
                <a:gd name="T1" fmla="*/ 6 h 76"/>
                <a:gd name="T2" fmla="*/ 16 w 72"/>
                <a:gd name="T3" fmla="*/ 6 h 76"/>
                <a:gd name="T4" fmla="*/ 14 w 72"/>
                <a:gd name="T5" fmla="*/ 8 h 76"/>
                <a:gd name="T6" fmla="*/ 14 w 72"/>
                <a:gd name="T7" fmla="*/ 12 h 76"/>
                <a:gd name="T8" fmla="*/ 14 w 72"/>
                <a:gd name="T9" fmla="*/ 16 h 76"/>
                <a:gd name="T10" fmla="*/ 14 w 72"/>
                <a:gd name="T11" fmla="*/ 18 h 76"/>
                <a:gd name="T12" fmla="*/ 12 w 72"/>
                <a:gd name="T13" fmla="*/ 20 h 76"/>
                <a:gd name="T14" fmla="*/ 10 w 72"/>
                <a:gd name="T15" fmla="*/ 22 h 76"/>
                <a:gd name="T16" fmla="*/ 10 w 72"/>
                <a:gd name="T17" fmla="*/ 26 h 76"/>
                <a:gd name="T18" fmla="*/ 10 w 72"/>
                <a:gd name="T19" fmla="*/ 30 h 76"/>
                <a:gd name="T20" fmla="*/ 10 w 72"/>
                <a:gd name="T21" fmla="*/ 32 h 76"/>
                <a:gd name="T22" fmla="*/ 8 w 72"/>
                <a:gd name="T23" fmla="*/ 34 h 76"/>
                <a:gd name="T24" fmla="*/ 8 w 72"/>
                <a:gd name="T25" fmla="*/ 38 h 76"/>
                <a:gd name="T26" fmla="*/ 6 w 72"/>
                <a:gd name="T27" fmla="*/ 44 h 76"/>
                <a:gd name="T28" fmla="*/ 4 w 72"/>
                <a:gd name="T29" fmla="*/ 48 h 76"/>
                <a:gd name="T30" fmla="*/ 2 w 72"/>
                <a:gd name="T31" fmla="*/ 52 h 76"/>
                <a:gd name="T32" fmla="*/ 2 w 72"/>
                <a:gd name="T33" fmla="*/ 54 h 76"/>
                <a:gd name="T34" fmla="*/ 0 w 72"/>
                <a:gd name="T35" fmla="*/ 58 h 76"/>
                <a:gd name="T36" fmla="*/ 0 w 72"/>
                <a:gd name="T37" fmla="*/ 62 h 76"/>
                <a:gd name="T38" fmla="*/ 0 w 72"/>
                <a:gd name="T39" fmla="*/ 68 h 76"/>
                <a:gd name="T40" fmla="*/ 2 w 72"/>
                <a:gd name="T41" fmla="*/ 72 h 76"/>
                <a:gd name="T42" fmla="*/ 2 w 72"/>
                <a:gd name="T43" fmla="*/ 76 h 76"/>
                <a:gd name="T44" fmla="*/ 4 w 72"/>
                <a:gd name="T45" fmla="*/ 76 h 76"/>
                <a:gd name="T46" fmla="*/ 8 w 72"/>
                <a:gd name="T47" fmla="*/ 74 h 76"/>
                <a:gd name="T48" fmla="*/ 12 w 72"/>
                <a:gd name="T49" fmla="*/ 74 h 76"/>
                <a:gd name="T50" fmla="*/ 18 w 72"/>
                <a:gd name="T51" fmla="*/ 72 h 76"/>
                <a:gd name="T52" fmla="*/ 24 w 72"/>
                <a:gd name="T53" fmla="*/ 70 h 76"/>
                <a:gd name="T54" fmla="*/ 28 w 72"/>
                <a:gd name="T55" fmla="*/ 68 h 76"/>
                <a:gd name="T56" fmla="*/ 44 w 72"/>
                <a:gd name="T57" fmla="*/ 56 h 76"/>
                <a:gd name="T58" fmla="*/ 44 w 72"/>
                <a:gd name="T59" fmla="*/ 54 h 76"/>
                <a:gd name="T60" fmla="*/ 44 w 72"/>
                <a:gd name="T61" fmla="*/ 54 h 76"/>
                <a:gd name="T62" fmla="*/ 44 w 72"/>
                <a:gd name="T63" fmla="*/ 52 h 76"/>
                <a:gd name="T64" fmla="*/ 46 w 72"/>
                <a:gd name="T65" fmla="*/ 50 h 76"/>
                <a:gd name="T66" fmla="*/ 50 w 72"/>
                <a:gd name="T67" fmla="*/ 50 h 76"/>
                <a:gd name="T68" fmla="*/ 56 w 72"/>
                <a:gd name="T69" fmla="*/ 50 h 76"/>
                <a:gd name="T70" fmla="*/ 72 w 72"/>
                <a:gd name="T71" fmla="*/ 34 h 76"/>
                <a:gd name="T72" fmla="*/ 68 w 72"/>
                <a:gd name="T73" fmla="*/ 10 h 76"/>
                <a:gd name="T74" fmla="*/ 68 w 72"/>
                <a:gd name="T75" fmla="*/ 8 h 76"/>
                <a:gd name="T76" fmla="*/ 68 w 72"/>
                <a:gd name="T77" fmla="*/ 6 h 76"/>
                <a:gd name="T78" fmla="*/ 68 w 72"/>
                <a:gd name="T79" fmla="*/ 4 h 76"/>
                <a:gd name="T80" fmla="*/ 66 w 72"/>
                <a:gd name="T81" fmla="*/ 2 h 76"/>
                <a:gd name="T82" fmla="*/ 64 w 72"/>
                <a:gd name="T83" fmla="*/ 0 h 76"/>
                <a:gd name="T84" fmla="*/ 64 w 72"/>
                <a:gd name="T85" fmla="*/ 0 h 76"/>
                <a:gd name="T86" fmla="*/ 60 w 72"/>
                <a:gd name="T87" fmla="*/ 2 h 76"/>
                <a:gd name="T88" fmla="*/ 54 w 72"/>
                <a:gd name="T89" fmla="*/ 2 h 76"/>
                <a:gd name="T90" fmla="*/ 48 w 72"/>
                <a:gd name="T91" fmla="*/ 2 h 76"/>
                <a:gd name="T92" fmla="*/ 44 w 72"/>
                <a:gd name="T93" fmla="*/ 4 h 76"/>
                <a:gd name="T94" fmla="*/ 42 w 72"/>
                <a:gd name="T95" fmla="*/ 4 h 76"/>
                <a:gd name="T96" fmla="*/ 22 w 72"/>
                <a:gd name="T97" fmla="*/ 4 h 76"/>
                <a:gd name="T98" fmla="*/ 16 w 72"/>
                <a:gd name="T9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" h="76">
                  <a:moveTo>
                    <a:pt x="16" y="6"/>
                  </a:moveTo>
                  <a:lnTo>
                    <a:pt x="16" y="6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2" y="76"/>
                  </a:lnTo>
                  <a:lnTo>
                    <a:pt x="4" y="76"/>
                  </a:lnTo>
                  <a:lnTo>
                    <a:pt x="8" y="74"/>
                  </a:lnTo>
                  <a:lnTo>
                    <a:pt x="12" y="74"/>
                  </a:lnTo>
                  <a:lnTo>
                    <a:pt x="18" y="72"/>
                  </a:lnTo>
                  <a:lnTo>
                    <a:pt x="24" y="70"/>
                  </a:lnTo>
                  <a:lnTo>
                    <a:pt x="28" y="68"/>
                  </a:lnTo>
                  <a:lnTo>
                    <a:pt x="44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72" y="34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4" y="2"/>
                  </a:lnTo>
                  <a:lnTo>
                    <a:pt x="48" y="2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22" y="4"/>
                  </a:lnTo>
                  <a:lnTo>
                    <a:pt x="16" y="6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295">
              <a:extLst>
                <a:ext uri="{FF2B5EF4-FFF2-40B4-BE49-F238E27FC236}">
                  <a16:creationId xmlns:a16="http://schemas.microsoft.com/office/drawing/2014/main" id="{7477CBCC-E286-2CA4-B081-41C4799ED1AC}"/>
                </a:ext>
              </a:extLst>
            </p:cNvPr>
            <p:cNvSpPr>
              <a:spLocks/>
            </p:cNvSpPr>
            <p:nvPr/>
          </p:nvSpPr>
          <p:spPr bwMode="gray">
            <a:xfrm>
              <a:off x="7120317" y="4322261"/>
              <a:ext cx="369231" cy="347450"/>
            </a:xfrm>
            <a:custGeom>
              <a:avLst/>
              <a:gdLst>
                <a:gd name="T0" fmla="*/ 66 w 178"/>
                <a:gd name="T1" fmla="*/ 0 h 190"/>
                <a:gd name="T2" fmla="*/ 62 w 178"/>
                <a:gd name="T3" fmla="*/ 4 h 190"/>
                <a:gd name="T4" fmla="*/ 56 w 178"/>
                <a:gd name="T5" fmla="*/ 10 h 190"/>
                <a:gd name="T6" fmla="*/ 52 w 178"/>
                <a:gd name="T7" fmla="*/ 12 h 190"/>
                <a:gd name="T8" fmla="*/ 46 w 178"/>
                <a:gd name="T9" fmla="*/ 18 h 190"/>
                <a:gd name="T10" fmla="*/ 40 w 178"/>
                <a:gd name="T11" fmla="*/ 26 h 190"/>
                <a:gd name="T12" fmla="*/ 36 w 178"/>
                <a:gd name="T13" fmla="*/ 30 h 190"/>
                <a:gd name="T14" fmla="*/ 30 w 178"/>
                <a:gd name="T15" fmla="*/ 50 h 190"/>
                <a:gd name="T16" fmla="*/ 24 w 178"/>
                <a:gd name="T17" fmla="*/ 62 h 190"/>
                <a:gd name="T18" fmla="*/ 12 w 178"/>
                <a:gd name="T19" fmla="*/ 76 h 190"/>
                <a:gd name="T20" fmla="*/ 6 w 178"/>
                <a:gd name="T21" fmla="*/ 86 h 190"/>
                <a:gd name="T22" fmla="*/ 4 w 178"/>
                <a:gd name="T23" fmla="*/ 90 h 190"/>
                <a:gd name="T24" fmla="*/ 4 w 178"/>
                <a:gd name="T25" fmla="*/ 104 h 190"/>
                <a:gd name="T26" fmla="*/ 4 w 178"/>
                <a:gd name="T27" fmla="*/ 112 h 190"/>
                <a:gd name="T28" fmla="*/ 0 w 178"/>
                <a:gd name="T29" fmla="*/ 116 h 190"/>
                <a:gd name="T30" fmla="*/ 0 w 178"/>
                <a:gd name="T31" fmla="*/ 122 h 190"/>
                <a:gd name="T32" fmla="*/ 4 w 178"/>
                <a:gd name="T33" fmla="*/ 126 h 190"/>
                <a:gd name="T34" fmla="*/ 8 w 178"/>
                <a:gd name="T35" fmla="*/ 128 h 190"/>
                <a:gd name="T36" fmla="*/ 14 w 178"/>
                <a:gd name="T37" fmla="*/ 134 h 190"/>
                <a:gd name="T38" fmla="*/ 22 w 178"/>
                <a:gd name="T39" fmla="*/ 144 h 190"/>
                <a:gd name="T40" fmla="*/ 28 w 178"/>
                <a:gd name="T41" fmla="*/ 152 h 190"/>
                <a:gd name="T42" fmla="*/ 30 w 178"/>
                <a:gd name="T43" fmla="*/ 154 h 190"/>
                <a:gd name="T44" fmla="*/ 46 w 178"/>
                <a:gd name="T45" fmla="*/ 172 h 190"/>
                <a:gd name="T46" fmla="*/ 82 w 178"/>
                <a:gd name="T47" fmla="*/ 190 h 190"/>
                <a:gd name="T48" fmla="*/ 110 w 178"/>
                <a:gd name="T49" fmla="*/ 178 h 190"/>
                <a:gd name="T50" fmla="*/ 128 w 178"/>
                <a:gd name="T51" fmla="*/ 184 h 190"/>
                <a:gd name="T52" fmla="*/ 146 w 178"/>
                <a:gd name="T53" fmla="*/ 172 h 190"/>
                <a:gd name="T54" fmla="*/ 162 w 178"/>
                <a:gd name="T55" fmla="*/ 128 h 190"/>
                <a:gd name="T56" fmla="*/ 120 w 178"/>
                <a:gd name="T57" fmla="*/ 104 h 190"/>
                <a:gd name="T58" fmla="*/ 120 w 178"/>
                <a:gd name="T59" fmla="*/ 96 h 190"/>
                <a:gd name="T60" fmla="*/ 104 w 178"/>
                <a:gd name="T61" fmla="*/ 80 h 190"/>
                <a:gd name="T62" fmla="*/ 114 w 178"/>
                <a:gd name="T63" fmla="*/ 74 h 190"/>
                <a:gd name="T64" fmla="*/ 118 w 178"/>
                <a:gd name="T65" fmla="*/ 68 h 190"/>
                <a:gd name="T66" fmla="*/ 118 w 178"/>
                <a:gd name="T67" fmla="*/ 66 h 190"/>
                <a:gd name="T68" fmla="*/ 114 w 178"/>
                <a:gd name="T69" fmla="*/ 60 h 190"/>
                <a:gd name="T70" fmla="*/ 104 w 178"/>
                <a:gd name="T71" fmla="*/ 50 h 190"/>
                <a:gd name="T72" fmla="*/ 96 w 178"/>
                <a:gd name="T73" fmla="*/ 42 h 190"/>
                <a:gd name="T74" fmla="*/ 90 w 178"/>
                <a:gd name="T75" fmla="*/ 38 h 190"/>
                <a:gd name="T76" fmla="*/ 82 w 178"/>
                <a:gd name="T77" fmla="*/ 30 h 190"/>
                <a:gd name="T78" fmla="*/ 76 w 178"/>
                <a:gd name="T79" fmla="*/ 20 h 190"/>
                <a:gd name="T80" fmla="*/ 72 w 178"/>
                <a:gd name="T81" fmla="*/ 14 h 190"/>
                <a:gd name="T82" fmla="*/ 70 w 178"/>
                <a:gd name="T83" fmla="*/ 10 h 190"/>
                <a:gd name="T84" fmla="*/ 66 w 178"/>
                <a:gd name="T8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8" h="190">
                  <a:moveTo>
                    <a:pt x="66" y="0"/>
                  </a:moveTo>
                  <a:lnTo>
                    <a:pt x="66" y="0"/>
                  </a:lnTo>
                  <a:lnTo>
                    <a:pt x="64" y="2"/>
                  </a:lnTo>
                  <a:lnTo>
                    <a:pt x="62" y="4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52" y="12"/>
                  </a:lnTo>
                  <a:lnTo>
                    <a:pt x="48" y="14"/>
                  </a:lnTo>
                  <a:lnTo>
                    <a:pt x="46" y="18"/>
                  </a:lnTo>
                  <a:lnTo>
                    <a:pt x="42" y="22"/>
                  </a:lnTo>
                  <a:lnTo>
                    <a:pt x="40" y="26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40"/>
                  </a:lnTo>
                  <a:lnTo>
                    <a:pt x="30" y="50"/>
                  </a:lnTo>
                  <a:lnTo>
                    <a:pt x="26" y="60"/>
                  </a:lnTo>
                  <a:lnTo>
                    <a:pt x="24" y="62"/>
                  </a:lnTo>
                  <a:lnTo>
                    <a:pt x="16" y="68"/>
                  </a:lnTo>
                  <a:lnTo>
                    <a:pt x="12" y="76"/>
                  </a:lnTo>
                  <a:lnTo>
                    <a:pt x="8" y="82"/>
                  </a:lnTo>
                  <a:lnTo>
                    <a:pt x="6" y="86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4" y="98"/>
                  </a:lnTo>
                  <a:lnTo>
                    <a:pt x="4" y="104"/>
                  </a:lnTo>
                  <a:lnTo>
                    <a:pt x="4" y="108"/>
                  </a:lnTo>
                  <a:lnTo>
                    <a:pt x="4" y="112"/>
                  </a:lnTo>
                  <a:lnTo>
                    <a:pt x="4" y="114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2" y="124"/>
                  </a:lnTo>
                  <a:lnTo>
                    <a:pt x="4" y="126"/>
                  </a:lnTo>
                  <a:lnTo>
                    <a:pt x="6" y="126"/>
                  </a:lnTo>
                  <a:lnTo>
                    <a:pt x="8" y="128"/>
                  </a:lnTo>
                  <a:lnTo>
                    <a:pt x="10" y="130"/>
                  </a:lnTo>
                  <a:lnTo>
                    <a:pt x="14" y="134"/>
                  </a:lnTo>
                  <a:lnTo>
                    <a:pt x="18" y="140"/>
                  </a:lnTo>
                  <a:lnTo>
                    <a:pt x="22" y="144"/>
                  </a:lnTo>
                  <a:lnTo>
                    <a:pt x="24" y="148"/>
                  </a:lnTo>
                  <a:lnTo>
                    <a:pt x="28" y="152"/>
                  </a:lnTo>
                  <a:lnTo>
                    <a:pt x="28" y="154"/>
                  </a:lnTo>
                  <a:lnTo>
                    <a:pt x="30" y="154"/>
                  </a:lnTo>
                  <a:lnTo>
                    <a:pt x="32" y="172"/>
                  </a:lnTo>
                  <a:lnTo>
                    <a:pt x="46" y="172"/>
                  </a:lnTo>
                  <a:lnTo>
                    <a:pt x="64" y="188"/>
                  </a:lnTo>
                  <a:lnTo>
                    <a:pt x="82" y="190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12" y="184"/>
                  </a:lnTo>
                  <a:lnTo>
                    <a:pt x="128" y="184"/>
                  </a:lnTo>
                  <a:lnTo>
                    <a:pt x="130" y="178"/>
                  </a:lnTo>
                  <a:lnTo>
                    <a:pt x="146" y="172"/>
                  </a:lnTo>
                  <a:lnTo>
                    <a:pt x="178" y="130"/>
                  </a:lnTo>
                  <a:lnTo>
                    <a:pt x="162" y="128"/>
                  </a:lnTo>
                  <a:lnTo>
                    <a:pt x="130" y="110"/>
                  </a:lnTo>
                  <a:lnTo>
                    <a:pt x="120" y="104"/>
                  </a:lnTo>
                  <a:lnTo>
                    <a:pt x="122" y="98"/>
                  </a:lnTo>
                  <a:lnTo>
                    <a:pt x="120" y="96"/>
                  </a:lnTo>
                  <a:lnTo>
                    <a:pt x="106" y="92"/>
                  </a:lnTo>
                  <a:lnTo>
                    <a:pt x="104" y="8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8" y="70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18" y="66"/>
                  </a:lnTo>
                  <a:lnTo>
                    <a:pt x="116" y="64"/>
                  </a:lnTo>
                  <a:lnTo>
                    <a:pt x="114" y="60"/>
                  </a:lnTo>
                  <a:lnTo>
                    <a:pt x="110" y="56"/>
                  </a:lnTo>
                  <a:lnTo>
                    <a:pt x="104" y="50"/>
                  </a:lnTo>
                  <a:lnTo>
                    <a:pt x="96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0" y="38"/>
                  </a:lnTo>
                  <a:lnTo>
                    <a:pt x="86" y="34"/>
                  </a:lnTo>
                  <a:lnTo>
                    <a:pt x="82" y="30"/>
                  </a:lnTo>
                  <a:lnTo>
                    <a:pt x="78" y="26"/>
                  </a:lnTo>
                  <a:lnTo>
                    <a:pt x="76" y="20"/>
                  </a:lnTo>
                  <a:lnTo>
                    <a:pt x="74" y="16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6"/>
                  </a:lnTo>
                  <a:lnTo>
                    <a:pt x="66" y="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296">
              <a:extLst>
                <a:ext uri="{FF2B5EF4-FFF2-40B4-BE49-F238E27FC236}">
                  <a16:creationId xmlns:a16="http://schemas.microsoft.com/office/drawing/2014/main" id="{9B3EA074-1E89-7BD8-D330-EBD4BFA87892}"/>
                </a:ext>
              </a:extLst>
            </p:cNvPr>
            <p:cNvSpPr>
              <a:spLocks/>
            </p:cNvSpPr>
            <p:nvPr/>
          </p:nvSpPr>
          <p:spPr bwMode="gray">
            <a:xfrm>
              <a:off x="7016600" y="4775775"/>
              <a:ext cx="45635" cy="47546"/>
            </a:xfrm>
            <a:custGeom>
              <a:avLst/>
              <a:gdLst>
                <a:gd name="T0" fmla="*/ 0 w 22"/>
                <a:gd name="T1" fmla="*/ 6 h 26"/>
                <a:gd name="T2" fmla="*/ 18 w 22"/>
                <a:gd name="T3" fmla="*/ 0 h 26"/>
                <a:gd name="T4" fmla="*/ 20 w 22"/>
                <a:gd name="T5" fmla="*/ 0 h 26"/>
                <a:gd name="T6" fmla="*/ 20 w 22"/>
                <a:gd name="T7" fmla="*/ 2 h 26"/>
                <a:gd name="T8" fmla="*/ 22 w 22"/>
                <a:gd name="T9" fmla="*/ 4 h 26"/>
                <a:gd name="T10" fmla="*/ 22 w 22"/>
                <a:gd name="T11" fmla="*/ 6 h 26"/>
                <a:gd name="T12" fmla="*/ 22 w 22"/>
                <a:gd name="T13" fmla="*/ 6 h 26"/>
                <a:gd name="T14" fmla="*/ 22 w 22"/>
                <a:gd name="T15" fmla="*/ 8 h 26"/>
                <a:gd name="T16" fmla="*/ 22 w 22"/>
                <a:gd name="T17" fmla="*/ 12 h 26"/>
                <a:gd name="T18" fmla="*/ 22 w 22"/>
                <a:gd name="T19" fmla="*/ 16 h 26"/>
                <a:gd name="T20" fmla="*/ 22 w 22"/>
                <a:gd name="T21" fmla="*/ 20 h 26"/>
                <a:gd name="T22" fmla="*/ 18 w 22"/>
                <a:gd name="T23" fmla="*/ 22 h 26"/>
                <a:gd name="T24" fmla="*/ 18 w 22"/>
                <a:gd name="T25" fmla="*/ 22 h 26"/>
                <a:gd name="T26" fmla="*/ 16 w 22"/>
                <a:gd name="T27" fmla="*/ 22 h 26"/>
                <a:gd name="T28" fmla="*/ 12 w 22"/>
                <a:gd name="T29" fmla="*/ 24 h 26"/>
                <a:gd name="T30" fmla="*/ 12 w 22"/>
                <a:gd name="T31" fmla="*/ 26 h 26"/>
                <a:gd name="T32" fmla="*/ 12 w 22"/>
                <a:gd name="T33" fmla="*/ 26 h 26"/>
                <a:gd name="T34" fmla="*/ 10 w 22"/>
                <a:gd name="T35" fmla="*/ 26 h 26"/>
                <a:gd name="T36" fmla="*/ 8 w 22"/>
                <a:gd name="T37" fmla="*/ 26 h 26"/>
                <a:gd name="T38" fmla="*/ 2 w 22"/>
                <a:gd name="T39" fmla="*/ 24 h 26"/>
                <a:gd name="T40" fmla="*/ 2 w 22"/>
                <a:gd name="T41" fmla="*/ 24 h 26"/>
                <a:gd name="T42" fmla="*/ 2 w 22"/>
                <a:gd name="T43" fmla="*/ 22 h 26"/>
                <a:gd name="T44" fmla="*/ 0 w 22"/>
                <a:gd name="T45" fmla="*/ 18 h 26"/>
                <a:gd name="T46" fmla="*/ 0 w 22"/>
                <a:gd name="T47" fmla="*/ 14 h 26"/>
                <a:gd name="T48" fmla="*/ 0 w 22"/>
                <a:gd name="T49" fmla="*/ 10 h 26"/>
                <a:gd name="T50" fmla="*/ 0 w 22"/>
                <a:gd name="T51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26">
                  <a:moveTo>
                    <a:pt x="0" y="6"/>
                  </a:moveTo>
                  <a:lnTo>
                    <a:pt x="18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Freeform 297">
              <a:extLst>
                <a:ext uri="{FF2B5EF4-FFF2-40B4-BE49-F238E27FC236}">
                  <a16:creationId xmlns:a16="http://schemas.microsoft.com/office/drawing/2014/main" id="{913D5ABC-795E-A85A-EBE1-B750761EF75D}"/>
                </a:ext>
              </a:extLst>
            </p:cNvPr>
            <p:cNvSpPr>
              <a:spLocks/>
            </p:cNvSpPr>
            <p:nvPr/>
          </p:nvSpPr>
          <p:spPr bwMode="gray">
            <a:xfrm>
              <a:off x="7020749" y="4808692"/>
              <a:ext cx="49784" cy="58518"/>
            </a:xfrm>
            <a:custGeom>
              <a:avLst/>
              <a:gdLst>
                <a:gd name="T0" fmla="*/ 18 w 24"/>
                <a:gd name="T1" fmla="*/ 0 h 32"/>
                <a:gd name="T2" fmla="*/ 18 w 24"/>
                <a:gd name="T3" fmla="*/ 2 h 32"/>
                <a:gd name="T4" fmla="*/ 16 w 24"/>
                <a:gd name="T5" fmla="*/ 2 h 32"/>
                <a:gd name="T6" fmla="*/ 12 w 24"/>
                <a:gd name="T7" fmla="*/ 6 h 32"/>
                <a:gd name="T8" fmla="*/ 12 w 24"/>
                <a:gd name="T9" fmla="*/ 6 h 32"/>
                <a:gd name="T10" fmla="*/ 12 w 24"/>
                <a:gd name="T11" fmla="*/ 6 h 32"/>
                <a:gd name="T12" fmla="*/ 10 w 24"/>
                <a:gd name="T13" fmla="*/ 6 h 32"/>
                <a:gd name="T14" fmla="*/ 10 w 24"/>
                <a:gd name="T15" fmla="*/ 8 h 32"/>
                <a:gd name="T16" fmla="*/ 8 w 24"/>
                <a:gd name="T17" fmla="*/ 8 h 32"/>
                <a:gd name="T18" fmla="*/ 6 w 24"/>
                <a:gd name="T19" fmla="*/ 8 h 32"/>
                <a:gd name="T20" fmla="*/ 2 w 24"/>
                <a:gd name="T21" fmla="*/ 6 h 32"/>
                <a:gd name="T22" fmla="*/ 0 w 24"/>
                <a:gd name="T23" fmla="*/ 6 h 32"/>
                <a:gd name="T24" fmla="*/ 8 w 24"/>
                <a:gd name="T25" fmla="*/ 32 h 32"/>
                <a:gd name="T26" fmla="*/ 8 w 24"/>
                <a:gd name="T27" fmla="*/ 32 h 32"/>
                <a:gd name="T28" fmla="*/ 10 w 24"/>
                <a:gd name="T29" fmla="*/ 30 h 32"/>
                <a:gd name="T30" fmla="*/ 14 w 24"/>
                <a:gd name="T31" fmla="*/ 28 h 32"/>
                <a:gd name="T32" fmla="*/ 16 w 24"/>
                <a:gd name="T33" fmla="*/ 24 h 32"/>
                <a:gd name="T34" fmla="*/ 20 w 24"/>
                <a:gd name="T35" fmla="*/ 20 h 32"/>
                <a:gd name="T36" fmla="*/ 22 w 24"/>
                <a:gd name="T37" fmla="*/ 16 h 32"/>
                <a:gd name="T38" fmla="*/ 24 w 24"/>
                <a:gd name="T39" fmla="*/ 12 h 32"/>
                <a:gd name="T40" fmla="*/ 24 w 24"/>
                <a:gd name="T41" fmla="*/ 10 h 32"/>
                <a:gd name="T42" fmla="*/ 22 w 24"/>
                <a:gd name="T43" fmla="*/ 8 h 32"/>
                <a:gd name="T44" fmla="*/ 20 w 24"/>
                <a:gd name="T45" fmla="*/ 6 h 32"/>
                <a:gd name="T46" fmla="*/ 20 w 24"/>
                <a:gd name="T47" fmla="*/ 4 h 32"/>
                <a:gd name="T48" fmla="*/ 18 w 24"/>
                <a:gd name="T4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32">
                  <a:moveTo>
                    <a:pt x="18" y="0"/>
                  </a:moveTo>
                  <a:lnTo>
                    <a:pt x="18" y="2"/>
                  </a:lnTo>
                  <a:lnTo>
                    <a:pt x="16" y="2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4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reeform 298">
              <a:extLst>
                <a:ext uri="{FF2B5EF4-FFF2-40B4-BE49-F238E27FC236}">
                  <a16:creationId xmlns:a16="http://schemas.microsoft.com/office/drawing/2014/main" id="{0213BE8F-A015-1CEF-F12B-0B9ACE0DE774}"/>
                </a:ext>
              </a:extLst>
            </p:cNvPr>
            <p:cNvSpPr>
              <a:spLocks/>
            </p:cNvSpPr>
            <p:nvPr/>
          </p:nvSpPr>
          <p:spPr bwMode="gray">
            <a:xfrm>
              <a:off x="7037343" y="4772118"/>
              <a:ext cx="261366" cy="259673"/>
            </a:xfrm>
            <a:custGeom>
              <a:avLst/>
              <a:gdLst>
                <a:gd name="T0" fmla="*/ 40 w 126"/>
                <a:gd name="T1" fmla="*/ 4 h 142"/>
                <a:gd name="T2" fmla="*/ 40 w 126"/>
                <a:gd name="T3" fmla="*/ 6 h 142"/>
                <a:gd name="T4" fmla="*/ 38 w 126"/>
                <a:gd name="T5" fmla="*/ 12 h 142"/>
                <a:gd name="T6" fmla="*/ 32 w 126"/>
                <a:gd name="T7" fmla="*/ 18 h 142"/>
                <a:gd name="T8" fmla="*/ 28 w 126"/>
                <a:gd name="T9" fmla="*/ 18 h 142"/>
                <a:gd name="T10" fmla="*/ 22 w 126"/>
                <a:gd name="T11" fmla="*/ 12 h 142"/>
                <a:gd name="T12" fmla="*/ 18 w 126"/>
                <a:gd name="T13" fmla="*/ 6 h 142"/>
                <a:gd name="T14" fmla="*/ 10 w 126"/>
                <a:gd name="T15" fmla="*/ 2 h 142"/>
                <a:gd name="T16" fmla="*/ 10 w 126"/>
                <a:gd name="T17" fmla="*/ 6 h 142"/>
                <a:gd name="T18" fmla="*/ 12 w 126"/>
                <a:gd name="T19" fmla="*/ 14 h 142"/>
                <a:gd name="T20" fmla="*/ 14 w 126"/>
                <a:gd name="T21" fmla="*/ 16 h 142"/>
                <a:gd name="T22" fmla="*/ 12 w 126"/>
                <a:gd name="T23" fmla="*/ 22 h 142"/>
                <a:gd name="T24" fmla="*/ 12 w 126"/>
                <a:gd name="T25" fmla="*/ 26 h 142"/>
                <a:gd name="T26" fmla="*/ 16 w 126"/>
                <a:gd name="T27" fmla="*/ 32 h 142"/>
                <a:gd name="T28" fmla="*/ 16 w 126"/>
                <a:gd name="T29" fmla="*/ 34 h 142"/>
                <a:gd name="T30" fmla="*/ 14 w 126"/>
                <a:gd name="T31" fmla="*/ 38 h 142"/>
                <a:gd name="T32" fmla="*/ 6 w 126"/>
                <a:gd name="T33" fmla="*/ 48 h 142"/>
                <a:gd name="T34" fmla="*/ 10 w 126"/>
                <a:gd name="T35" fmla="*/ 104 h 142"/>
                <a:gd name="T36" fmla="*/ 14 w 126"/>
                <a:gd name="T37" fmla="*/ 104 h 142"/>
                <a:gd name="T38" fmla="*/ 22 w 126"/>
                <a:gd name="T39" fmla="*/ 106 h 142"/>
                <a:gd name="T40" fmla="*/ 30 w 126"/>
                <a:gd name="T41" fmla="*/ 108 h 142"/>
                <a:gd name="T42" fmla="*/ 34 w 126"/>
                <a:gd name="T43" fmla="*/ 108 h 142"/>
                <a:gd name="T44" fmla="*/ 40 w 126"/>
                <a:gd name="T45" fmla="*/ 108 h 142"/>
                <a:gd name="T46" fmla="*/ 48 w 126"/>
                <a:gd name="T47" fmla="*/ 108 h 142"/>
                <a:gd name="T48" fmla="*/ 56 w 126"/>
                <a:gd name="T49" fmla="*/ 116 h 142"/>
                <a:gd name="T50" fmla="*/ 60 w 126"/>
                <a:gd name="T51" fmla="*/ 126 h 142"/>
                <a:gd name="T52" fmla="*/ 62 w 126"/>
                <a:gd name="T53" fmla="*/ 132 h 142"/>
                <a:gd name="T54" fmla="*/ 68 w 126"/>
                <a:gd name="T55" fmla="*/ 142 h 142"/>
                <a:gd name="T56" fmla="*/ 84 w 126"/>
                <a:gd name="T57" fmla="*/ 140 h 142"/>
                <a:gd name="T58" fmla="*/ 106 w 126"/>
                <a:gd name="T59" fmla="*/ 142 h 142"/>
                <a:gd name="T60" fmla="*/ 110 w 126"/>
                <a:gd name="T61" fmla="*/ 108 h 142"/>
                <a:gd name="T62" fmla="*/ 106 w 126"/>
                <a:gd name="T63" fmla="*/ 90 h 142"/>
                <a:gd name="T64" fmla="*/ 102 w 126"/>
                <a:gd name="T65" fmla="*/ 84 h 142"/>
                <a:gd name="T66" fmla="*/ 100 w 126"/>
                <a:gd name="T67" fmla="*/ 76 h 142"/>
                <a:gd name="T68" fmla="*/ 110 w 126"/>
                <a:gd name="T69" fmla="*/ 50 h 142"/>
                <a:gd name="T70" fmla="*/ 96 w 126"/>
                <a:gd name="T71" fmla="*/ 42 h 142"/>
                <a:gd name="T72" fmla="*/ 94 w 126"/>
                <a:gd name="T73" fmla="*/ 38 h 142"/>
                <a:gd name="T74" fmla="*/ 48 w 126"/>
                <a:gd name="T75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" h="142">
                  <a:moveTo>
                    <a:pt x="48" y="4"/>
                  </a:moveTo>
                  <a:lnTo>
                    <a:pt x="40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2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4" y="16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4" y="104"/>
                  </a:lnTo>
                  <a:lnTo>
                    <a:pt x="16" y="106"/>
                  </a:lnTo>
                  <a:lnTo>
                    <a:pt x="22" y="106"/>
                  </a:lnTo>
                  <a:lnTo>
                    <a:pt x="26" y="108"/>
                  </a:lnTo>
                  <a:lnTo>
                    <a:pt x="30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6" y="108"/>
                  </a:lnTo>
                  <a:lnTo>
                    <a:pt x="40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52" y="112"/>
                  </a:lnTo>
                  <a:lnTo>
                    <a:pt x="56" y="116"/>
                  </a:lnTo>
                  <a:lnTo>
                    <a:pt x="60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2" y="132"/>
                  </a:lnTo>
                  <a:lnTo>
                    <a:pt x="64" y="138"/>
                  </a:lnTo>
                  <a:lnTo>
                    <a:pt x="68" y="142"/>
                  </a:lnTo>
                  <a:lnTo>
                    <a:pt x="80" y="142"/>
                  </a:lnTo>
                  <a:lnTo>
                    <a:pt x="84" y="140"/>
                  </a:lnTo>
                  <a:lnTo>
                    <a:pt x="86" y="142"/>
                  </a:lnTo>
                  <a:lnTo>
                    <a:pt x="106" y="142"/>
                  </a:lnTo>
                  <a:lnTo>
                    <a:pt x="126" y="134"/>
                  </a:lnTo>
                  <a:lnTo>
                    <a:pt x="110" y="108"/>
                  </a:lnTo>
                  <a:lnTo>
                    <a:pt x="108" y="90"/>
                  </a:lnTo>
                  <a:lnTo>
                    <a:pt x="106" y="90"/>
                  </a:lnTo>
                  <a:lnTo>
                    <a:pt x="104" y="88"/>
                  </a:lnTo>
                  <a:lnTo>
                    <a:pt x="102" y="84"/>
                  </a:lnTo>
                  <a:lnTo>
                    <a:pt x="102" y="80"/>
                  </a:lnTo>
                  <a:lnTo>
                    <a:pt x="100" y="76"/>
                  </a:lnTo>
                  <a:lnTo>
                    <a:pt x="102" y="70"/>
                  </a:lnTo>
                  <a:lnTo>
                    <a:pt x="110" y="50"/>
                  </a:lnTo>
                  <a:lnTo>
                    <a:pt x="98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4" y="36"/>
                  </a:lnTo>
                  <a:lnTo>
                    <a:pt x="48" y="4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Freeform 299">
              <a:extLst>
                <a:ext uri="{FF2B5EF4-FFF2-40B4-BE49-F238E27FC236}">
                  <a16:creationId xmlns:a16="http://schemas.microsoft.com/office/drawing/2014/main" id="{871ADBFD-93AB-67C0-0363-0B64EADD6503}"/>
                </a:ext>
              </a:extLst>
            </p:cNvPr>
            <p:cNvSpPr>
              <a:spLocks/>
            </p:cNvSpPr>
            <p:nvPr/>
          </p:nvSpPr>
          <p:spPr bwMode="gray">
            <a:xfrm>
              <a:off x="7070533" y="5017161"/>
              <a:ext cx="232325" cy="387681"/>
            </a:xfrm>
            <a:custGeom>
              <a:avLst/>
              <a:gdLst>
                <a:gd name="T0" fmla="*/ 8 w 112"/>
                <a:gd name="T1" fmla="*/ 148 h 212"/>
                <a:gd name="T2" fmla="*/ 28 w 112"/>
                <a:gd name="T3" fmla="*/ 128 h 212"/>
                <a:gd name="T4" fmla="*/ 28 w 112"/>
                <a:gd name="T5" fmla="*/ 96 h 212"/>
                <a:gd name="T6" fmla="*/ 18 w 112"/>
                <a:gd name="T7" fmla="*/ 76 h 212"/>
                <a:gd name="T8" fmla="*/ 8 w 112"/>
                <a:gd name="T9" fmla="*/ 66 h 212"/>
                <a:gd name="T10" fmla="*/ 44 w 112"/>
                <a:gd name="T11" fmla="*/ 34 h 212"/>
                <a:gd name="T12" fmla="*/ 46 w 112"/>
                <a:gd name="T13" fmla="*/ 20 h 212"/>
                <a:gd name="T14" fmla="*/ 54 w 112"/>
                <a:gd name="T15" fmla="*/ 28 h 212"/>
                <a:gd name="T16" fmla="*/ 58 w 112"/>
                <a:gd name="T17" fmla="*/ 36 h 212"/>
                <a:gd name="T18" fmla="*/ 62 w 112"/>
                <a:gd name="T19" fmla="*/ 40 h 212"/>
                <a:gd name="T20" fmla="*/ 64 w 112"/>
                <a:gd name="T21" fmla="*/ 40 h 212"/>
                <a:gd name="T22" fmla="*/ 62 w 112"/>
                <a:gd name="T23" fmla="*/ 26 h 212"/>
                <a:gd name="T24" fmla="*/ 58 w 112"/>
                <a:gd name="T25" fmla="*/ 24 h 212"/>
                <a:gd name="T26" fmla="*/ 56 w 112"/>
                <a:gd name="T27" fmla="*/ 20 h 212"/>
                <a:gd name="T28" fmla="*/ 64 w 112"/>
                <a:gd name="T29" fmla="*/ 8 h 212"/>
                <a:gd name="T30" fmla="*/ 70 w 112"/>
                <a:gd name="T31" fmla="*/ 8 h 212"/>
                <a:gd name="T32" fmla="*/ 110 w 112"/>
                <a:gd name="T33" fmla="*/ 0 h 212"/>
                <a:gd name="T34" fmla="*/ 110 w 112"/>
                <a:gd name="T35" fmla="*/ 10 h 212"/>
                <a:gd name="T36" fmla="*/ 110 w 112"/>
                <a:gd name="T37" fmla="*/ 24 h 212"/>
                <a:gd name="T38" fmla="*/ 110 w 112"/>
                <a:gd name="T39" fmla="*/ 36 h 212"/>
                <a:gd name="T40" fmla="*/ 112 w 112"/>
                <a:gd name="T41" fmla="*/ 42 h 212"/>
                <a:gd name="T42" fmla="*/ 108 w 112"/>
                <a:gd name="T43" fmla="*/ 70 h 212"/>
                <a:gd name="T44" fmla="*/ 96 w 112"/>
                <a:gd name="T45" fmla="*/ 80 h 212"/>
                <a:gd name="T46" fmla="*/ 88 w 112"/>
                <a:gd name="T47" fmla="*/ 82 h 212"/>
                <a:gd name="T48" fmla="*/ 78 w 112"/>
                <a:gd name="T49" fmla="*/ 88 h 212"/>
                <a:gd name="T50" fmla="*/ 72 w 112"/>
                <a:gd name="T51" fmla="*/ 94 h 212"/>
                <a:gd name="T52" fmla="*/ 68 w 112"/>
                <a:gd name="T53" fmla="*/ 100 h 212"/>
                <a:gd name="T54" fmla="*/ 60 w 112"/>
                <a:gd name="T55" fmla="*/ 108 h 212"/>
                <a:gd name="T56" fmla="*/ 56 w 112"/>
                <a:gd name="T57" fmla="*/ 110 h 212"/>
                <a:gd name="T58" fmla="*/ 48 w 112"/>
                <a:gd name="T59" fmla="*/ 118 h 212"/>
                <a:gd name="T60" fmla="*/ 44 w 112"/>
                <a:gd name="T61" fmla="*/ 126 h 212"/>
                <a:gd name="T62" fmla="*/ 44 w 112"/>
                <a:gd name="T63" fmla="*/ 142 h 212"/>
                <a:gd name="T64" fmla="*/ 46 w 112"/>
                <a:gd name="T65" fmla="*/ 168 h 212"/>
                <a:gd name="T66" fmla="*/ 46 w 112"/>
                <a:gd name="T67" fmla="*/ 176 h 212"/>
                <a:gd name="T68" fmla="*/ 46 w 112"/>
                <a:gd name="T69" fmla="*/ 184 h 212"/>
                <a:gd name="T70" fmla="*/ 42 w 112"/>
                <a:gd name="T71" fmla="*/ 188 h 212"/>
                <a:gd name="T72" fmla="*/ 34 w 112"/>
                <a:gd name="T73" fmla="*/ 192 h 212"/>
                <a:gd name="T74" fmla="*/ 30 w 112"/>
                <a:gd name="T75" fmla="*/ 194 h 212"/>
                <a:gd name="T76" fmla="*/ 22 w 112"/>
                <a:gd name="T77" fmla="*/ 198 h 212"/>
                <a:gd name="T78" fmla="*/ 20 w 112"/>
                <a:gd name="T79" fmla="*/ 202 h 212"/>
                <a:gd name="T80" fmla="*/ 20 w 112"/>
                <a:gd name="T81" fmla="*/ 206 h 212"/>
                <a:gd name="T82" fmla="*/ 22 w 112"/>
                <a:gd name="T83" fmla="*/ 208 h 212"/>
                <a:gd name="T84" fmla="*/ 20 w 112"/>
                <a:gd name="T85" fmla="*/ 212 h 212"/>
                <a:gd name="T86" fmla="*/ 18 w 112"/>
                <a:gd name="T87" fmla="*/ 212 h 212"/>
                <a:gd name="T88" fmla="*/ 12 w 112"/>
                <a:gd name="T89" fmla="*/ 204 h 212"/>
                <a:gd name="T90" fmla="*/ 10 w 112"/>
                <a:gd name="T91" fmla="*/ 194 h 212"/>
                <a:gd name="T92" fmla="*/ 8 w 112"/>
                <a:gd name="T93" fmla="*/ 192 h 212"/>
                <a:gd name="T94" fmla="*/ 6 w 112"/>
                <a:gd name="T95" fmla="*/ 192 h 212"/>
                <a:gd name="T96" fmla="*/ 6 w 112"/>
                <a:gd name="T97" fmla="*/ 174 h 212"/>
                <a:gd name="T98" fmla="*/ 2 w 112"/>
                <a:gd name="T99" fmla="*/ 164 h 212"/>
                <a:gd name="T100" fmla="*/ 0 w 112"/>
                <a:gd name="T101" fmla="*/ 16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2" h="212">
                  <a:moveTo>
                    <a:pt x="2" y="156"/>
                  </a:moveTo>
                  <a:lnTo>
                    <a:pt x="8" y="148"/>
                  </a:lnTo>
                  <a:lnTo>
                    <a:pt x="20" y="140"/>
                  </a:lnTo>
                  <a:lnTo>
                    <a:pt x="28" y="128"/>
                  </a:lnTo>
                  <a:lnTo>
                    <a:pt x="30" y="112"/>
                  </a:lnTo>
                  <a:lnTo>
                    <a:pt x="28" y="96"/>
                  </a:lnTo>
                  <a:lnTo>
                    <a:pt x="30" y="82"/>
                  </a:lnTo>
                  <a:lnTo>
                    <a:pt x="18" y="76"/>
                  </a:lnTo>
                  <a:lnTo>
                    <a:pt x="8" y="72"/>
                  </a:lnTo>
                  <a:lnTo>
                    <a:pt x="8" y="66"/>
                  </a:lnTo>
                  <a:lnTo>
                    <a:pt x="44" y="58"/>
                  </a:lnTo>
                  <a:lnTo>
                    <a:pt x="44" y="34"/>
                  </a:lnTo>
                  <a:lnTo>
                    <a:pt x="42" y="26"/>
                  </a:lnTo>
                  <a:lnTo>
                    <a:pt x="46" y="2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34"/>
                  </a:lnTo>
                  <a:lnTo>
                    <a:pt x="58" y="36"/>
                  </a:lnTo>
                  <a:lnTo>
                    <a:pt x="60" y="38"/>
                  </a:lnTo>
                  <a:lnTo>
                    <a:pt x="62" y="4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32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2" y="8"/>
                  </a:lnTo>
                  <a:lnTo>
                    <a:pt x="64" y="8"/>
                  </a:lnTo>
                  <a:lnTo>
                    <a:pt x="68" y="6"/>
                  </a:lnTo>
                  <a:lnTo>
                    <a:pt x="70" y="8"/>
                  </a:lnTo>
                  <a:lnTo>
                    <a:pt x="92" y="8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10" y="10"/>
                  </a:lnTo>
                  <a:lnTo>
                    <a:pt x="110" y="18"/>
                  </a:lnTo>
                  <a:lnTo>
                    <a:pt x="110" y="24"/>
                  </a:lnTo>
                  <a:lnTo>
                    <a:pt x="110" y="32"/>
                  </a:lnTo>
                  <a:lnTo>
                    <a:pt x="110" y="36"/>
                  </a:lnTo>
                  <a:lnTo>
                    <a:pt x="112" y="40"/>
                  </a:lnTo>
                  <a:lnTo>
                    <a:pt x="112" y="42"/>
                  </a:lnTo>
                  <a:lnTo>
                    <a:pt x="112" y="58"/>
                  </a:lnTo>
                  <a:lnTo>
                    <a:pt x="108" y="70"/>
                  </a:lnTo>
                  <a:lnTo>
                    <a:pt x="102" y="76"/>
                  </a:lnTo>
                  <a:lnTo>
                    <a:pt x="96" y="80"/>
                  </a:lnTo>
                  <a:lnTo>
                    <a:pt x="90" y="82"/>
                  </a:lnTo>
                  <a:lnTo>
                    <a:pt x="88" y="82"/>
                  </a:lnTo>
                  <a:lnTo>
                    <a:pt x="82" y="86"/>
                  </a:lnTo>
                  <a:lnTo>
                    <a:pt x="78" y="88"/>
                  </a:lnTo>
                  <a:lnTo>
                    <a:pt x="74" y="92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0" y="114"/>
                  </a:lnTo>
                  <a:lnTo>
                    <a:pt x="48" y="118"/>
                  </a:lnTo>
                  <a:lnTo>
                    <a:pt x="46" y="122"/>
                  </a:lnTo>
                  <a:lnTo>
                    <a:pt x="44" y="126"/>
                  </a:lnTo>
                  <a:lnTo>
                    <a:pt x="44" y="126"/>
                  </a:lnTo>
                  <a:lnTo>
                    <a:pt x="44" y="142"/>
                  </a:lnTo>
                  <a:lnTo>
                    <a:pt x="44" y="158"/>
                  </a:lnTo>
                  <a:lnTo>
                    <a:pt x="46" y="168"/>
                  </a:lnTo>
                  <a:lnTo>
                    <a:pt x="46" y="172"/>
                  </a:lnTo>
                  <a:lnTo>
                    <a:pt x="46" y="176"/>
                  </a:lnTo>
                  <a:lnTo>
                    <a:pt x="46" y="180"/>
                  </a:lnTo>
                  <a:lnTo>
                    <a:pt x="46" y="184"/>
                  </a:lnTo>
                  <a:lnTo>
                    <a:pt x="46" y="184"/>
                  </a:lnTo>
                  <a:lnTo>
                    <a:pt x="42" y="188"/>
                  </a:lnTo>
                  <a:lnTo>
                    <a:pt x="38" y="190"/>
                  </a:lnTo>
                  <a:lnTo>
                    <a:pt x="34" y="192"/>
                  </a:lnTo>
                  <a:lnTo>
                    <a:pt x="30" y="194"/>
                  </a:lnTo>
                  <a:lnTo>
                    <a:pt x="30" y="194"/>
                  </a:lnTo>
                  <a:lnTo>
                    <a:pt x="24" y="196"/>
                  </a:lnTo>
                  <a:lnTo>
                    <a:pt x="22" y="198"/>
                  </a:lnTo>
                  <a:lnTo>
                    <a:pt x="20" y="200"/>
                  </a:lnTo>
                  <a:lnTo>
                    <a:pt x="20" y="202"/>
                  </a:lnTo>
                  <a:lnTo>
                    <a:pt x="20" y="202"/>
                  </a:lnTo>
                  <a:lnTo>
                    <a:pt x="20" y="206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22" y="210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18" y="212"/>
                  </a:lnTo>
                  <a:lnTo>
                    <a:pt x="14" y="212"/>
                  </a:lnTo>
                  <a:lnTo>
                    <a:pt x="12" y="204"/>
                  </a:lnTo>
                  <a:lnTo>
                    <a:pt x="10" y="198"/>
                  </a:lnTo>
                  <a:lnTo>
                    <a:pt x="10" y="194"/>
                  </a:lnTo>
                  <a:lnTo>
                    <a:pt x="8" y="192"/>
                  </a:lnTo>
                  <a:lnTo>
                    <a:pt x="8" y="192"/>
                  </a:lnTo>
                  <a:lnTo>
                    <a:pt x="6" y="192"/>
                  </a:lnTo>
                  <a:lnTo>
                    <a:pt x="6" y="192"/>
                  </a:lnTo>
                  <a:lnTo>
                    <a:pt x="8" y="182"/>
                  </a:lnTo>
                  <a:lnTo>
                    <a:pt x="6" y="174"/>
                  </a:lnTo>
                  <a:lnTo>
                    <a:pt x="4" y="168"/>
                  </a:lnTo>
                  <a:lnTo>
                    <a:pt x="2" y="164"/>
                  </a:lnTo>
                  <a:lnTo>
                    <a:pt x="0" y="162"/>
                  </a:lnTo>
                  <a:lnTo>
                    <a:pt x="0" y="160"/>
                  </a:lnTo>
                  <a:lnTo>
                    <a:pt x="2" y="156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reeform 300">
              <a:extLst>
                <a:ext uri="{FF2B5EF4-FFF2-40B4-BE49-F238E27FC236}">
                  <a16:creationId xmlns:a16="http://schemas.microsoft.com/office/drawing/2014/main" id="{763A98A1-C3D5-B4FB-1144-7587805A4876}"/>
                </a:ext>
              </a:extLst>
            </p:cNvPr>
            <p:cNvSpPr>
              <a:spLocks/>
            </p:cNvSpPr>
            <p:nvPr/>
          </p:nvSpPr>
          <p:spPr bwMode="gray">
            <a:xfrm>
              <a:off x="6651517" y="5309751"/>
              <a:ext cx="464651" cy="321849"/>
            </a:xfrm>
            <a:custGeom>
              <a:avLst/>
              <a:gdLst>
                <a:gd name="T0" fmla="*/ 170 w 224"/>
                <a:gd name="T1" fmla="*/ 6 h 176"/>
                <a:gd name="T2" fmla="*/ 162 w 224"/>
                <a:gd name="T3" fmla="*/ 10 h 176"/>
                <a:gd name="T4" fmla="*/ 152 w 224"/>
                <a:gd name="T5" fmla="*/ 18 h 176"/>
                <a:gd name="T6" fmla="*/ 144 w 224"/>
                <a:gd name="T7" fmla="*/ 22 h 176"/>
                <a:gd name="T8" fmla="*/ 134 w 224"/>
                <a:gd name="T9" fmla="*/ 34 h 176"/>
                <a:gd name="T10" fmla="*/ 128 w 224"/>
                <a:gd name="T11" fmla="*/ 46 h 176"/>
                <a:gd name="T12" fmla="*/ 122 w 224"/>
                <a:gd name="T13" fmla="*/ 46 h 176"/>
                <a:gd name="T14" fmla="*/ 114 w 224"/>
                <a:gd name="T15" fmla="*/ 40 h 176"/>
                <a:gd name="T16" fmla="*/ 102 w 224"/>
                <a:gd name="T17" fmla="*/ 42 h 176"/>
                <a:gd name="T18" fmla="*/ 98 w 224"/>
                <a:gd name="T19" fmla="*/ 46 h 176"/>
                <a:gd name="T20" fmla="*/ 94 w 224"/>
                <a:gd name="T21" fmla="*/ 54 h 176"/>
                <a:gd name="T22" fmla="*/ 80 w 224"/>
                <a:gd name="T23" fmla="*/ 66 h 176"/>
                <a:gd name="T24" fmla="*/ 66 w 224"/>
                <a:gd name="T25" fmla="*/ 68 h 176"/>
                <a:gd name="T26" fmla="*/ 64 w 224"/>
                <a:gd name="T27" fmla="*/ 62 h 176"/>
                <a:gd name="T28" fmla="*/ 68 w 224"/>
                <a:gd name="T29" fmla="*/ 56 h 176"/>
                <a:gd name="T30" fmla="*/ 64 w 224"/>
                <a:gd name="T31" fmla="*/ 38 h 176"/>
                <a:gd name="T32" fmla="*/ 56 w 224"/>
                <a:gd name="T33" fmla="*/ 32 h 176"/>
                <a:gd name="T34" fmla="*/ 54 w 224"/>
                <a:gd name="T35" fmla="*/ 78 h 176"/>
                <a:gd name="T36" fmla="*/ 50 w 224"/>
                <a:gd name="T37" fmla="*/ 82 h 176"/>
                <a:gd name="T38" fmla="*/ 28 w 224"/>
                <a:gd name="T39" fmla="*/ 82 h 176"/>
                <a:gd name="T40" fmla="*/ 24 w 224"/>
                <a:gd name="T41" fmla="*/ 80 h 176"/>
                <a:gd name="T42" fmla="*/ 22 w 224"/>
                <a:gd name="T43" fmla="*/ 70 h 176"/>
                <a:gd name="T44" fmla="*/ 18 w 224"/>
                <a:gd name="T45" fmla="*/ 68 h 176"/>
                <a:gd name="T46" fmla="*/ 0 w 224"/>
                <a:gd name="T47" fmla="*/ 82 h 176"/>
                <a:gd name="T48" fmla="*/ 20 w 224"/>
                <a:gd name="T49" fmla="*/ 160 h 176"/>
                <a:gd name="T50" fmla="*/ 38 w 224"/>
                <a:gd name="T51" fmla="*/ 172 h 176"/>
                <a:gd name="T52" fmla="*/ 70 w 224"/>
                <a:gd name="T53" fmla="*/ 172 h 176"/>
                <a:gd name="T54" fmla="*/ 100 w 224"/>
                <a:gd name="T55" fmla="*/ 164 h 176"/>
                <a:gd name="T56" fmla="*/ 128 w 224"/>
                <a:gd name="T57" fmla="*/ 160 h 176"/>
                <a:gd name="T58" fmla="*/ 146 w 224"/>
                <a:gd name="T59" fmla="*/ 150 h 176"/>
                <a:gd name="T60" fmla="*/ 154 w 224"/>
                <a:gd name="T61" fmla="*/ 142 h 176"/>
                <a:gd name="T62" fmla="*/ 166 w 224"/>
                <a:gd name="T63" fmla="*/ 126 h 176"/>
                <a:gd name="T64" fmla="*/ 186 w 224"/>
                <a:gd name="T65" fmla="*/ 104 h 176"/>
                <a:gd name="T66" fmla="*/ 190 w 224"/>
                <a:gd name="T67" fmla="*/ 96 h 176"/>
                <a:gd name="T68" fmla="*/ 198 w 224"/>
                <a:gd name="T69" fmla="*/ 88 h 176"/>
                <a:gd name="T70" fmla="*/ 202 w 224"/>
                <a:gd name="T71" fmla="*/ 84 h 176"/>
                <a:gd name="T72" fmla="*/ 212 w 224"/>
                <a:gd name="T73" fmla="*/ 76 h 176"/>
                <a:gd name="T74" fmla="*/ 216 w 224"/>
                <a:gd name="T75" fmla="*/ 70 h 176"/>
                <a:gd name="T76" fmla="*/ 222 w 224"/>
                <a:gd name="T77" fmla="*/ 58 h 176"/>
                <a:gd name="T78" fmla="*/ 216 w 224"/>
                <a:gd name="T79" fmla="*/ 52 h 176"/>
                <a:gd name="T80" fmla="*/ 214 w 224"/>
                <a:gd name="T81" fmla="*/ 44 h 176"/>
                <a:gd name="T82" fmla="*/ 210 w 224"/>
                <a:gd name="T83" fmla="*/ 32 h 176"/>
                <a:gd name="T84" fmla="*/ 210 w 224"/>
                <a:gd name="T85" fmla="*/ 26 h 176"/>
                <a:gd name="T86" fmla="*/ 208 w 224"/>
                <a:gd name="T87" fmla="*/ 8 h 176"/>
                <a:gd name="T88" fmla="*/ 176 w 224"/>
                <a:gd name="T8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" h="176">
                  <a:moveTo>
                    <a:pt x="176" y="0"/>
                  </a:moveTo>
                  <a:lnTo>
                    <a:pt x="174" y="4"/>
                  </a:lnTo>
                  <a:lnTo>
                    <a:pt x="170" y="6"/>
                  </a:lnTo>
                  <a:lnTo>
                    <a:pt x="166" y="8"/>
                  </a:lnTo>
                  <a:lnTo>
                    <a:pt x="164" y="10"/>
                  </a:lnTo>
                  <a:lnTo>
                    <a:pt x="162" y="10"/>
                  </a:lnTo>
                  <a:lnTo>
                    <a:pt x="160" y="14"/>
                  </a:lnTo>
                  <a:lnTo>
                    <a:pt x="158" y="16"/>
                  </a:lnTo>
                  <a:lnTo>
                    <a:pt x="152" y="18"/>
                  </a:lnTo>
                  <a:lnTo>
                    <a:pt x="148" y="20"/>
                  </a:lnTo>
                  <a:lnTo>
                    <a:pt x="146" y="20"/>
                  </a:lnTo>
                  <a:lnTo>
                    <a:pt x="144" y="22"/>
                  </a:lnTo>
                  <a:lnTo>
                    <a:pt x="140" y="24"/>
                  </a:lnTo>
                  <a:lnTo>
                    <a:pt x="136" y="28"/>
                  </a:lnTo>
                  <a:lnTo>
                    <a:pt x="134" y="34"/>
                  </a:lnTo>
                  <a:lnTo>
                    <a:pt x="132" y="38"/>
                  </a:lnTo>
                  <a:lnTo>
                    <a:pt x="130" y="42"/>
                  </a:lnTo>
                  <a:lnTo>
                    <a:pt x="128" y="46"/>
                  </a:lnTo>
                  <a:lnTo>
                    <a:pt x="128" y="48"/>
                  </a:lnTo>
                  <a:lnTo>
                    <a:pt x="124" y="48"/>
                  </a:lnTo>
                  <a:lnTo>
                    <a:pt x="122" y="46"/>
                  </a:lnTo>
                  <a:lnTo>
                    <a:pt x="120" y="44"/>
                  </a:lnTo>
                  <a:lnTo>
                    <a:pt x="118" y="44"/>
                  </a:lnTo>
                  <a:lnTo>
                    <a:pt x="114" y="40"/>
                  </a:lnTo>
                  <a:lnTo>
                    <a:pt x="110" y="40"/>
                  </a:lnTo>
                  <a:lnTo>
                    <a:pt x="106" y="40"/>
                  </a:lnTo>
                  <a:lnTo>
                    <a:pt x="102" y="42"/>
                  </a:lnTo>
                  <a:lnTo>
                    <a:pt x="100" y="42"/>
                  </a:lnTo>
                  <a:lnTo>
                    <a:pt x="98" y="44"/>
                  </a:lnTo>
                  <a:lnTo>
                    <a:pt x="98" y="46"/>
                  </a:lnTo>
                  <a:lnTo>
                    <a:pt x="96" y="50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88" y="62"/>
                  </a:lnTo>
                  <a:lnTo>
                    <a:pt x="80" y="66"/>
                  </a:lnTo>
                  <a:lnTo>
                    <a:pt x="74" y="68"/>
                  </a:lnTo>
                  <a:lnTo>
                    <a:pt x="70" y="68"/>
                  </a:lnTo>
                  <a:lnTo>
                    <a:pt x="66" y="68"/>
                  </a:lnTo>
                  <a:lnTo>
                    <a:pt x="64" y="68"/>
                  </a:lnTo>
                  <a:lnTo>
                    <a:pt x="62" y="64"/>
                  </a:lnTo>
                  <a:lnTo>
                    <a:pt x="64" y="62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8" y="56"/>
                  </a:lnTo>
                  <a:lnTo>
                    <a:pt x="68" y="50"/>
                  </a:lnTo>
                  <a:lnTo>
                    <a:pt x="66" y="44"/>
                  </a:lnTo>
                  <a:lnTo>
                    <a:pt x="64" y="38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2"/>
                  </a:lnTo>
                  <a:lnTo>
                    <a:pt x="46" y="82"/>
                  </a:lnTo>
                  <a:lnTo>
                    <a:pt x="38" y="82"/>
                  </a:lnTo>
                  <a:lnTo>
                    <a:pt x="28" y="82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2" y="76"/>
                  </a:lnTo>
                  <a:lnTo>
                    <a:pt x="22" y="70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18" y="68"/>
                  </a:lnTo>
                  <a:lnTo>
                    <a:pt x="16" y="68"/>
                  </a:lnTo>
                  <a:lnTo>
                    <a:pt x="12" y="78"/>
                  </a:lnTo>
                  <a:lnTo>
                    <a:pt x="0" y="82"/>
                  </a:lnTo>
                  <a:lnTo>
                    <a:pt x="8" y="110"/>
                  </a:lnTo>
                  <a:lnTo>
                    <a:pt x="20" y="126"/>
                  </a:lnTo>
                  <a:lnTo>
                    <a:pt x="20" y="160"/>
                  </a:lnTo>
                  <a:lnTo>
                    <a:pt x="20" y="162"/>
                  </a:lnTo>
                  <a:lnTo>
                    <a:pt x="28" y="168"/>
                  </a:lnTo>
                  <a:lnTo>
                    <a:pt x="38" y="172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70" y="172"/>
                  </a:lnTo>
                  <a:lnTo>
                    <a:pt x="82" y="166"/>
                  </a:lnTo>
                  <a:lnTo>
                    <a:pt x="92" y="164"/>
                  </a:lnTo>
                  <a:lnTo>
                    <a:pt x="100" y="164"/>
                  </a:lnTo>
                  <a:lnTo>
                    <a:pt x="104" y="164"/>
                  </a:lnTo>
                  <a:lnTo>
                    <a:pt x="116" y="164"/>
                  </a:lnTo>
                  <a:lnTo>
                    <a:pt x="128" y="160"/>
                  </a:lnTo>
                  <a:lnTo>
                    <a:pt x="142" y="154"/>
                  </a:lnTo>
                  <a:lnTo>
                    <a:pt x="144" y="152"/>
                  </a:lnTo>
                  <a:lnTo>
                    <a:pt x="146" y="150"/>
                  </a:lnTo>
                  <a:lnTo>
                    <a:pt x="148" y="148"/>
                  </a:lnTo>
                  <a:lnTo>
                    <a:pt x="152" y="144"/>
                  </a:lnTo>
                  <a:lnTo>
                    <a:pt x="154" y="142"/>
                  </a:lnTo>
                  <a:lnTo>
                    <a:pt x="156" y="138"/>
                  </a:lnTo>
                  <a:lnTo>
                    <a:pt x="158" y="136"/>
                  </a:lnTo>
                  <a:lnTo>
                    <a:pt x="166" y="126"/>
                  </a:lnTo>
                  <a:lnTo>
                    <a:pt x="174" y="116"/>
                  </a:lnTo>
                  <a:lnTo>
                    <a:pt x="182" y="108"/>
                  </a:lnTo>
                  <a:lnTo>
                    <a:pt x="186" y="104"/>
                  </a:lnTo>
                  <a:lnTo>
                    <a:pt x="186" y="102"/>
                  </a:lnTo>
                  <a:lnTo>
                    <a:pt x="188" y="100"/>
                  </a:lnTo>
                  <a:lnTo>
                    <a:pt x="190" y="96"/>
                  </a:lnTo>
                  <a:lnTo>
                    <a:pt x="194" y="94"/>
                  </a:lnTo>
                  <a:lnTo>
                    <a:pt x="196" y="90"/>
                  </a:lnTo>
                  <a:lnTo>
                    <a:pt x="198" y="88"/>
                  </a:lnTo>
                  <a:lnTo>
                    <a:pt x="198" y="86"/>
                  </a:lnTo>
                  <a:lnTo>
                    <a:pt x="200" y="86"/>
                  </a:lnTo>
                  <a:lnTo>
                    <a:pt x="202" y="84"/>
                  </a:lnTo>
                  <a:lnTo>
                    <a:pt x="206" y="82"/>
                  </a:lnTo>
                  <a:lnTo>
                    <a:pt x="208" y="80"/>
                  </a:lnTo>
                  <a:lnTo>
                    <a:pt x="212" y="76"/>
                  </a:lnTo>
                  <a:lnTo>
                    <a:pt x="214" y="74"/>
                  </a:lnTo>
                  <a:lnTo>
                    <a:pt x="216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20" y="62"/>
                  </a:lnTo>
                  <a:lnTo>
                    <a:pt x="222" y="58"/>
                  </a:lnTo>
                  <a:lnTo>
                    <a:pt x="224" y="54"/>
                  </a:lnTo>
                  <a:lnTo>
                    <a:pt x="224" y="52"/>
                  </a:lnTo>
                  <a:lnTo>
                    <a:pt x="216" y="52"/>
                  </a:lnTo>
                  <a:lnTo>
                    <a:pt x="214" y="52"/>
                  </a:lnTo>
                  <a:lnTo>
                    <a:pt x="214" y="48"/>
                  </a:lnTo>
                  <a:lnTo>
                    <a:pt x="214" y="44"/>
                  </a:lnTo>
                  <a:lnTo>
                    <a:pt x="214" y="40"/>
                  </a:lnTo>
                  <a:lnTo>
                    <a:pt x="212" y="36"/>
                  </a:lnTo>
                  <a:lnTo>
                    <a:pt x="210" y="32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26"/>
                  </a:lnTo>
                  <a:lnTo>
                    <a:pt x="210" y="20"/>
                  </a:lnTo>
                  <a:lnTo>
                    <a:pt x="208" y="14"/>
                  </a:lnTo>
                  <a:lnTo>
                    <a:pt x="208" y="8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176" y="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301">
              <a:extLst>
                <a:ext uri="{FF2B5EF4-FFF2-40B4-BE49-F238E27FC236}">
                  <a16:creationId xmlns:a16="http://schemas.microsoft.com/office/drawing/2014/main" id="{A3E43F2A-F145-D11E-739D-4BB149FDF792}"/>
                </a:ext>
              </a:extLst>
            </p:cNvPr>
            <p:cNvSpPr>
              <a:spLocks/>
            </p:cNvSpPr>
            <p:nvPr/>
          </p:nvSpPr>
          <p:spPr bwMode="gray">
            <a:xfrm>
              <a:off x="7070533" y="5364611"/>
              <a:ext cx="29041" cy="51203"/>
            </a:xfrm>
            <a:custGeom>
              <a:avLst/>
              <a:gdLst>
                <a:gd name="T0" fmla="*/ 4 w 14"/>
                <a:gd name="T1" fmla="*/ 2 h 28"/>
                <a:gd name="T2" fmla="*/ 4 w 14"/>
                <a:gd name="T3" fmla="*/ 2 h 28"/>
                <a:gd name="T4" fmla="*/ 6 w 14"/>
                <a:gd name="T5" fmla="*/ 2 h 28"/>
                <a:gd name="T6" fmla="*/ 6 w 14"/>
                <a:gd name="T7" fmla="*/ 0 h 28"/>
                <a:gd name="T8" fmla="*/ 6 w 14"/>
                <a:gd name="T9" fmla="*/ 2 h 28"/>
                <a:gd name="T10" fmla="*/ 8 w 14"/>
                <a:gd name="T11" fmla="*/ 2 h 28"/>
                <a:gd name="T12" fmla="*/ 8 w 14"/>
                <a:gd name="T13" fmla="*/ 4 h 28"/>
                <a:gd name="T14" fmla="*/ 10 w 14"/>
                <a:gd name="T15" fmla="*/ 6 h 28"/>
                <a:gd name="T16" fmla="*/ 12 w 14"/>
                <a:gd name="T17" fmla="*/ 10 h 28"/>
                <a:gd name="T18" fmla="*/ 12 w 14"/>
                <a:gd name="T19" fmla="*/ 14 h 28"/>
                <a:gd name="T20" fmla="*/ 14 w 14"/>
                <a:gd name="T21" fmla="*/ 22 h 28"/>
                <a:gd name="T22" fmla="*/ 12 w 14"/>
                <a:gd name="T23" fmla="*/ 24 h 28"/>
                <a:gd name="T24" fmla="*/ 12 w 14"/>
                <a:gd name="T25" fmla="*/ 24 h 28"/>
                <a:gd name="T26" fmla="*/ 10 w 14"/>
                <a:gd name="T27" fmla="*/ 26 h 28"/>
                <a:gd name="T28" fmla="*/ 6 w 14"/>
                <a:gd name="T29" fmla="*/ 28 h 28"/>
                <a:gd name="T30" fmla="*/ 4 w 14"/>
                <a:gd name="T31" fmla="*/ 26 h 28"/>
                <a:gd name="T32" fmla="*/ 2 w 14"/>
                <a:gd name="T33" fmla="*/ 24 h 28"/>
                <a:gd name="T34" fmla="*/ 2 w 14"/>
                <a:gd name="T35" fmla="*/ 22 h 28"/>
                <a:gd name="T36" fmla="*/ 0 w 14"/>
                <a:gd name="T37" fmla="*/ 18 h 28"/>
                <a:gd name="T38" fmla="*/ 0 w 14"/>
                <a:gd name="T39" fmla="*/ 14 h 28"/>
                <a:gd name="T40" fmla="*/ 0 w 14"/>
                <a:gd name="T41" fmla="*/ 8 h 28"/>
                <a:gd name="T42" fmla="*/ 4 w 14"/>
                <a:gd name="T4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28">
                  <a:moveTo>
                    <a:pt x="4" y="2"/>
                  </a:move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2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Freeform 302">
              <a:extLst>
                <a:ext uri="{FF2B5EF4-FFF2-40B4-BE49-F238E27FC236}">
                  <a16:creationId xmlns:a16="http://schemas.microsoft.com/office/drawing/2014/main" id="{77429461-E51F-4672-20D6-3D99C78AFFCC}"/>
                </a:ext>
              </a:extLst>
            </p:cNvPr>
            <p:cNvSpPr>
              <a:spLocks/>
            </p:cNvSpPr>
            <p:nvPr/>
          </p:nvSpPr>
          <p:spPr bwMode="gray">
            <a:xfrm>
              <a:off x="6950221" y="5448731"/>
              <a:ext cx="45635" cy="47546"/>
            </a:xfrm>
            <a:custGeom>
              <a:avLst/>
              <a:gdLst>
                <a:gd name="T0" fmla="*/ 0 w 22"/>
                <a:gd name="T1" fmla="*/ 12 h 26"/>
                <a:gd name="T2" fmla="*/ 4 w 22"/>
                <a:gd name="T3" fmla="*/ 6 h 26"/>
                <a:gd name="T4" fmla="*/ 4 w 22"/>
                <a:gd name="T5" fmla="*/ 6 h 26"/>
                <a:gd name="T6" fmla="*/ 4 w 22"/>
                <a:gd name="T7" fmla="*/ 6 h 26"/>
                <a:gd name="T8" fmla="*/ 4 w 22"/>
                <a:gd name="T9" fmla="*/ 4 h 26"/>
                <a:gd name="T10" fmla="*/ 6 w 22"/>
                <a:gd name="T11" fmla="*/ 2 h 26"/>
                <a:gd name="T12" fmla="*/ 8 w 22"/>
                <a:gd name="T13" fmla="*/ 2 h 26"/>
                <a:gd name="T14" fmla="*/ 12 w 22"/>
                <a:gd name="T15" fmla="*/ 0 h 26"/>
                <a:gd name="T16" fmla="*/ 22 w 22"/>
                <a:gd name="T17" fmla="*/ 8 h 26"/>
                <a:gd name="T18" fmla="*/ 16 w 22"/>
                <a:gd name="T19" fmla="*/ 18 h 26"/>
                <a:gd name="T20" fmla="*/ 14 w 22"/>
                <a:gd name="T21" fmla="*/ 20 h 26"/>
                <a:gd name="T22" fmla="*/ 14 w 22"/>
                <a:gd name="T23" fmla="*/ 22 h 26"/>
                <a:gd name="T24" fmla="*/ 12 w 22"/>
                <a:gd name="T25" fmla="*/ 24 h 26"/>
                <a:gd name="T26" fmla="*/ 12 w 22"/>
                <a:gd name="T27" fmla="*/ 26 h 26"/>
                <a:gd name="T28" fmla="*/ 8 w 22"/>
                <a:gd name="T29" fmla="*/ 26 h 26"/>
                <a:gd name="T30" fmla="*/ 0 w 22"/>
                <a:gd name="T3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6">
                  <a:moveTo>
                    <a:pt x="0" y="12"/>
                  </a:move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22" y="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0" y="12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Freeform 303">
              <a:extLst>
                <a:ext uri="{FF2B5EF4-FFF2-40B4-BE49-F238E27FC236}">
                  <a16:creationId xmlns:a16="http://schemas.microsoft.com/office/drawing/2014/main" id="{08A1E6A7-98FA-C559-0D19-9BEC3BC78D59}"/>
                </a:ext>
              </a:extLst>
            </p:cNvPr>
            <p:cNvSpPr>
              <a:spLocks/>
            </p:cNvSpPr>
            <p:nvPr/>
          </p:nvSpPr>
          <p:spPr bwMode="gray">
            <a:xfrm>
              <a:off x="6925329" y="5134198"/>
              <a:ext cx="207433" cy="175554"/>
            </a:xfrm>
            <a:custGeom>
              <a:avLst/>
              <a:gdLst>
                <a:gd name="T0" fmla="*/ 18 w 100"/>
                <a:gd name="T1" fmla="*/ 26 h 96"/>
                <a:gd name="T2" fmla="*/ 34 w 100"/>
                <a:gd name="T3" fmla="*/ 16 h 96"/>
                <a:gd name="T4" fmla="*/ 36 w 100"/>
                <a:gd name="T5" fmla="*/ 10 h 96"/>
                <a:gd name="T6" fmla="*/ 78 w 100"/>
                <a:gd name="T7" fmla="*/ 8 h 96"/>
                <a:gd name="T8" fmla="*/ 100 w 100"/>
                <a:gd name="T9" fmla="*/ 18 h 96"/>
                <a:gd name="T10" fmla="*/ 100 w 100"/>
                <a:gd name="T11" fmla="*/ 48 h 96"/>
                <a:gd name="T12" fmla="*/ 90 w 100"/>
                <a:gd name="T13" fmla="*/ 76 h 96"/>
                <a:gd name="T14" fmla="*/ 72 w 100"/>
                <a:gd name="T15" fmla="*/ 92 h 96"/>
                <a:gd name="T16" fmla="*/ 42 w 100"/>
                <a:gd name="T17" fmla="*/ 96 h 96"/>
                <a:gd name="T18" fmla="*/ 40 w 100"/>
                <a:gd name="T19" fmla="*/ 94 h 96"/>
                <a:gd name="T20" fmla="*/ 34 w 100"/>
                <a:gd name="T21" fmla="*/ 88 h 96"/>
                <a:gd name="T22" fmla="*/ 32 w 100"/>
                <a:gd name="T23" fmla="*/ 88 h 96"/>
                <a:gd name="T24" fmla="*/ 28 w 100"/>
                <a:gd name="T25" fmla="*/ 86 h 96"/>
                <a:gd name="T26" fmla="*/ 26 w 100"/>
                <a:gd name="T27" fmla="*/ 80 h 96"/>
                <a:gd name="T28" fmla="*/ 20 w 100"/>
                <a:gd name="T29" fmla="*/ 74 h 96"/>
                <a:gd name="T30" fmla="*/ 20 w 100"/>
                <a:gd name="T31" fmla="*/ 74 h 96"/>
                <a:gd name="T32" fmla="*/ 18 w 100"/>
                <a:gd name="T33" fmla="*/ 68 h 96"/>
                <a:gd name="T34" fmla="*/ 12 w 100"/>
                <a:gd name="T35" fmla="*/ 58 h 96"/>
                <a:gd name="T36" fmla="*/ 4 w 100"/>
                <a:gd name="T37" fmla="*/ 46 h 96"/>
                <a:gd name="T38" fmla="*/ 0 w 100"/>
                <a:gd name="T39" fmla="*/ 28 h 96"/>
                <a:gd name="T40" fmla="*/ 2 w 100"/>
                <a:gd name="T41" fmla="*/ 38 h 96"/>
                <a:gd name="T42" fmla="*/ 6 w 100"/>
                <a:gd name="T43" fmla="*/ 50 h 96"/>
                <a:gd name="T44" fmla="*/ 10 w 100"/>
                <a:gd name="T45" fmla="*/ 56 h 96"/>
                <a:gd name="T46" fmla="*/ 12 w 100"/>
                <a:gd name="T47" fmla="*/ 58 h 96"/>
                <a:gd name="T48" fmla="*/ 16 w 100"/>
                <a:gd name="T49" fmla="*/ 64 h 96"/>
                <a:gd name="T50" fmla="*/ 20 w 100"/>
                <a:gd name="T51" fmla="*/ 72 h 96"/>
                <a:gd name="T52" fmla="*/ 20 w 100"/>
                <a:gd name="T53" fmla="*/ 74 h 96"/>
                <a:gd name="T54" fmla="*/ 26 w 100"/>
                <a:gd name="T55" fmla="*/ 80 h 96"/>
                <a:gd name="T56" fmla="*/ 28 w 100"/>
                <a:gd name="T57" fmla="*/ 86 h 96"/>
                <a:gd name="T58" fmla="*/ 32 w 100"/>
                <a:gd name="T59" fmla="*/ 88 h 96"/>
                <a:gd name="T60" fmla="*/ 34 w 100"/>
                <a:gd name="T61" fmla="*/ 88 h 96"/>
                <a:gd name="T62" fmla="*/ 40 w 100"/>
                <a:gd name="T63" fmla="*/ 94 h 96"/>
                <a:gd name="T64" fmla="*/ 42 w 100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96">
                  <a:moveTo>
                    <a:pt x="0" y="26"/>
                  </a:moveTo>
                  <a:lnTo>
                    <a:pt x="18" y="26"/>
                  </a:lnTo>
                  <a:lnTo>
                    <a:pt x="30" y="22"/>
                  </a:lnTo>
                  <a:lnTo>
                    <a:pt x="34" y="16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78" y="0"/>
                  </a:lnTo>
                  <a:lnTo>
                    <a:pt x="78" y="8"/>
                  </a:lnTo>
                  <a:lnTo>
                    <a:pt x="88" y="12"/>
                  </a:lnTo>
                  <a:lnTo>
                    <a:pt x="100" y="18"/>
                  </a:lnTo>
                  <a:lnTo>
                    <a:pt x="98" y="32"/>
                  </a:lnTo>
                  <a:lnTo>
                    <a:pt x="100" y="48"/>
                  </a:lnTo>
                  <a:lnTo>
                    <a:pt x="98" y="64"/>
                  </a:lnTo>
                  <a:lnTo>
                    <a:pt x="90" y="76"/>
                  </a:lnTo>
                  <a:lnTo>
                    <a:pt x="78" y="86"/>
                  </a:lnTo>
                  <a:lnTo>
                    <a:pt x="72" y="92"/>
                  </a:lnTo>
                  <a:lnTo>
                    <a:pt x="70" y="96"/>
                  </a:lnTo>
                  <a:lnTo>
                    <a:pt x="42" y="96"/>
                  </a:lnTo>
                  <a:lnTo>
                    <a:pt x="42" y="96"/>
                  </a:lnTo>
                  <a:lnTo>
                    <a:pt x="40" y="94"/>
                  </a:lnTo>
                  <a:lnTo>
                    <a:pt x="38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2" y="88"/>
                  </a:lnTo>
                  <a:lnTo>
                    <a:pt x="30" y="88"/>
                  </a:lnTo>
                  <a:lnTo>
                    <a:pt x="28" y="86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24" y="76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18" y="68"/>
                  </a:lnTo>
                  <a:lnTo>
                    <a:pt x="16" y="64"/>
                  </a:lnTo>
                  <a:lnTo>
                    <a:pt x="12" y="58"/>
                  </a:lnTo>
                  <a:lnTo>
                    <a:pt x="8" y="52"/>
                  </a:lnTo>
                  <a:lnTo>
                    <a:pt x="4" y="4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4" y="44"/>
                  </a:lnTo>
                  <a:lnTo>
                    <a:pt x="6" y="50"/>
                  </a:lnTo>
                  <a:lnTo>
                    <a:pt x="8" y="54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0" y="72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4" y="76"/>
                  </a:lnTo>
                  <a:lnTo>
                    <a:pt x="26" y="80"/>
                  </a:lnTo>
                  <a:lnTo>
                    <a:pt x="28" y="84"/>
                  </a:lnTo>
                  <a:lnTo>
                    <a:pt x="28" y="86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8" y="90"/>
                  </a:lnTo>
                  <a:lnTo>
                    <a:pt x="40" y="94"/>
                  </a:lnTo>
                  <a:lnTo>
                    <a:pt x="42" y="96"/>
                  </a:lnTo>
                  <a:lnTo>
                    <a:pt x="42" y="96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reeform 304">
              <a:extLst>
                <a:ext uri="{FF2B5EF4-FFF2-40B4-BE49-F238E27FC236}">
                  <a16:creationId xmlns:a16="http://schemas.microsoft.com/office/drawing/2014/main" id="{1B25128D-FA54-B402-7D11-465E4BD03B44}"/>
                </a:ext>
              </a:extLst>
            </p:cNvPr>
            <p:cNvSpPr>
              <a:spLocks/>
            </p:cNvSpPr>
            <p:nvPr/>
          </p:nvSpPr>
          <p:spPr bwMode="gray">
            <a:xfrm>
              <a:off x="5896460" y="4110133"/>
              <a:ext cx="435610" cy="365737"/>
            </a:xfrm>
            <a:custGeom>
              <a:avLst/>
              <a:gdLst>
                <a:gd name="T0" fmla="*/ 74 w 210"/>
                <a:gd name="T1" fmla="*/ 0 h 200"/>
                <a:gd name="T2" fmla="*/ 74 w 210"/>
                <a:gd name="T3" fmla="*/ 0 h 200"/>
                <a:gd name="T4" fmla="*/ 72 w 210"/>
                <a:gd name="T5" fmla="*/ 2 h 200"/>
                <a:gd name="T6" fmla="*/ 78 w 210"/>
                <a:gd name="T7" fmla="*/ 114 h 200"/>
                <a:gd name="T8" fmla="*/ 80 w 210"/>
                <a:gd name="T9" fmla="*/ 120 h 200"/>
                <a:gd name="T10" fmla="*/ 82 w 210"/>
                <a:gd name="T11" fmla="*/ 128 h 200"/>
                <a:gd name="T12" fmla="*/ 24 w 210"/>
                <a:gd name="T13" fmla="*/ 130 h 200"/>
                <a:gd name="T14" fmla="*/ 22 w 210"/>
                <a:gd name="T15" fmla="*/ 132 h 200"/>
                <a:gd name="T16" fmla="*/ 18 w 210"/>
                <a:gd name="T17" fmla="*/ 134 h 200"/>
                <a:gd name="T18" fmla="*/ 16 w 210"/>
                <a:gd name="T19" fmla="*/ 132 h 200"/>
                <a:gd name="T20" fmla="*/ 14 w 210"/>
                <a:gd name="T21" fmla="*/ 132 h 200"/>
                <a:gd name="T22" fmla="*/ 12 w 210"/>
                <a:gd name="T23" fmla="*/ 136 h 200"/>
                <a:gd name="T24" fmla="*/ 12 w 210"/>
                <a:gd name="T25" fmla="*/ 140 h 200"/>
                <a:gd name="T26" fmla="*/ 10 w 210"/>
                <a:gd name="T27" fmla="*/ 144 h 200"/>
                <a:gd name="T28" fmla="*/ 8 w 210"/>
                <a:gd name="T29" fmla="*/ 146 h 200"/>
                <a:gd name="T30" fmla="*/ 6 w 210"/>
                <a:gd name="T31" fmla="*/ 150 h 200"/>
                <a:gd name="T32" fmla="*/ 2 w 210"/>
                <a:gd name="T33" fmla="*/ 154 h 200"/>
                <a:gd name="T34" fmla="*/ 0 w 210"/>
                <a:gd name="T35" fmla="*/ 156 h 200"/>
                <a:gd name="T36" fmla="*/ 0 w 210"/>
                <a:gd name="T37" fmla="*/ 164 h 200"/>
                <a:gd name="T38" fmla="*/ 2 w 210"/>
                <a:gd name="T39" fmla="*/ 172 h 200"/>
                <a:gd name="T40" fmla="*/ 2 w 210"/>
                <a:gd name="T41" fmla="*/ 174 h 200"/>
                <a:gd name="T42" fmla="*/ 4 w 210"/>
                <a:gd name="T43" fmla="*/ 176 h 200"/>
                <a:gd name="T44" fmla="*/ 10 w 210"/>
                <a:gd name="T45" fmla="*/ 178 h 200"/>
                <a:gd name="T46" fmla="*/ 14 w 210"/>
                <a:gd name="T47" fmla="*/ 180 h 200"/>
                <a:gd name="T48" fmla="*/ 22 w 210"/>
                <a:gd name="T49" fmla="*/ 182 h 200"/>
                <a:gd name="T50" fmla="*/ 24 w 210"/>
                <a:gd name="T51" fmla="*/ 182 h 200"/>
                <a:gd name="T52" fmla="*/ 30 w 210"/>
                <a:gd name="T53" fmla="*/ 182 h 200"/>
                <a:gd name="T54" fmla="*/ 30 w 210"/>
                <a:gd name="T55" fmla="*/ 176 h 200"/>
                <a:gd name="T56" fmla="*/ 32 w 210"/>
                <a:gd name="T57" fmla="*/ 176 h 200"/>
                <a:gd name="T58" fmla="*/ 38 w 210"/>
                <a:gd name="T59" fmla="*/ 174 h 200"/>
                <a:gd name="T60" fmla="*/ 44 w 210"/>
                <a:gd name="T61" fmla="*/ 178 h 200"/>
                <a:gd name="T62" fmla="*/ 44 w 210"/>
                <a:gd name="T63" fmla="*/ 182 h 200"/>
                <a:gd name="T64" fmla="*/ 48 w 210"/>
                <a:gd name="T65" fmla="*/ 190 h 200"/>
                <a:gd name="T66" fmla="*/ 56 w 210"/>
                <a:gd name="T67" fmla="*/ 198 h 200"/>
                <a:gd name="T68" fmla="*/ 60 w 210"/>
                <a:gd name="T69" fmla="*/ 200 h 200"/>
                <a:gd name="T70" fmla="*/ 70 w 210"/>
                <a:gd name="T71" fmla="*/ 198 h 200"/>
                <a:gd name="T72" fmla="*/ 74 w 210"/>
                <a:gd name="T73" fmla="*/ 196 h 200"/>
                <a:gd name="T74" fmla="*/ 78 w 210"/>
                <a:gd name="T75" fmla="*/ 192 h 200"/>
                <a:gd name="T76" fmla="*/ 84 w 210"/>
                <a:gd name="T77" fmla="*/ 196 h 200"/>
                <a:gd name="T78" fmla="*/ 86 w 210"/>
                <a:gd name="T79" fmla="*/ 196 h 200"/>
                <a:gd name="T80" fmla="*/ 90 w 210"/>
                <a:gd name="T81" fmla="*/ 196 h 200"/>
                <a:gd name="T82" fmla="*/ 92 w 210"/>
                <a:gd name="T83" fmla="*/ 194 h 200"/>
                <a:gd name="T84" fmla="*/ 94 w 210"/>
                <a:gd name="T85" fmla="*/ 186 h 200"/>
                <a:gd name="T86" fmla="*/ 98 w 210"/>
                <a:gd name="T87" fmla="*/ 176 h 200"/>
                <a:gd name="T88" fmla="*/ 102 w 210"/>
                <a:gd name="T89" fmla="*/ 170 h 200"/>
                <a:gd name="T90" fmla="*/ 106 w 210"/>
                <a:gd name="T91" fmla="*/ 166 h 200"/>
                <a:gd name="T92" fmla="*/ 114 w 210"/>
                <a:gd name="T93" fmla="*/ 164 h 200"/>
                <a:gd name="T94" fmla="*/ 130 w 210"/>
                <a:gd name="T95" fmla="*/ 162 h 200"/>
                <a:gd name="T96" fmla="*/ 148 w 210"/>
                <a:gd name="T97" fmla="*/ 156 h 200"/>
                <a:gd name="T98" fmla="*/ 154 w 210"/>
                <a:gd name="T99" fmla="*/ 150 h 200"/>
                <a:gd name="T100" fmla="*/ 162 w 210"/>
                <a:gd name="T101" fmla="*/ 150 h 200"/>
                <a:gd name="T102" fmla="*/ 176 w 210"/>
                <a:gd name="T103" fmla="*/ 148 h 200"/>
                <a:gd name="T104" fmla="*/ 180 w 210"/>
                <a:gd name="T105" fmla="*/ 148 h 200"/>
                <a:gd name="T106" fmla="*/ 186 w 210"/>
                <a:gd name="T107" fmla="*/ 142 h 200"/>
                <a:gd name="T108" fmla="*/ 196 w 210"/>
                <a:gd name="T109" fmla="*/ 132 h 200"/>
                <a:gd name="T110" fmla="*/ 202 w 210"/>
                <a:gd name="T111" fmla="*/ 120 h 200"/>
                <a:gd name="T112" fmla="*/ 208 w 210"/>
                <a:gd name="T113" fmla="*/ 92 h 200"/>
                <a:gd name="T114" fmla="*/ 202 w 210"/>
                <a:gd name="T115" fmla="*/ 74 h 200"/>
                <a:gd name="T116" fmla="*/ 170 w 210"/>
                <a:gd name="T117" fmla="*/ 5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0" h="200">
                  <a:moveTo>
                    <a:pt x="94" y="0"/>
                  </a:move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80" y="118"/>
                  </a:lnTo>
                  <a:lnTo>
                    <a:pt x="80" y="120"/>
                  </a:lnTo>
                  <a:lnTo>
                    <a:pt x="82" y="124"/>
                  </a:lnTo>
                  <a:lnTo>
                    <a:pt x="82" y="128"/>
                  </a:lnTo>
                  <a:lnTo>
                    <a:pt x="76" y="136"/>
                  </a:lnTo>
                  <a:lnTo>
                    <a:pt x="24" y="130"/>
                  </a:lnTo>
                  <a:lnTo>
                    <a:pt x="24" y="130"/>
                  </a:lnTo>
                  <a:lnTo>
                    <a:pt x="22" y="132"/>
                  </a:lnTo>
                  <a:lnTo>
                    <a:pt x="20" y="134"/>
                  </a:lnTo>
                  <a:lnTo>
                    <a:pt x="18" y="134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4" y="132"/>
                  </a:lnTo>
                  <a:lnTo>
                    <a:pt x="12" y="134"/>
                  </a:lnTo>
                  <a:lnTo>
                    <a:pt x="12" y="136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2" y="144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6" y="150"/>
                  </a:lnTo>
                  <a:lnTo>
                    <a:pt x="4" y="154"/>
                  </a:lnTo>
                  <a:lnTo>
                    <a:pt x="2" y="154"/>
                  </a:lnTo>
                  <a:lnTo>
                    <a:pt x="0" y="154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2" y="168"/>
                  </a:lnTo>
                  <a:lnTo>
                    <a:pt x="2" y="172"/>
                  </a:lnTo>
                  <a:lnTo>
                    <a:pt x="2" y="174"/>
                  </a:lnTo>
                  <a:lnTo>
                    <a:pt x="2" y="174"/>
                  </a:lnTo>
                  <a:lnTo>
                    <a:pt x="2" y="176"/>
                  </a:lnTo>
                  <a:lnTo>
                    <a:pt x="4" y="176"/>
                  </a:lnTo>
                  <a:lnTo>
                    <a:pt x="6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4" y="180"/>
                  </a:lnTo>
                  <a:lnTo>
                    <a:pt x="18" y="182"/>
                  </a:lnTo>
                  <a:lnTo>
                    <a:pt x="22" y="182"/>
                  </a:lnTo>
                  <a:lnTo>
                    <a:pt x="22" y="182"/>
                  </a:lnTo>
                  <a:lnTo>
                    <a:pt x="24" y="182"/>
                  </a:lnTo>
                  <a:lnTo>
                    <a:pt x="28" y="182"/>
                  </a:lnTo>
                  <a:lnTo>
                    <a:pt x="30" y="182"/>
                  </a:lnTo>
                  <a:lnTo>
                    <a:pt x="30" y="180"/>
                  </a:lnTo>
                  <a:lnTo>
                    <a:pt x="30" y="176"/>
                  </a:lnTo>
                  <a:lnTo>
                    <a:pt x="32" y="176"/>
                  </a:lnTo>
                  <a:lnTo>
                    <a:pt x="32" y="176"/>
                  </a:lnTo>
                  <a:lnTo>
                    <a:pt x="36" y="174"/>
                  </a:lnTo>
                  <a:lnTo>
                    <a:pt x="38" y="174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4" y="180"/>
                  </a:lnTo>
                  <a:lnTo>
                    <a:pt x="44" y="182"/>
                  </a:lnTo>
                  <a:lnTo>
                    <a:pt x="46" y="186"/>
                  </a:lnTo>
                  <a:lnTo>
                    <a:pt x="48" y="190"/>
                  </a:lnTo>
                  <a:lnTo>
                    <a:pt x="50" y="194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60" y="200"/>
                  </a:lnTo>
                  <a:lnTo>
                    <a:pt x="64" y="200"/>
                  </a:lnTo>
                  <a:lnTo>
                    <a:pt x="70" y="198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76" y="194"/>
                  </a:lnTo>
                  <a:lnTo>
                    <a:pt x="78" y="192"/>
                  </a:lnTo>
                  <a:lnTo>
                    <a:pt x="82" y="192"/>
                  </a:lnTo>
                  <a:lnTo>
                    <a:pt x="84" y="196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88" y="198"/>
                  </a:lnTo>
                  <a:lnTo>
                    <a:pt x="90" y="196"/>
                  </a:lnTo>
                  <a:lnTo>
                    <a:pt x="92" y="194"/>
                  </a:lnTo>
                  <a:lnTo>
                    <a:pt x="92" y="194"/>
                  </a:lnTo>
                  <a:lnTo>
                    <a:pt x="92" y="190"/>
                  </a:lnTo>
                  <a:lnTo>
                    <a:pt x="94" y="186"/>
                  </a:lnTo>
                  <a:lnTo>
                    <a:pt x="96" y="180"/>
                  </a:lnTo>
                  <a:lnTo>
                    <a:pt x="98" y="176"/>
                  </a:lnTo>
                  <a:lnTo>
                    <a:pt x="100" y="172"/>
                  </a:lnTo>
                  <a:lnTo>
                    <a:pt x="102" y="170"/>
                  </a:lnTo>
                  <a:lnTo>
                    <a:pt x="102" y="168"/>
                  </a:lnTo>
                  <a:lnTo>
                    <a:pt x="106" y="166"/>
                  </a:lnTo>
                  <a:lnTo>
                    <a:pt x="108" y="164"/>
                  </a:lnTo>
                  <a:lnTo>
                    <a:pt x="114" y="164"/>
                  </a:lnTo>
                  <a:lnTo>
                    <a:pt x="120" y="164"/>
                  </a:lnTo>
                  <a:lnTo>
                    <a:pt x="130" y="162"/>
                  </a:lnTo>
                  <a:lnTo>
                    <a:pt x="140" y="160"/>
                  </a:lnTo>
                  <a:lnTo>
                    <a:pt x="148" y="156"/>
                  </a:lnTo>
                  <a:lnTo>
                    <a:pt x="152" y="150"/>
                  </a:lnTo>
                  <a:lnTo>
                    <a:pt x="154" y="150"/>
                  </a:lnTo>
                  <a:lnTo>
                    <a:pt x="158" y="150"/>
                  </a:lnTo>
                  <a:lnTo>
                    <a:pt x="162" y="150"/>
                  </a:lnTo>
                  <a:lnTo>
                    <a:pt x="168" y="150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80" y="148"/>
                  </a:lnTo>
                  <a:lnTo>
                    <a:pt x="182" y="146"/>
                  </a:lnTo>
                  <a:lnTo>
                    <a:pt x="186" y="142"/>
                  </a:lnTo>
                  <a:lnTo>
                    <a:pt x="192" y="138"/>
                  </a:lnTo>
                  <a:lnTo>
                    <a:pt x="196" y="132"/>
                  </a:lnTo>
                  <a:lnTo>
                    <a:pt x="200" y="124"/>
                  </a:lnTo>
                  <a:lnTo>
                    <a:pt x="202" y="120"/>
                  </a:lnTo>
                  <a:lnTo>
                    <a:pt x="204" y="108"/>
                  </a:lnTo>
                  <a:lnTo>
                    <a:pt x="208" y="92"/>
                  </a:lnTo>
                  <a:lnTo>
                    <a:pt x="210" y="72"/>
                  </a:lnTo>
                  <a:lnTo>
                    <a:pt x="202" y="74"/>
                  </a:lnTo>
                  <a:lnTo>
                    <a:pt x="198" y="58"/>
                  </a:lnTo>
                  <a:lnTo>
                    <a:pt x="170" y="58"/>
                  </a:lnTo>
                  <a:lnTo>
                    <a:pt x="94" y="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Freeform 305">
              <a:extLst>
                <a:ext uri="{FF2B5EF4-FFF2-40B4-BE49-F238E27FC236}">
                  <a16:creationId xmlns:a16="http://schemas.microsoft.com/office/drawing/2014/main" id="{3CB783CD-DE5B-ACCD-9E02-51B17FEF58AD}"/>
                </a:ext>
              </a:extLst>
            </p:cNvPr>
            <p:cNvSpPr>
              <a:spLocks/>
            </p:cNvSpPr>
            <p:nvPr/>
          </p:nvSpPr>
          <p:spPr bwMode="gray">
            <a:xfrm>
              <a:off x="6908735" y="3963839"/>
              <a:ext cx="286257" cy="274302"/>
            </a:xfrm>
            <a:custGeom>
              <a:avLst/>
              <a:gdLst>
                <a:gd name="T0" fmla="*/ 0 w 138"/>
                <a:gd name="T1" fmla="*/ 150 h 150"/>
                <a:gd name="T2" fmla="*/ 0 w 138"/>
                <a:gd name="T3" fmla="*/ 0 h 150"/>
                <a:gd name="T4" fmla="*/ 2 w 138"/>
                <a:gd name="T5" fmla="*/ 0 h 150"/>
                <a:gd name="T6" fmla="*/ 6 w 138"/>
                <a:gd name="T7" fmla="*/ 2 h 150"/>
                <a:gd name="T8" fmla="*/ 12 w 138"/>
                <a:gd name="T9" fmla="*/ 2 h 150"/>
                <a:gd name="T10" fmla="*/ 18 w 138"/>
                <a:gd name="T11" fmla="*/ 2 h 150"/>
                <a:gd name="T12" fmla="*/ 22 w 138"/>
                <a:gd name="T13" fmla="*/ 2 h 150"/>
                <a:gd name="T14" fmla="*/ 26 w 138"/>
                <a:gd name="T15" fmla="*/ 4 h 150"/>
                <a:gd name="T16" fmla="*/ 28 w 138"/>
                <a:gd name="T17" fmla="*/ 4 h 150"/>
                <a:gd name="T18" fmla="*/ 30 w 138"/>
                <a:gd name="T19" fmla="*/ 6 h 150"/>
                <a:gd name="T20" fmla="*/ 34 w 138"/>
                <a:gd name="T21" fmla="*/ 8 h 150"/>
                <a:gd name="T22" fmla="*/ 38 w 138"/>
                <a:gd name="T23" fmla="*/ 10 h 150"/>
                <a:gd name="T24" fmla="*/ 44 w 138"/>
                <a:gd name="T25" fmla="*/ 10 h 150"/>
                <a:gd name="T26" fmla="*/ 68 w 138"/>
                <a:gd name="T27" fmla="*/ 4 h 150"/>
                <a:gd name="T28" fmla="*/ 68 w 138"/>
                <a:gd name="T29" fmla="*/ 4 h 150"/>
                <a:gd name="T30" fmla="*/ 70 w 138"/>
                <a:gd name="T31" fmla="*/ 4 h 150"/>
                <a:gd name="T32" fmla="*/ 72 w 138"/>
                <a:gd name="T33" fmla="*/ 2 h 150"/>
                <a:gd name="T34" fmla="*/ 76 w 138"/>
                <a:gd name="T35" fmla="*/ 2 h 150"/>
                <a:gd name="T36" fmla="*/ 80 w 138"/>
                <a:gd name="T37" fmla="*/ 4 h 150"/>
                <a:gd name="T38" fmla="*/ 86 w 138"/>
                <a:gd name="T39" fmla="*/ 6 h 150"/>
                <a:gd name="T40" fmla="*/ 86 w 138"/>
                <a:gd name="T41" fmla="*/ 6 h 150"/>
                <a:gd name="T42" fmla="*/ 86 w 138"/>
                <a:gd name="T43" fmla="*/ 10 h 150"/>
                <a:gd name="T44" fmla="*/ 86 w 138"/>
                <a:gd name="T45" fmla="*/ 14 h 150"/>
                <a:gd name="T46" fmla="*/ 88 w 138"/>
                <a:gd name="T47" fmla="*/ 20 h 150"/>
                <a:gd name="T48" fmla="*/ 92 w 138"/>
                <a:gd name="T49" fmla="*/ 26 h 150"/>
                <a:gd name="T50" fmla="*/ 92 w 138"/>
                <a:gd name="T51" fmla="*/ 30 h 150"/>
                <a:gd name="T52" fmla="*/ 98 w 138"/>
                <a:gd name="T53" fmla="*/ 40 h 150"/>
                <a:gd name="T54" fmla="*/ 106 w 138"/>
                <a:gd name="T55" fmla="*/ 56 h 150"/>
                <a:gd name="T56" fmla="*/ 114 w 138"/>
                <a:gd name="T57" fmla="*/ 74 h 150"/>
                <a:gd name="T58" fmla="*/ 122 w 138"/>
                <a:gd name="T59" fmla="*/ 92 h 150"/>
                <a:gd name="T60" fmla="*/ 130 w 138"/>
                <a:gd name="T61" fmla="*/ 108 h 150"/>
                <a:gd name="T62" fmla="*/ 136 w 138"/>
                <a:gd name="T63" fmla="*/ 122 h 150"/>
                <a:gd name="T64" fmla="*/ 138 w 138"/>
                <a:gd name="T65" fmla="*/ 128 h 150"/>
                <a:gd name="T66" fmla="*/ 138 w 138"/>
                <a:gd name="T67" fmla="*/ 130 h 150"/>
                <a:gd name="T68" fmla="*/ 136 w 138"/>
                <a:gd name="T69" fmla="*/ 132 h 150"/>
                <a:gd name="T70" fmla="*/ 132 w 138"/>
                <a:gd name="T71" fmla="*/ 138 h 150"/>
                <a:gd name="T72" fmla="*/ 126 w 138"/>
                <a:gd name="T73" fmla="*/ 142 h 150"/>
                <a:gd name="T74" fmla="*/ 120 w 138"/>
                <a:gd name="T75" fmla="*/ 146 h 150"/>
                <a:gd name="T76" fmla="*/ 110 w 138"/>
                <a:gd name="T77" fmla="*/ 150 h 150"/>
                <a:gd name="T78" fmla="*/ 0 w 138"/>
                <a:gd name="T7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8" h="150">
                  <a:moveTo>
                    <a:pt x="0" y="15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4" y="8"/>
                  </a:lnTo>
                  <a:lnTo>
                    <a:pt x="38" y="10"/>
                  </a:lnTo>
                  <a:lnTo>
                    <a:pt x="44" y="10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6" y="10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2" y="26"/>
                  </a:lnTo>
                  <a:lnTo>
                    <a:pt x="92" y="30"/>
                  </a:lnTo>
                  <a:lnTo>
                    <a:pt x="98" y="40"/>
                  </a:lnTo>
                  <a:lnTo>
                    <a:pt x="106" y="56"/>
                  </a:lnTo>
                  <a:lnTo>
                    <a:pt x="114" y="74"/>
                  </a:lnTo>
                  <a:lnTo>
                    <a:pt x="122" y="92"/>
                  </a:lnTo>
                  <a:lnTo>
                    <a:pt x="130" y="108"/>
                  </a:lnTo>
                  <a:lnTo>
                    <a:pt x="136" y="122"/>
                  </a:lnTo>
                  <a:lnTo>
                    <a:pt x="138" y="128"/>
                  </a:lnTo>
                  <a:lnTo>
                    <a:pt x="138" y="130"/>
                  </a:lnTo>
                  <a:lnTo>
                    <a:pt x="136" y="132"/>
                  </a:lnTo>
                  <a:lnTo>
                    <a:pt x="132" y="138"/>
                  </a:lnTo>
                  <a:lnTo>
                    <a:pt x="126" y="142"/>
                  </a:lnTo>
                  <a:lnTo>
                    <a:pt x="120" y="146"/>
                  </a:lnTo>
                  <a:lnTo>
                    <a:pt x="110" y="150"/>
                  </a:lnTo>
                  <a:lnTo>
                    <a:pt x="0" y="15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Freeform 306">
              <a:extLst>
                <a:ext uri="{FF2B5EF4-FFF2-40B4-BE49-F238E27FC236}">
                  <a16:creationId xmlns:a16="http://schemas.microsoft.com/office/drawing/2014/main" id="{91AAC434-D315-82B4-8032-9628BB396510}"/>
                </a:ext>
              </a:extLst>
            </p:cNvPr>
            <p:cNvSpPr>
              <a:spLocks/>
            </p:cNvSpPr>
            <p:nvPr/>
          </p:nvSpPr>
          <p:spPr bwMode="gray">
            <a:xfrm>
              <a:off x="7087127" y="3971154"/>
              <a:ext cx="82974" cy="91434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8 h 50"/>
                <a:gd name="T4" fmla="*/ 0 w 40"/>
                <a:gd name="T5" fmla="*/ 10 h 50"/>
                <a:gd name="T6" fmla="*/ 2 w 40"/>
                <a:gd name="T7" fmla="*/ 12 h 50"/>
                <a:gd name="T8" fmla="*/ 2 w 40"/>
                <a:gd name="T9" fmla="*/ 16 h 50"/>
                <a:gd name="T10" fmla="*/ 4 w 40"/>
                <a:gd name="T11" fmla="*/ 20 h 50"/>
                <a:gd name="T12" fmla="*/ 6 w 40"/>
                <a:gd name="T13" fmla="*/ 24 h 50"/>
                <a:gd name="T14" fmla="*/ 8 w 40"/>
                <a:gd name="T15" fmla="*/ 28 h 50"/>
                <a:gd name="T16" fmla="*/ 10 w 40"/>
                <a:gd name="T17" fmla="*/ 30 h 50"/>
                <a:gd name="T18" fmla="*/ 14 w 40"/>
                <a:gd name="T19" fmla="*/ 34 h 50"/>
                <a:gd name="T20" fmla="*/ 16 w 40"/>
                <a:gd name="T21" fmla="*/ 38 h 50"/>
                <a:gd name="T22" fmla="*/ 22 w 40"/>
                <a:gd name="T23" fmla="*/ 42 h 50"/>
                <a:gd name="T24" fmla="*/ 26 w 40"/>
                <a:gd name="T25" fmla="*/ 44 h 50"/>
                <a:gd name="T26" fmla="*/ 30 w 40"/>
                <a:gd name="T27" fmla="*/ 48 h 50"/>
                <a:gd name="T28" fmla="*/ 32 w 40"/>
                <a:gd name="T29" fmla="*/ 50 h 50"/>
                <a:gd name="T30" fmla="*/ 32 w 40"/>
                <a:gd name="T31" fmla="*/ 50 h 50"/>
                <a:gd name="T32" fmla="*/ 34 w 40"/>
                <a:gd name="T33" fmla="*/ 50 h 50"/>
                <a:gd name="T34" fmla="*/ 36 w 40"/>
                <a:gd name="T35" fmla="*/ 48 h 50"/>
                <a:gd name="T36" fmla="*/ 38 w 40"/>
                <a:gd name="T37" fmla="*/ 44 h 50"/>
                <a:gd name="T38" fmla="*/ 40 w 40"/>
                <a:gd name="T39" fmla="*/ 32 h 50"/>
                <a:gd name="T40" fmla="*/ 38 w 40"/>
                <a:gd name="T41" fmla="*/ 28 h 50"/>
                <a:gd name="T42" fmla="*/ 32 w 40"/>
                <a:gd name="T43" fmla="*/ 18 h 50"/>
                <a:gd name="T44" fmla="*/ 26 w 40"/>
                <a:gd name="T45" fmla="*/ 8 h 50"/>
                <a:gd name="T46" fmla="*/ 22 w 40"/>
                <a:gd name="T47" fmla="*/ 0 h 50"/>
                <a:gd name="T48" fmla="*/ 22 w 40"/>
                <a:gd name="T49" fmla="*/ 0 h 50"/>
                <a:gd name="T50" fmla="*/ 18 w 40"/>
                <a:gd name="T51" fmla="*/ 0 h 50"/>
                <a:gd name="T52" fmla="*/ 12 w 40"/>
                <a:gd name="T53" fmla="*/ 0 h 50"/>
                <a:gd name="T54" fmla="*/ 8 w 40"/>
                <a:gd name="T55" fmla="*/ 0 h 50"/>
                <a:gd name="T56" fmla="*/ 2 w 40"/>
                <a:gd name="T57" fmla="*/ 0 h 50"/>
                <a:gd name="T58" fmla="*/ 0 w 40"/>
                <a:gd name="T5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5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6" y="38"/>
                  </a:lnTo>
                  <a:lnTo>
                    <a:pt x="22" y="42"/>
                  </a:lnTo>
                  <a:lnTo>
                    <a:pt x="26" y="44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6" y="48"/>
                  </a:lnTo>
                  <a:lnTo>
                    <a:pt x="38" y="44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2" y="18"/>
                  </a:lnTo>
                  <a:lnTo>
                    <a:pt x="26" y="8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 307">
              <a:extLst>
                <a:ext uri="{FF2B5EF4-FFF2-40B4-BE49-F238E27FC236}">
                  <a16:creationId xmlns:a16="http://schemas.microsoft.com/office/drawing/2014/main" id="{D7974B7D-37CD-0AC1-A98D-94BAABC99872}"/>
                </a:ext>
              </a:extLst>
            </p:cNvPr>
            <p:cNvSpPr>
              <a:spLocks/>
            </p:cNvSpPr>
            <p:nvPr/>
          </p:nvSpPr>
          <p:spPr bwMode="gray">
            <a:xfrm>
              <a:off x="7373385" y="5020819"/>
              <a:ext cx="178392" cy="332821"/>
            </a:xfrm>
            <a:custGeom>
              <a:avLst/>
              <a:gdLst>
                <a:gd name="T0" fmla="*/ 78 w 86"/>
                <a:gd name="T1" fmla="*/ 0 h 182"/>
                <a:gd name="T2" fmla="*/ 72 w 86"/>
                <a:gd name="T3" fmla="*/ 4 h 182"/>
                <a:gd name="T4" fmla="*/ 64 w 86"/>
                <a:gd name="T5" fmla="*/ 12 h 182"/>
                <a:gd name="T6" fmla="*/ 60 w 86"/>
                <a:gd name="T7" fmla="*/ 20 h 182"/>
                <a:gd name="T8" fmla="*/ 56 w 86"/>
                <a:gd name="T9" fmla="*/ 24 h 182"/>
                <a:gd name="T10" fmla="*/ 48 w 86"/>
                <a:gd name="T11" fmla="*/ 32 h 182"/>
                <a:gd name="T12" fmla="*/ 40 w 86"/>
                <a:gd name="T13" fmla="*/ 42 h 182"/>
                <a:gd name="T14" fmla="*/ 34 w 86"/>
                <a:gd name="T15" fmla="*/ 50 h 182"/>
                <a:gd name="T16" fmla="*/ 28 w 86"/>
                <a:gd name="T17" fmla="*/ 54 h 182"/>
                <a:gd name="T18" fmla="*/ 24 w 86"/>
                <a:gd name="T19" fmla="*/ 54 h 182"/>
                <a:gd name="T20" fmla="*/ 22 w 86"/>
                <a:gd name="T21" fmla="*/ 54 h 182"/>
                <a:gd name="T22" fmla="*/ 16 w 86"/>
                <a:gd name="T23" fmla="*/ 54 h 182"/>
                <a:gd name="T24" fmla="*/ 10 w 86"/>
                <a:gd name="T25" fmla="*/ 60 h 182"/>
                <a:gd name="T26" fmla="*/ 6 w 86"/>
                <a:gd name="T27" fmla="*/ 68 h 182"/>
                <a:gd name="T28" fmla="*/ 6 w 86"/>
                <a:gd name="T29" fmla="*/ 82 h 182"/>
                <a:gd name="T30" fmla="*/ 4 w 86"/>
                <a:gd name="T31" fmla="*/ 90 h 182"/>
                <a:gd name="T32" fmla="*/ 6 w 86"/>
                <a:gd name="T33" fmla="*/ 92 h 182"/>
                <a:gd name="T34" fmla="*/ 8 w 86"/>
                <a:gd name="T35" fmla="*/ 92 h 182"/>
                <a:gd name="T36" fmla="*/ 14 w 86"/>
                <a:gd name="T37" fmla="*/ 100 h 182"/>
                <a:gd name="T38" fmla="*/ 14 w 86"/>
                <a:gd name="T39" fmla="*/ 106 h 182"/>
                <a:gd name="T40" fmla="*/ 10 w 86"/>
                <a:gd name="T41" fmla="*/ 110 h 182"/>
                <a:gd name="T42" fmla="*/ 6 w 86"/>
                <a:gd name="T43" fmla="*/ 116 h 182"/>
                <a:gd name="T44" fmla="*/ 0 w 86"/>
                <a:gd name="T45" fmla="*/ 138 h 182"/>
                <a:gd name="T46" fmla="*/ 6 w 86"/>
                <a:gd name="T47" fmla="*/ 172 h 182"/>
                <a:gd name="T48" fmla="*/ 8 w 86"/>
                <a:gd name="T49" fmla="*/ 172 h 182"/>
                <a:gd name="T50" fmla="*/ 16 w 86"/>
                <a:gd name="T51" fmla="*/ 172 h 182"/>
                <a:gd name="T52" fmla="*/ 22 w 86"/>
                <a:gd name="T53" fmla="*/ 172 h 182"/>
                <a:gd name="T54" fmla="*/ 20 w 86"/>
                <a:gd name="T55" fmla="*/ 174 h 182"/>
                <a:gd name="T56" fmla="*/ 24 w 86"/>
                <a:gd name="T57" fmla="*/ 178 h 182"/>
                <a:gd name="T58" fmla="*/ 28 w 86"/>
                <a:gd name="T59" fmla="*/ 182 h 182"/>
                <a:gd name="T60" fmla="*/ 36 w 86"/>
                <a:gd name="T61" fmla="*/ 182 h 182"/>
                <a:gd name="T62" fmla="*/ 44 w 86"/>
                <a:gd name="T63" fmla="*/ 178 h 182"/>
                <a:gd name="T64" fmla="*/ 50 w 86"/>
                <a:gd name="T65" fmla="*/ 164 h 182"/>
                <a:gd name="T66" fmla="*/ 58 w 86"/>
                <a:gd name="T67" fmla="*/ 134 h 182"/>
                <a:gd name="T68" fmla="*/ 58 w 86"/>
                <a:gd name="T69" fmla="*/ 126 h 182"/>
                <a:gd name="T70" fmla="*/ 60 w 86"/>
                <a:gd name="T71" fmla="*/ 120 h 182"/>
                <a:gd name="T72" fmla="*/ 66 w 86"/>
                <a:gd name="T73" fmla="*/ 108 h 182"/>
                <a:gd name="T74" fmla="*/ 72 w 86"/>
                <a:gd name="T75" fmla="*/ 82 h 182"/>
                <a:gd name="T76" fmla="*/ 78 w 86"/>
                <a:gd name="T77" fmla="*/ 54 h 182"/>
                <a:gd name="T78" fmla="*/ 78 w 86"/>
                <a:gd name="T79" fmla="*/ 50 h 182"/>
                <a:gd name="T80" fmla="*/ 82 w 86"/>
                <a:gd name="T81" fmla="*/ 40 h 182"/>
                <a:gd name="T82" fmla="*/ 84 w 86"/>
                <a:gd name="T83" fmla="*/ 28 h 182"/>
                <a:gd name="T84" fmla="*/ 84 w 86"/>
                <a:gd name="T85" fmla="*/ 20 h 182"/>
                <a:gd name="T86" fmla="*/ 86 w 86"/>
                <a:gd name="T87" fmla="*/ 12 h 182"/>
                <a:gd name="T88" fmla="*/ 86 w 86"/>
                <a:gd name="T89" fmla="*/ 4 h 182"/>
                <a:gd name="T90" fmla="*/ 78 w 86"/>
                <a:gd name="T9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" h="182">
                  <a:moveTo>
                    <a:pt x="78" y="0"/>
                  </a:moveTo>
                  <a:lnTo>
                    <a:pt x="78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4" y="12"/>
                  </a:lnTo>
                  <a:lnTo>
                    <a:pt x="62" y="20"/>
                  </a:lnTo>
                  <a:lnTo>
                    <a:pt x="60" y="20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2" y="28"/>
                  </a:lnTo>
                  <a:lnTo>
                    <a:pt x="48" y="32"/>
                  </a:lnTo>
                  <a:lnTo>
                    <a:pt x="44" y="36"/>
                  </a:lnTo>
                  <a:lnTo>
                    <a:pt x="40" y="42"/>
                  </a:lnTo>
                  <a:lnTo>
                    <a:pt x="38" y="46"/>
                  </a:lnTo>
                  <a:lnTo>
                    <a:pt x="34" y="50"/>
                  </a:lnTo>
                  <a:lnTo>
                    <a:pt x="30" y="52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16" y="54"/>
                  </a:lnTo>
                  <a:lnTo>
                    <a:pt x="14" y="56"/>
                  </a:lnTo>
                  <a:lnTo>
                    <a:pt x="10" y="60"/>
                  </a:lnTo>
                  <a:lnTo>
                    <a:pt x="8" y="64"/>
                  </a:lnTo>
                  <a:lnTo>
                    <a:pt x="6" y="68"/>
                  </a:lnTo>
                  <a:lnTo>
                    <a:pt x="6" y="76"/>
                  </a:lnTo>
                  <a:lnTo>
                    <a:pt x="6" y="82"/>
                  </a:lnTo>
                  <a:lnTo>
                    <a:pt x="6" y="88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14" y="100"/>
                  </a:lnTo>
                  <a:lnTo>
                    <a:pt x="14" y="102"/>
                  </a:lnTo>
                  <a:lnTo>
                    <a:pt x="14" y="106"/>
                  </a:lnTo>
                  <a:lnTo>
                    <a:pt x="12" y="108"/>
                  </a:lnTo>
                  <a:lnTo>
                    <a:pt x="10" y="110"/>
                  </a:lnTo>
                  <a:lnTo>
                    <a:pt x="8" y="112"/>
                  </a:lnTo>
                  <a:lnTo>
                    <a:pt x="6" y="116"/>
                  </a:lnTo>
                  <a:lnTo>
                    <a:pt x="2" y="124"/>
                  </a:lnTo>
                  <a:lnTo>
                    <a:pt x="0" y="138"/>
                  </a:lnTo>
                  <a:lnTo>
                    <a:pt x="0" y="154"/>
                  </a:lnTo>
                  <a:lnTo>
                    <a:pt x="6" y="172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2" y="172"/>
                  </a:lnTo>
                  <a:lnTo>
                    <a:pt x="16" y="172"/>
                  </a:lnTo>
                  <a:lnTo>
                    <a:pt x="20" y="172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20" y="174"/>
                  </a:lnTo>
                  <a:lnTo>
                    <a:pt x="22" y="176"/>
                  </a:lnTo>
                  <a:lnTo>
                    <a:pt x="24" y="178"/>
                  </a:lnTo>
                  <a:lnTo>
                    <a:pt x="26" y="180"/>
                  </a:lnTo>
                  <a:lnTo>
                    <a:pt x="28" y="182"/>
                  </a:lnTo>
                  <a:lnTo>
                    <a:pt x="32" y="182"/>
                  </a:lnTo>
                  <a:lnTo>
                    <a:pt x="36" y="182"/>
                  </a:lnTo>
                  <a:lnTo>
                    <a:pt x="40" y="182"/>
                  </a:lnTo>
                  <a:lnTo>
                    <a:pt x="44" y="178"/>
                  </a:lnTo>
                  <a:lnTo>
                    <a:pt x="46" y="172"/>
                  </a:lnTo>
                  <a:lnTo>
                    <a:pt x="50" y="164"/>
                  </a:lnTo>
                  <a:lnTo>
                    <a:pt x="56" y="146"/>
                  </a:lnTo>
                  <a:lnTo>
                    <a:pt x="58" y="134"/>
                  </a:lnTo>
                  <a:lnTo>
                    <a:pt x="60" y="128"/>
                  </a:lnTo>
                  <a:lnTo>
                    <a:pt x="58" y="126"/>
                  </a:lnTo>
                  <a:lnTo>
                    <a:pt x="58" y="124"/>
                  </a:lnTo>
                  <a:lnTo>
                    <a:pt x="60" y="120"/>
                  </a:lnTo>
                  <a:lnTo>
                    <a:pt x="62" y="114"/>
                  </a:lnTo>
                  <a:lnTo>
                    <a:pt x="66" y="108"/>
                  </a:lnTo>
                  <a:lnTo>
                    <a:pt x="70" y="98"/>
                  </a:lnTo>
                  <a:lnTo>
                    <a:pt x="72" y="82"/>
                  </a:lnTo>
                  <a:lnTo>
                    <a:pt x="76" y="66"/>
                  </a:lnTo>
                  <a:lnTo>
                    <a:pt x="78" y="54"/>
                  </a:lnTo>
                  <a:lnTo>
                    <a:pt x="78" y="52"/>
                  </a:lnTo>
                  <a:lnTo>
                    <a:pt x="78" y="50"/>
                  </a:lnTo>
                  <a:lnTo>
                    <a:pt x="80" y="44"/>
                  </a:lnTo>
                  <a:lnTo>
                    <a:pt x="82" y="40"/>
                  </a:lnTo>
                  <a:lnTo>
                    <a:pt x="82" y="34"/>
                  </a:lnTo>
                  <a:lnTo>
                    <a:pt x="84" y="28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6" y="16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78" y="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reeform 308">
              <a:extLst>
                <a:ext uri="{FF2B5EF4-FFF2-40B4-BE49-F238E27FC236}">
                  <a16:creationId xmlns:a16="http://schemas.microsoft.com/office/drawing/2014/main" id="{9F2B4071-C87A-0721-6B66-B2C26F0E2E96}"/>
                </a:ext>
              </a:extLst>
            </p:cNvPr>
            <p:cNvSpPr>
              <a:spLocks/>
            </p:cNvSpPr>
            <p:nvPr/>
          </p:nvSpPr>
          <p:spPr bwMode="gray">
            <a:xfrm>
              <a:off x="10036828" y="5862014"/>
              <a:ext cx="120311" cy="102407"/>
            </a:xfrm>
            <a:custGeom>
              <a:avLst/>
              <a:gdLst>
                <a:gd name="T0" fmla="*/ 10 w 58"/>
                <a:gd name="T1" fmla="*/ 2 h 56"/>
                <a:gd name="T2" fmla="*/ 10 w 58"/>
                <a:gd name="T3" fmla="*/ 2 h 56"/>
                <a:gd name="T4" fmla="*/ 8 w 58"/>
                <a:gd name="T5" fmla="*/ 2 h 56"/>
                <a:gd name="T6" fmla="*/ 6 w 58"/>
                <a:gd name="T7" fmla="*/ 2 h 56"/>
                <a:gd name="T8" fmla="*/ 4 w 58"/>
                <a:gd name="T9" fmla="*/ 4 h 56"/>
                <a:gd name="T10" fmla="*/ 2 w 58"/>
                <a:gd name="T11" fmla="*/ 6 h 56"/>
                <a:gd name="T12" fmla="*/ 0 w 58"/>
                <a:gd name="T13" fmla="*/ 8 h 56"/>
                <a:gd name="T14" fmla="*/ 0 w 58"/>
                <a:gd name="T15" fmla="*/ 14 h 56"/>
                <a:gd name="T16" fmla="*/ 6 w 58"/>
                <a:gd name="T17" fmla="*/ 30 h 56"/>
                <a:gd name="T18" fmla="*/ 6 w 58"/>
                <a:gd name="T19" fmla="*/ 30 h 56"/>
                <a:gd name="T20" fmla="*/ 8 w 58"/>
                <a:gd name="T21" fmla="*/ 32 h 56"/>
                <a:gd name="T22" fmla="*/ 10 w 58"/>
                <a:gd name="T23" fmla="*/ 36 h 56"/>
                <a:gd name="T24" fmla="*/ 14 w 58"/>
                <a:gd name="T25" fmla="*/ 40 h 56"/>
                <a:gd name="T26" fmla="*/ 14 w 58"/>
                <a:gd name="T27" fmla="*/ 44 h 56"/>
                <a:gd name="T28" fmla="*/ 18 w 58"/>
                <a:gd name="T29" fmla="*/ 46 h 56"/>
                <a:gd name="T30" fmla="*/ 22 w 58"/>
                <a:gd name="T31" fmla="*/ 50 h 56"/>
                <a:gd name="T32" fmla="*/ 26 w 58"/>
                <a:gd name="T33" fmla="*/ 52 h 56"/>
                <a:gd name="T34" fmla="*/ 32 w 58"/>
                <a:gd name="T35" fmla="*/ 54 h 56"/>
                <a:gd name="T36" fmla="*/ 36 w 58"/>
                <a:gd name="T37" fmla="*/ 56 h 56"/>
                <a:gd name="T38" fmla="*/ 40 w 58"/>
                <a:gd name="T39" fmla="*/ 54 h 56"/>
                <a:gd name="T40" fmla="*/ 42 w 58"/>
                <a:gd name="T41" fmla="*/ 52 h 56"/>
                <a:gd name="T42" fmla="*/ 46 w 58"/>
                <a:gd name="T43" fmla="*/ 50 h 56"/>
                <a:gd name="T44" fmla="*/ 50 w 58"/>
                <a:gd name="T45" fmla="*/ 44 h 56"/>
                <a:gd name="T46" fmla="*/ 54 w 58"/>
                <a:gd name="T47" fmla="*/ 40 h 56"/>
                <a:gd name="T48" fmla="*/ 56 w 58"/>
                <a:gd name="T49" fmla="*/ 34 h 56"/>
                <a:gd name="T50" fmla="*/ 58 w 58"/>
                <a:gd name="T51" fmla="*/ 30 h 56"/>
                <a:gd name="T52" fmla="*/ 56 w 58"/>
                <a:gd name="T53" fmla="*/ 24 h 56"/>
                <a:gd name="T54" fmla="*/ 56 w 58"/>
                <a:gd name="T55" fmla="*/ 18 h 56"/>
                <a:gd name="T56" fmla="*/ 56 w 58"/>
                <a:gd name="T57" fmla="*/ 12 h 56"/>
                <a:gd name="T58" fmla="*/ 56 w 58"/>
                <a:gd name="T59" fmla="*/ 8 h 56"/>
                <a:gd name="T60" fmla="*/ 56 w 58"/>
                <a:gd name="T61" fmla="*/ 6 h 56"/>
                <a:gd name="T62" fmla="*/ 54 w 58"/>
                <a:gd name="T63" fmla="*/ 6 h 56"/>
                <a:gd name="T64" fmla="*/ 52 w 58"/>
                <a:gd name="T65" fmla="*/ 4 h 56"/>
                <a:gd name="T66" fmla="*/ 50 w 58"/>
                <a:gd name="T67" fmla="*/ 2 h 56"/>
                <a:gd name="T68" fmla="*/ 46 w 58"/>
                <a:gd name="T69" fmla="*/ 0 h 56"/>
                <a:gd name="T70" fmla="*/ 42 w 58"/>
                <a:gd name="T71" fmla="*/ 0 h 56"/>
                <a:gd name="T72" fmla="*/ 40 w 58"/>
                <a:gd name="T73" fmla="*/ 0 h 56"/>
                <a:gd name="T74" fmla="*/ 38 w 58"/>
                <a:gd name="T75" fmla="*/ 2 h 56"/>
                <a:gd name="T76" fmla="*/ 36 w 58"/>
                <a:gd name="T77" fmla="*/ 4 h 56"/>
                <a:gd name="T78" fmla="*/ 34 w 58"/>
                <a:gd name="T79" fmla="*/ 8 h 56"/>
                <a:gd name="T80" fmla="*/ 32 w 58"/>
                <a:gd name="T81" fmla="*/ 10 h 56"/>
                <a:gd name="T82" fmla="*/ 32 w 58"/>
                <a:gd name="T83" fmla="*/ 10 h 56"/>
                <a:gd name="T84" fmla="*/ 16 w 58"/>
                <a:gd name="T85" fmla="*/ 2 h 56"/>
                <a:gd name="T86" fmla="*/ 10 w 58"/>
                <a:gd name="T8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" h="56">
                  <a:moveTo>
                    <a:pt x="10" y="2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0" y="36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18" y="46"/>
                  </a:lnTo>
                  <a:lnTo>
                    <a:pt x="22" y="50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6"/>
                  </a:lnTo>
                  <a:lnTo>
                    <a:pt x="40" y="54"/>
                  </a:lnTo>
                  <a:lnTo>
                    <a:pt x="42" y="52"/>
                  </a:lnTo>
                  <a:lnTo>
                    <a:pt x="46" y="50"/>
                  </a:lnTo>
                  <a:lnTo>
                    <a:pt x="50" y="44"/>
                  </a:lnTo>
                  <a:lnTo>
                    <a:pt x="54" y="40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56" y="24"/>
                  </a:lnTo>
                  <a:lnTo>
                    <a:pt x="56" y="18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6" y="4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16" y="2"/>
                  </a:lnTo>
                  <a:lnTo>
                    <a:pt x="10" y="2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reeform 309">
              <a:extLst>
                <a:ext uri="{FF2B5EF4-FFF2-40B4-BE49-F238E27FC236}">
                  <a16:creationId xmlns:a16="http://schemas.microsoft.com/office/drawing/2014/main" id="{FD280B0C-5E9B-85D5-9B4D-4EBFAFAB650D}"/>
                </a:ext>
              </a:extLst>
            </p:cNvPr>
            <p:cNvSpPr>
              <a:spLocks/>
            </p:cNvSpPr>
            <p:nvPr/>
          </p:nvSpPr>
          <p:spPr bwMode="gray">
            <a:xfrm>
              <a:off x="10148842" y="4786747"/>
              <a:ext cx="145204" cy="98749"/>
            </a:xfrm>
            <a:custGeom>
              <a:avLst/>
              <a:gdLst>
                <a:gd name="T0" fmla="*/ 2 w 70"/>
                <a:gd name="T1" fmla="*/ 44 h 54"/>
                <a:gd name="T2" fmla="*/ 34 w 70"/>
                <a:gd name="T3" fmla="*/ 28 h 54"/>
                <a:gd name="T4" fmla="*/ 34 w 70"/>
                <a:gd name="T5" fmla="*/ 28 h 54"/>
                <a:gd name="T6" fmla="*/ 38 w 70"/>
                <a:gd name="T7" fmla="*/ 26 h 54"/>
                <a:gd name="T8" fmla="*/ 40 w 70"/>
                <a:gd name="T9" fmla="*/ 22 h 54"/>
                <a:gd name="T10" fmla="*/ 44 w 70"/>
                <a:gd name="T11" fmla="*/ 18 h 54"/>
                <a:gd name="T12" fmla="*/ 48 w 70"/>
                <a:gd name="T13" fmla="*/ 14 h 54"/>
                <a:gd name="T14" fmla="*/ 52 w 70"/>
                <a:gd name="T15" fmla="*/ 10 h 54"/>
                <a:gd name="T16" fmla="*/ 54 w 70"/>
                <a:gd name="T17" fmla="*/ 4 h 54"/>
                <a:gd name="T18" fmla="*/ 54 w 70"/>
                <a:gd name="T19" fmla="*/ 0 h 54"/>
                <a:gd name="T20" fmla="*/ 64 w 70"/>
                <a:gd name="T21" fmla="*/ 0 h 54"/>
                <a:gd name="T22" fmla="*/ 70 w 70"/>
                <a:gd name="T23" fmla="*/ 8 h 54"/>
                <a:gd name="T24" fmla="*/ 68 w 70"/>
                <a:gd name="T25" fmla="*/ 12 h 54"/>
                <a:gd name="T26" fmla="*/ 64 w 70"/>
                <a:gd name="T27" fmla="*/ 22 h 54"/>
                <a:gd name="T28" fmla="*/ 56 w 70"/>
                <a:gd name="T29" fmla="*/ 32 h 54"/>
                <a:gd name="T30" fmla="*/ 46 w 70"/>
                <a:gd name="T31" fmla="*/ 42 h 54"/>
                <a:gd name="T32" fmla="*/ 28 w 70"/>
                <a:gd name="T33" fmla="*/ 50 h 54"/>
                <a:gd name="T34" fmla="*/ 16 w 70"/>
                <a:gd name="T35" fmla="*/ 54 h 54"/>
                <a:gd name="T36" fmla="*/ 10 w 70"/>
                <a:gd name="T37" fmla="*/ 54 h 54"/>
                <a:gd name="T38" fmla="*/ 10 w 70"/>
                <a:gd name="T39" fmla="*/ 54 h 54"/>
                <a:gd name="T40" fmla="*/ 8 w 70"/>
                <a:gd name="T41" fmla="*/ 54 h 54"/>
                <a:gd name="T42" fmla="*/ 6 w 70"/>
                <a:gd name="T43" fmla="*/ 54 h 54"/>
                <a:gd name="T44" fmla="*/ 4 w 70"/>
                <a:gd name="T45" fmla="*/ 52 h 54"/>
                <a:gd name="T46" fmla="*/ 2 w 70"/>
                <a:gd name="T47" fmla="*/ 52 h 54"/>
                <a:gd name="T48" fmla="*/ 0 w 70"/>
                <a:gd name="T49" fmla="*/ 50 h 54"/>
                <a:gd name="T50" fmla="*/ 0 w 70"/>
                <a:gd name="T51" fmla="*/ 48 h 54"/>
                <a:gd name="T52" fmla="*/ 2 w 70"/>
                <a:gd name="T53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54">
                  <a:moveTo>
                    <a:pt x="2" y="44"/>
                  </a:moveTo>
                  <a:lnTo>
                    <a:pt x="34" y="28"/>
                  </a:lnTo>
                  <a:lnTo>
                    <a:pt x="34" y="28"/>
                  </a:lnTo>
                  <a:lnTo>
                    <a:pt x="38" y="26"/>
                  </a:lnTo>
                  <a:lnTo>
                    <a:pt x="40" y="22"/>
                  </a:lnTo>
                  <a:lnTo>
                    <a:pt x="44" y="18"/>
                  </a:lnTo>
                  <a:lnTo>
                    <a:pt x="48" y="14"/>
                  </a:lnTo>
                  <a:lnTo>
                    <a:pt x="52" y="10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22"/>
                  </a:lnTo>
                  <a:lnTo>
                    <a:pt x="56" y="32"/>
                  </a:lnTo>
                  <a:lnTo>
                    <a:pt x="46" y="42"/>
                  </a:lnTo>
                  <a:lnTo>
                    <a:pt x="28" y="50"/>
                  </a:lnTo>
                  <a:lnTo>
                    <a:pt x="16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2" y="44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Freeform 310">
              <a:extLst>
                <a:ext uri="{FF2B5EF4-FFF2-40B4-BE49-F238E27FC236}">
                  <a16:creationId xmlns:a16="http://schemas.microsoft.com/office/drawing/2014/main" id="{42EC9B19-9306-710B-EFBA-9DB756DA3096}"/>
                </a:ext>
              </a:extLst>
            </p:cNvPr>
            <p:cNvSpPr>
              <a:spLocks/>
            </p:cNvSpPr>
            <p:nvPr/>
          </p:nvSpPr>
          <p:spPr bwMode="gray">
            <a:xfrm>
              <a:off x="10617641" y="5825440"/>
              <a:ext cx="153501" cy="201156"/>
            </a:xfrm>
            <a:custGeom>
              <a:avLst/>
              <a:gdLst>
                <a:gd name="T0" fmla="*/ 8 w 74"/>
                <a:gd name="T1" fmla="*/ 0 h 110"/>
                <a:gd name="T2" fmla="*/ 4 w 74"/>
                <a:gd name="T3" fmla="*/ 2 h 110"/>
                <a:gd name="T4" fmla="*/ 2 w 74"/>
                <a:gd name="T5" fmla="*/ 4 h 110"/>
                <a:gd name="T6" fmla="*/ 2 w 74"/>
                <a:gd name="T7" fmla="*/ 12 h 110"/>
                <a:gd name="T8" fmla="*/ 8 w 74"/>
                <a:gd name="T9" fmla="*/ 20 h 110"/>
                <a:gd name="T10" fmla="*/ 14 w 74"/>
                <a:gd name="T11" fmla="*/ 30 h 110"/>
                <a:gd name="T12" fmla="*/ 20 w 74"/>
                <a:gd name="T13" fmla="*/ 38 h 110"/>
                <a:gd name="T14" fmla="*/ 22 w 74"/>
                <a:gd name="T15" fmla="*/ 40 h 110"/>
                <a:gd name="T16" fmla="*/ 22 w 74"/>
                <a:gd name="T17" fmla="*/ 54 h 110"/>
                <a:gd name="T18" fmla="*/ 18 w 74"/>
                <a:gd name="T19" fmla="*/ 74 h 110"/>
                <a:gd name="T20" fmla="*/ 18 w 74"/>
                <a:gd name="T21" fmla="*/ 78 h 110"/>
                <a:gd name="T22" fmla="*/ 22 w 74"/>
                <a:gd name="T23" fmla="*/ 84 h 110"/>
                <a:gd name="T24" fmla="*/ 28 w 74"/>
                <a:gd name="T25" fmla="*/ 92 h 110"/>
                <a:gd name="T26" fmla="*/ 32 w 74"/>
                <a:gd name="T27" fmla="*/ 102 h 110"/>
                <a:gd name="T28" fmla="*/ 36 w 74"/>
                <a:gd name="T29" fmla="*/ 110 h 110"/>
                <a:gd name="T30" fmla="*/ 38 w 74"/>
                <a:gd name="T31" fmla="*/ 110 h 110"/>
                <a:gd name="T32" fmla="*/ 40 w 74"/>
                <a:gd name="T33" fmla="*/ 102 h 110"/>
                <a:gd name="T34" fmla="*/ 46 w 74"/>
                <a:gd name="T35" fmla="*/ 90 h 110"/>
                <a:gd name="T36" fmla="*/ 54 w 74"/>
                <a:gd name="T37" fmla="*/ 82 h 110"/>
                <a:gd name="T38" fmla="*/ 60 w 74"/>
                <a:gd name="T39" fmla="*/ 78 h 110"/>
                <a:gd name="T40" fmla="*/ 66 w 74"/>
                <a:gd name="T41" fmla="*/ 68 h 110"/>
                <a:gd name="T42" fmla="*/ 70 w 74"/>
                <a:gd name="T43" fmla="*/ 58 h 110"/>
                <a:gd name="T44" fmla="*/ 72 w 74"/>
                <a:gd name="T45" fmla="*/ 50 h 110"/>
                <a:gd name="T46" fmla="*/ 72 w 74"/>
                <a:gd name="T47" fmla="*/ 50 h 110"/>
                <a:gd name="T48" fmla="*/ 64 w 74"/>
                <a:gd name="T49" fmla="*/ 52 h 110"/>
                <a:gd name="T50" fmla="*/ 54 w 74"/>
                <a:gd name="T51" fmla="*/ 52 h 110"/>
                <a:gd name="T52" fmla="*/ 46 w 74"/>
                <a:gd name="T53" fmla="*/ 48 h 110"/>
                <a:gd name="T54" fmla="*/ 38 w 74"/>
                <a:gd name="T55" fmla="*/ 40 h 110"/>
                <a:gd name="T56" fmla="*/ 34 w 74"/>
                <a:gd name="T57" fmla="*/ 32 h 110"/>
                <a:gd name="T58" fmla="*/ 32 w 74"/>
                <a:gd name="T59" fmla="*/ 28 h 110"/>
                <a:gd name="T60" fmla="*/ 18 w 74"/>
                <a:gd name="T61" fmla="*/ 10 h 110"/>
                <a:gd name="T62" fmla="*/ 18 w 74"/>
                <a:gd name="T63" fmla="*/ 6 h 110"/>
                <a:gd name="T64" fmla="*/ 12 w 74"/>
                <a:gd name="T65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110">
                  <a:moveTo>
                    <a:pt x="10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54"/>
                  </a:lnTo>
                  <a:lnTo>
                    <a:pt x="20" y="6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8"/>
                  </a:lnTo>
                  <a:lnTo>
                    <a:pt x="18" y="80"/>
                  </a:lnTo>
                  <a:lnTo>
                    <a:pt x="22" y="84"/>
                  </a:lnTo>
                  <a:lnTo>
                    <a:pt x="24" y="88"/>
                  </a:lnTo>
                  <a:lnTo>
                    <a:pt x="28" y="92"/>
                  </a:lnTo>
                  <a:lnTo>
                    <a:pt x="30" y="96"/>
                  </a:lnTo>
                  <a:lnTo>
                    <a:pt x="32" y="102"/>
                  </a:lnTo>
                  <a:lnTo>
                    <a:pt x="34" y="106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8" y="110"/>
                  </a:lnTo>
                  <a:lnTo>
                    <a:pt x="38" y="106"/>
                  </a:lnTo>
                  <a:lnTo>
                    <a:pt x="40" y="102"/>
                  </a:lnTo>
                  <a:lnTo>
                    <a:pt x="44" y="96"/>
                  </a:lnTo>
                  <a:lnTo>
                    <a:pt x="46" y="90"/>
                  </a:lnTo>
                  <a:lnTo>
                    <a:pt x="50" y="86"/>
                  </a:lnTo>
                  <a:lnTo>
                    <a:pt x="54" y="82"/>
                  </a:lnTo>
                  <a:lnTo>
                    <a:pt x="56" y="80"/>
                  </a:lnTo>
                  <a:lnTo>
                    <a:pt x="60" y="78"/>
                  </a:lnTo>
                  <a:lnTo>
                    <a:pt x="64" y="74"/>
                  </a:lnTo>
                  <a:lnTo>
                    <a:pt x="66" y="68"/>
                  </a:lnTo>
                  <a:lnTo>
                    <a:pt x="68" y="64"/>
                  </a:lnTo>
                  <a:lnTo>
                    <a:pt x="70" y="58"/>
                  </a:lnTo>
                  <a:lnTo>
                    <a:pt x="72" y="54"/>
                  </a:lnTo>
                  <a:lnTo>
                    <a:pt x="72" y="50"/>
                  </a:lnTo>
                  <a:lnTo>
                    <a:pt x="74" y="50"/>
                  </a:lnTo>
                  <a:lnTo>
                    <a:pt x="72" y="50"/>
                  </a:lnTo>
                  <a:lnTo>
                    <a:pt x="68" y="50"/>
                  </a:lnTo>
                  <a:lnTo>
                    <a:pt x="64" y="52"/>
                  </a:lnTo>
                  <a:lnTo>
                    <a:pt x="58" y="52"/>
                  </a:lnTo>
                  <a:lnTo>
                    <a:pt x="54" y="52"/>
                  </a:lnTo>
                  <a:lnTo>
                    <a:pt x="48" y="50"/>
                  </a:lnTo>
                  <a:lnTo>
                    <a:pt x="46" y="48"/>
                  </a:lnTo>
                  <a:lnTo>
                    <a:pt x="42" y="44"/>
                  </a:lnTo>
                  <a:lnTo>
                    <a:pt x="38" y="40"/>
                  </a:lnTo>
                  <a:lnTo>
                    <a:pt x="36" y="36"/>
                  </a:lnTo>
                  <a:lnTo>
                    <a:pt x="34" y="32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Freeform 311">
              <a:extLst>
                <a:ext uri="{FF2B5EF4-FFF2-40B4-BE49-F238E27FC236}">
                  <a16:creationId xmlns:a16="http://schemas.microsoft.com/office/drawing/2014/main" id="{4C3A8617-2E09-EC74-5592-7F07CF77C785}"/>
                </a:ext>
              </a:extLst>
            </p:cNvPr>
            <p:cNvSpPr>
              <a:spLocks/>
            </p:cNvSpPr>
            <p:nvPr/>
          </p:nvSpPr>
          <p:spPr bwMode="gray">
            <a:xfrm>
              <a:off x="10472438" y="6015623"/>
              <a:ext cx="190839" cy="190183"/>
            </a:xfrm>
            <a:custGeom>
              <a:avLst/>
              <a:gdLst>
                <a:gd name="T0" fmla="*/ 4 w 92"/>
                <a:gd name="T1" fmla="*/ 80 h 104"/>
                <a:gd name="T2" fmla="*/ 4 w 92"/>
                <a:gd name="T3" fmla="*/ 80 h 104"/>
                <a:gd name="T4" fmla="*/ 2 w 92"/>
                <a:gd name="T5" fmla="*/ 82 h 104"/>
                <a:gd name="T6" fmla="*/ 0 w 92"/>
                <a:gd name="T7" fmla="*/ 84 h 104"/>
                <a:gd name="T8" fmla="*/ 0 w 92"/>
                <a:gd name="T9" fmla="*/ 88 h 104"/>
                <a:gd name="T10" fmla="*/ 0 w 92"/>
                <a:gd name="T11" fmla="*/ 90 h 104"/>
                <a:gd name="T12" fmla="*/ 0 w 92"/>
                <a:gd name="T13" fmla="*/ 94 h 104"/>
                <a:gd name="T14" fmla="*/ 4 w 92"/>
                <a:gd name="T15" fmla="*/ 96 h 104"/>
                <a:gd name="T16" fmla="*/ 10 w 92"/>
                <a:gd name="T17" fmla="*/ 98 h 104"/>
                <a:gd name="T18" fmla="*/ 16 w 92"/>
                <a:gd name="T19" fmla="*/ 100 h 104"/>
                <a:gd name="T20" fmla="*/ 22 w 92"/>
                <a:gd name="T21" fmla="*/ 102 h 104"/>
                <a:gd name="T22" fmla="*/ 28 w 92"/>
                <a:gd name="T23" fmla="*/ 104 h 104"/>
                <a:gd name="T24" fmla="*/ 34 w 92"/>
                <a:gd name="T25" fmla="*/ 104 h 104"/>
                <a:gd name="T26" fmla="*/ 36 w 92"/>
                <a:gd name="T27" fmla="*/ 104 h 104"/>
                <a:gd name="T28" fmla="*/ 40 w 92"/>
                <a:gd name="T29" fmla="*/ 102 h 104"/>
                <a:gd name="T30" fmla="*/ 44 w 92"/>
                <a:gd name="T31" fmla="*/ 98 h 104"/>
                <a:gd name="T32" fmla="*/ 48 w 92"/>
                <a:gd name="T33" fmla="*/ 94 h 104"/>
                <a:gd name="T34" fmla="*/ 50 w 92"/>
                <a:gd name="T35" fmla="*/ 90 h 104"/>
                <a:gd name="T36" fmla="*/ 52 w 92"/>
                <a:gd name="T37" fmla="*/ 86 h 104"/>
                <a:gd name="T38" fmla="*/ 52 w 92"/>
                <a:gd name="T39" fmla="*/ 82 h 104"/>
                <a:gd name="T40" fmla="*/ 52 w 92"/>
                <a:gd name="T41" fmla="*/ 78 h 104"/>
                <a:gd name="T42" fmla="*/ 50 w 92"/>
                <a:gd name="T43" fmla="*/ 74 h 104"/>
                <a:gd name="T44" fmla="*/ 52 w 92"/>
                <a:gd name="T45" fmla="*/ 70 h 104"/>
                <a:gd name="T46" fmla="*/ 54 w 92"/>
                <a:gd name="T47" fmla="*/ 66 h 104"/>
                <a:gd name="T48" fmla="*/ 58 w 92"/>
                <a:gd name="T49" fmla="*/ 64 h 104"/>
                <a:gd name="T50" fmla="*/ 62 w 92"/>
                <a:gd name="T51" fmla="*/ 60 h 104"/>
                <a:gd name="T52" fmla="*/ 66 w 92"/>
                <a:gd name="T53" fmla="*/ 54 h 104"/>
                <a:gd name="T54" fmla="*/ 70 w 92"/>
                <a:gd name="T55" fmla="*/ 50 h 104"/>
                <a:gd name="T56" fmla="*/ 72 w 92"/>
                <a:gd name="T57" fmla="*/ 46 h 104"/>
                <a:gd name="T58" fmla="*/ 74 w 92"/>
                <a:gd name="T59" fmla="*/ 44 h 104"/>
                <a:gd name="T60" fmla="*/ 74 w 92"/>
                <a:gd name="T61" fmla="*/ 42 h 104"/>
                <a:gd name="T62" fmla="*/ 80 w 92"/>
                <a:gd name="T63" fmla="*/ 30 h 104"/>
                <a:gd name="T64" fmla="*/ 82 w 92"/>
                <a:gd name="T65" fmla="*/ 28 h 104"/>
                <a:gd name="T66" fmla="*/ 84 w 92"/>
                <a:gd name="T67" fmla="*/ 26 h 104"/>
                <a:gd name="T68" fmla="*/ 86 w 92"/>
                <a:gd name="T69" fmla="*/ 24 h 104"/>
                <a:gd name="T70" fmla="*/ 88 w 92"/>
                <a:gd name="T71" fmla="*/ 20 h 104"/>
                <a:gd name="T72" fmla="*/ 90 w 92"/>
                <a:gd name="T73" fmla="*/ 16 h 104"/>
                <a:gd name="T74" fmla="*/ 92 w 92"/>
                <a:gd name="T75" fmla="*/ 12 h 104"/>
                <a:gd name="T76" fmla="*/ 92 w 92"/>
                <a:gd name="T77" fmla="*/ 8 h 104"/>
                <a:gd name="T78" fmla="*/ 90 w 92"/>
                <a:gd name="T79" fmla="*/ 6 h 104"/>
                <a:gd name="T80" fmla="*/ 86 w 92"/>
                <a:gd name="T81" fmla="*/ 4 h 104"/>
                <a:gd name="T82" fmla="*/ 82 w 92"/>
                <a:gd name="T83" fmla="*/ 2 h 104"/>
                <a:gd name="T84" fmla="*/ 78 w 92"/>
                <a:gd name="T85" fmla="*/ 0 h 104"/>
                <a:gd name="T86" fmla="*/ 74 w 92"/>
                <a:gd name="T87" fmla="*/ 0 h 104"/>
                <a:gd name="T88" fmla="*/ 70 w 92"/>
                <a:gd name="T89" fmla="*/ 0 h 104"/>
                <a:gd name="T90" fmla="*/ 68 w 92"/>
                <a:gd name="T91" fmla="*/ 2 h 104"/>
                <a:gd name="T92" fmla="*/ 66 w 92"/>
                <a:gd name="T93" fmla="*/ 4 h 104"/>
                <a:gd name="T94" fmla="*/ 64 w 92"/>
                <a:gd name="T95" fmla="*/ 8 h 104"/>
                <a:gd name="T96" fmla="*/ 62 w 92"/>
                <a:gd name="T97" fmla="*/ 10 h 104"/>
                <a:gd name="T98" fmla="*/ 60 w 92"/>
                <a:gd name="T99" fmla="*/ 12 h 104"/>
                <a:gd name="T100" fmla="*/ 60 w 92"/>
                <a:gd name="T101" fmla="*/ 12 h 104"/>
                <a:gd name="T102" fmla="*/ 58 w 92"/>
                <a:gd name="T103" fmla="*/ 26 h 104"/>
                <a:gd name="T104" fmla="*/ 42 w 92"/>
                <a:gd name="T105" fmla="*/ 36 h 104"/>
                <a:gd name="T106" fmla="*/ 32 w 92"/>
                <a:gd name="T107" fmla="*/ 44 h 104"/>
                <a:gd name="T108" fmla="*/ 20 w 92"/>
                <a:gd name="T109" fmla="*/ 62 h 104"/>
                <a:gd name="T110" fmla="*/ 14 w 92"/>
                <a:gd name="T111" fmla="*/ 72 h 104"/>
                <a:gd name="T112" fmla="*/ 14 w 92"/>
                <a:gd name="T113" fmla="*/ 72 h 104"/>
                <a:gd name="T114" fmla="*/ 12 w 92"/>
                <a:gd name="T115" fmla="*/ 72 h 104"/>
                <a:gd name="T116" fmla="*/ 8 w 92"/>
                <a:gd name="T117" fmla="*/ 72 h 104"/>
                <a:gd name="T118" fmla="*/ 6 w 92"/>
                <a:gd name="T119" fmla="*/ 76 h 104"/>
                <a:gd name="T120" fmla="*/ 4 w 92"/>
                <a:gd name="T121" fmla="*/ 8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104">
                  <a:moveTo>
                    <a:pt x="4" y="80"/>
                  </a:moveTo>
                  <a:lnTo>
                    <a:pt x="4" y="80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4" y="96"/>
                  </a:lnTo>
                  <a:lnTo>
                    <a:pt x="10" y="98"/>
                  </a:lnTo>
                  <a:lnTo>
                    <a:pt x="16" y="100"/>
                  </a:lnTo>
                  <a:lnTo>
                    <a:pt x="22" y="102"/>
                  </a:lnTo>
                  <a:lnTo>
                    <a:pt x="28" y="104"/>
                  </a:lnTo>
                  <a:lnTo>
                    <a:pt x="34" y="104"/>
                  </a:lnTo>
                  <a:lnTo>
                    <a:pt x="36" y="104"/>
                  </a:lnTo>
                  <a:lnTo>
                    <a:pt x="40" y="102"/>
                  </a:lnTo>
                  <a:lnTo>
                    <a:pt x="44" y="98"/>
                  </a:lnTo>
                  <a:lnTo>
                    <a:pt x="48" y="94"/>
                  </a:lnTo>
                  <a:lnTo>
                    <a:pt x="50" y="90"/>
                  </a:lnTo>
                  <a:lnTo>
                    <a:pt x="52" y="86"/>
                  </a:lnTo>
                  <a:lnTo>
                    <a:pt x="52" y="82"/>
                  </a:lnTo>
                  <a:lnTo>
                    <a:pt x="52" y="78"/>
                  </a:lnTo>
                  <a:lnTo>
                    <a:pt x="50" y="74"/>
                  </a:lnTo>
                  <a:lnTo>
                    <a:pt x="52" y="70"/>
                  </a:lnTo>
                  <a:lnTo>
                    <a:pt x="54" y="66"/>
                  </a:lnTo>
                  <a:lnTo>
                    <a:pt x="58" y="64"/>
                  </a:lnTo>
                  <a:lnTo>
                    <a:pt x="62" y="60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72" y="46"/>
                  </a:lnTo>
                  <a:lnTo>
                    <a:pt x="74" y="44"/>
                  </a:lnTo>
                  <a:lnTo>
                    <a:pt x="74" y="42"/>
                  </a:lnTo>
                  <a:lnTo>
                    <a:pt x="80" y="30"/>
                  </a:lnTo>
                  <a:lnTo>
                    <a:pt x="82" y="28"/>
                  </a:lnTo>
                  <a:lnTo>
                    <a:pt x="84" y="26"/>
                  </a:lnTo>
                  <a:lnTo>
                    <a:pt x="86" y="24"/>
                  </a:lnTo>
                  <a:lnTo>
                    <a:pt x="88" y="20"/>
                  </a:lnTo>
                  <a:lnTo>
                    <a:pt x="90" y="16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0" y="6"/>
                  </a:lnTo>
                  <a:lnTo>
                    <a:pt x="86" y="4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4"/>
                  </a:lnTo>
                  <a:lnTo>
                    <a:pt x="64" y="8"/>
                  </a:lnTo>
                  <a:lnTo>
                    <a:pt x="62" y="10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26"/>
                  </a:lnTo>
                  <a:lnTo>
                    <a:pt x="42" y="36"/>
                  </a:lnTo>
                  <a:lnTo>
                    <a:pt x="32" y="44"/>
                  </a:lnTo>
                  <a:lnTo>
                    <a:pt x="20" y="6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8" y="72"/>
                  </a:lnTo>
                  <a:lnTo>
                    <a:pt x="6" y="76"/>
                  </a:lnTo>
                  <a:lnTo>
                    <a:pt x="4" y="8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reeform 312">
              <a:extLst>
                <a:ext uri="{FF2B5EF4-FFF2-40B4-BE49-F238E27FC236}">
                  <a16:creationId xmlns:a16="http://schemas.microsoft.com/office/drawing/2014/main" id="{B0AA75D4-41D1-6EC9-4AFA-F85858AD1599}"/>
                </a:ext>
              </a:extLst>
            </p:cNvPr>
            <p:cNvSpPr>
              <a:spLocks/>
            </p:cNvSpPr>
            <p:nvPr/>
          </p:nvSpPr>
          <p:spPr bwMode="gray">
            <a:xfrm>
              <a:off x="9385487" y="4293002"/>
              <a:ext cx="74676" cy="175554"/>
            </a:xfrm>
            <a:custGeom>
              <a:avLst/>
              <a:gdLst>
                <a:gd name="T0" fmla="*/ 20 w 36"/>
                <a:gd name="T1" fmla="*/ 0 h 96"/>
                <a:gd name="T2" fmla="*/ 20 w 36"/>
                <a:gd name="T3" fmla="*/ 0 h 96"/>
                <a:gd name="T4" fmla="*/ 16 w 36"/>
                <a:gd name="T5" fmla="*/ 0 h 96"/>
                <a:gd name="T6" fmla="*/ 12 w 36"/>
                <a:gd name="T7" fmla="*/ 0 h 96"/>
                <a:gd name="T8" fmla="*/ 8 w 36"/>
                <a:gd name="T9" fmla="*/ 2 h 96"/>
                <a:gd name="T10" fmla="*/ 4 w 36"/>
                <a:gd name="T11" fmla="*/ 4 h 96"/>
                <a:gd name="T12" fmla="*/ 2 w 36"/>
                <a:gd name="T13" fmla="*/ 8 h 96"/>
                <a:gd name="T14" fmla="*/ 2 w 36"/>
                <a:gd name="T15" fmla="*/ 12 h 96"/>
                <a:gd name="T16" fmla="*/ 0 w 36"/>
                <a:gd name="T17" fmla="*/ 26 h 96"/>
                <a:gd name="T18" fmla="*/ 0 w 36"/>
                <a:gd name="T19" fmla="*/ 40 h 96"/>
                <a:gd name="T20" fmla="*/ 2 w 36"/>
                <a:gd name="T21" fmla="*/ 48 h 96"/>
                <a:gd name="T22" fmla="*/ 2 w 36"/>
                <a:gd name="T23" fmla="*/ 52 h 96"/>
                <a:gd name="T24" fmla="*/ 4 w 36"/>
                <a:gd name="T25" fmla="*/ 54 h 96"/>
                <a:gd name="T26" fmla="*/ 4 w 36"/>
                <a:gd name="T27" fmla="*/ 54 h 96"/>
                <a:gd name="T28" fmla="*/ 4 w 36"/>
                <a:gd name="T29" fmla="*/ 54 h 96"/>
                <a:gd name="T30" fmla="*/ 4 w 36"/>
                <a:gd name="T31" fmla="*/ 56 h 96"/>
                <a:gd name="T32" fmla="*/ 2 w 36"/>
                <a:gd name="T33" fmla="*/ 58 h 96"/>
                <a:gd name="T34" fmla="*/ 2 w 36"/>
                <a:gd name="T35" fmla="*/ 60 h 96"/>
                <a:gd name="T36" fmla="*/ 0 w 36"/>
                <a:gd name="T37" fmla="*/ 64 h 96"/>
                <a:gd name="T38" fmla="*/ 0 w 36"/>
                <a:gd name="T39" fmla="*/ 66 h 96"/>
                <a:gd name="T40" fmla="*/ 2 w 36"/>
                <a:gd name="T41" fmla="*/ 70 h 96"/>
                <a:gd name="T42" fmla="*/ 4 w 36"/>
                <a:gd name="T43" fmla="*/ 76 h 96"/>
                <a:gd name="T44" fmla="*/ 6 w 36"/>
                <a:gd name="T45" fmla="*/ 82 h 96"/>
                <a:gd name="T46" fmla="*/ 10 w 36"/>
                <a:gd name="T47" fmla="*/ 88 h 96"/>
                <a:gd name="T48" fmla="*/ 12 w 36"/>
                <a:gd name="T49" fmla="*/ 92 h 96"/>
                <a:gd name="T50" fmla="*/ 14 w 36"/>
                <a:gd name="T51" fmla="*/ 94 h 96"/>
                <a:gd name="T52" fmla="*/ 16 w 36"/>
                <a:gd name="T53" fmla="*/ 96 h 96"/>
                <a:gd name="T54" fmla="*/ 18 w 36"/>
                <a:gd name="T55" fmla="*/ 94 h 96"/>
                <a:gd name="T56" fmla="*/ 22 w 36"/>
                <a:gd name="T57" fmla="*/ 90 h 96"/>
                <a:gd name="T58" fmla="*/ 24 w 36"/>
                <a:gd name="T59" fmla="*/ 88 h 96"/>
                <a:gd name="T60" fmla="*/ 24 w 36"/>
                <a:gd name="T61" fmla="*/ 84 h 96"/>
                <a:gd name="T62" fmla="*/ 24 w 36"/>
                <a:gd name="T63" fmla="*/ 78 h 96"/>
                <a:gd name="T64" fmla="*/ 24 w 36"/>
                <a:gd name="T65" fmla="*/ 72 h 96"/>
                <a:gd name="T66" fmla="*/ 24 w 36"/>
                <a:gd name="T67" fmla="*/ 66 h 96"/>
                <a:gd name="T68" fmla="*/ 24 w 36"/>
                <a:gd name="T69" fmla="*/ 60 h 96"/>
                <a:gd name="T70" fmla="*/ 24 w 36"/>
                <a:gd name="T71" fmla="*/ 56 h 96"/>
                <a:gd name="T72" fmla="*/ 24 w 36"/>
                <a:gd name="T73" fmla="*/ 56 h 96"/>
                <a:gd name="T74" fmla="*/ 30 w 36"/>
                <a:gd name="T75" fmla="*/ 42 h 96"/>
                <a:gd name="T76" fmla="*/ 30 w 36"/>
                <a:gd name="T77" fmla="*/ 40 h 96"/>
                <a:gd name="T78" fmla="*/ 30 w 36"/>
                <a:gd name="T79" fmla="*/ 36 h 96"/>
                <a:gd name="T80" fmla="*/ 30 w 36"/>
                <a:gd name="T81" fmla="*/ 32 h 96"/>
                <a:gd name="T82" fmla="*/ 30 w 36"/>
                <a:gd name="T83" fmla="*/ 28 h 96"/>
                <a:gd name="T84" fmla="*/ 32 w 36"/>
                <a:gd name="T85" fmla="*/ 24 h 96"/>
                <a:gd name="T86" fmla="*/ 32 w 36"/>
                <a:gd name="T87" fmla="*/ 24 h 96"/>
                <a:gd name="T88" fmla="*/ 34 w 36"/>
                <a:gd name="T89" fmla="*/ 22 h 96"/>
                <a:gd name="T90" fmla="*/ 34 w 36"/>
                <a:gd name="T91" fmla="*/ 20 h 96"/>
                <a:gd name="T92" fmla="*/ 34 w 36"/>
                <a:gd name="T93" fmla="*/ 16 h 96"/>
                <a:gd name="T94" fmla="*/ 34 w 36"/>
                <a:gd name="T95" fmla="*/ 10 h 96"/>
                <a:gd name="T96" fmla="*/ 34 w 36"/>
                <a:gd name="T97" fmla="*/ 6 h 96"/>
                <a:gd name="T98" fmla="*/ 34 w 36"/>
                <a:gd name="T99" fmla="*/ 2 h 96"/>
                <a:gd name="T100" fmla="*/ 36 w 36"/>
                <a:gd name="T101" fmla="*/ 0 h 96"/>
                <a:gd name="T102" fmla="*/ 34 w 36"/>
                <a:gd name="T103" fmla="*/ 0 h 96"/>
                <a:gd name="T104" fmla="*/ 32 w 36"/>
                <a:gd name="T105" fmla="*/ 0 h 96"/>
                <a:gd name="T106" fmla="*/ 28 w 36"/>
                <a:gd name="T107" fmla="*/ 2 h 96"/>
                <a:gd name="T108" fmla="*/ 24 w 36"/>
                <a:gd name="T109" fmla="*/ 2 h 96"/>
                <a:gd name="T110" fmla="*/ 20 w 36"/>
                <a:gd name="T1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" h="96">
                  <a:moveTo>
                    <a:pt x="20" y="0"/>
                  </a:move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6" y="82"/>
                  </a:lnTo>
                  <a:lnTo>
                    <a:pt x="10" y="88"/>
                  </a:lnTo>
                  <a:lnTo>
                    <a:pt x="12" y="92"/>
                  </a:lnTo>
                  <a:lnTo>
                    <a:pt x="14" y="94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8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16"/>
                  </a:lnTo>
                  <a:lnTo>
                    <a:pt x="34" y="10"/>
                  </a:lnTo>
                  <a:lnTo>
                    <a:pt x="34" y="6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0" y="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reeform 313">
              <a:extLst>
                <a:ext uri="{FF2B5EF4-FFF2-40B4-BE49-F238E27FC236}">
                  <a16:creationId xmlns:a16="http://schemas.microsoft.com/office/drawing/2014/main" id="{876DFB94-7B38-5A66-7CAD-C092880ED803}"/>
                </a:ext>
              </a:extLst>
            </p:cNvPr>
            <p:cNvSpPr>
              <a:spLocks/>
            </p:cNvSpPr>
            <p:nvPr/>
          </p:nvSpPr>
          <p:spPr bwMode="gray">
            <a:xfrm>
              <a:off x="9319109" y="4475871"/>
              <a:ext cx="66378" cy="62175"/>
            </a:xfrm>
            <a:custGeom>
              <a:avLst/>
              <a:gdLst>
                <a:gd name="T0" fmla="*/ 2 w 32"/>
                <a:gd name="T1" fmla="*/ 28 h 34"/>
                <a:gd name="T2" fmla="*/ 2 w 32"/>
                <a:gd name="T3" fmla="*/ 28 h 34"/>
                <a:gd name="T4" fmla="*/ 0 w 32"/>
                <a:gd name="T5" fmla="*/ 30 h 34"/>
                <a:gd name="T6" fmla="*/ 0 w 32"/>
                <a:gd name="T7" fmla="*/ 30 h 34"/>
                <a:gd name="T8" fmla="*/ 2 w 32"/>
                <a:gd name="T9" fmla="*/ 32 h 34"/>
                <a:gd name="T10" fmla="*/ 4 w 32"/>
                <a:gd name="T11" fmla="*/ 34 h 34"/>
                <a:gd name="T12" fmla="*/ 6 w 32"/>
                <a:gd name="T13" fmla="*/ 32 h 34"/>
                <a:gd name="T14" fmla="*/ 10 w 32"/>
                <a:gd name="T15" fmla="*/ 32 h 34"/>
                <a:gd name="T16" fmla="*/ 12 w 32"/>
                <a:gd name="T17" fmla="*/ 30 h 34"/>
                <a:gd name="T18" fmla="*/ 16 w 32"/>
                <a:gd name="T19" fmla="*/ 26 h 34"/>
                <a:gd name="T20" fmla="*/ 20 w 32"/>
                <a:gd name="T21" fmla="*/ 24 h 34"/>
                <a:gd name="T22" fmla="*/ 22 w 32"/>
                <a:gd name="T23" fmla="*/ 22 h 34"/>
                <a:gd name="T24" fmla="*/ 22 w 32"/>
                <a:gd name="T25" fmla="*/ 22 h 34"/>
                <a:gd name="T26" fmla="*/ 22 w 32"/>
                <a:gd name="T27" fmla="*/ 22 h 34"/>
                <a:gd name="T28" fmla="*/ 24 w 32"/>
                <a:gd name="T29" fmla="*/ 20 h 34"/>
                <a:gd name="T30" fmla="*/ 26 w 32"/>
                <a:gd name="T31" fmla="*/ 16 h 34"/>
                <a:gd name="T32" fmla="*/ 28 w 32"/>
                <a:gd name="T33" fmla="*/ 12 h 34"/>
                <a:gd name="T34" fmla="*/ 30 w 32"/>
                <a:gd name="T35" fmla="*/ 10 h 34"/>
                <a:gd name="T36" fmla="*/ 32 w 32"/>
                <a:gd name="T37" fmla="*/ 6 h 34"/>
                <a:gd name="T38" fmla="*/ 32 w 32"/>
                <a:gd name="T39" fmla="*/ 4 h 34"/>
                <a:gd name="T40" fmla="*/ 32 w 32"/>
                <a:gd name="T41" fmla="*/ 4 h 34"/>
                <a:gd name="T42" fmla="*/ 32 w 32"/>
                <a:gd name="T43" fmla="*/ 2 h 34"/>
                <a:gd name="T44" fmla="*/ 30 w 32"/>
                <a:gd name="T45" fmla="*/ 0 h 34"/>
                <a:gd name="T46" fmla="*/ 28 w 32"/>
                <a:gd name="T47" fmla="*/ 0 h 34"/>
                <a:gd name="T48" fmla="*/ 26 w 32"/>
                <a:gd name="T49" fmla="*/ 0 h 34"/>
                <a:gd name="T50" fmla="*/ 22 w 32"/>
                <a:gd name="T51" fmla="*/ 2 h 34"/>
                <a:gd name="T52" fmla="*/ 20 w 32"/>
                <a:gd name="T53" fmla="*/ 6 h 34"/>
                <a:gd name="T54" fmla="*/ 16 w 32"/>
                <a:gd name="T55" fmla="*/ 10 h 34"/>
                <a:gd name="T56" fmla="*/ 12 w 32"/>
                <a:gd name="T57" fmla="*/ 14 h 34"/>
                <a:gd name="T58" fmla="*/ 8 w 32"/>
                <a:gd name="T59" fmla="*/ 20 h 34"/>
                <a:gd name="T60" fmla="*/ 4 w 32"/>
                <a:gd name="T61" fmla="*/ 24 h 34"/>
                <a:gd name="T62" fmla="*/ 2 w 32"/>
                <a:gd name="T63" fmla="*/ 26 h 34"/>
                <a:gd name="T64" fmla="*/ 2 w 32"/>
                <a:gd name="T6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4">
                  <a:moveTo>
                    <a:pt x="2" y="28"/>
                  </a:moveTo>
                  <a:lnTo>
                    <a:pt x="2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2" y="30"/>
                  </a:lnTo>
                  <a:lnTo>
                    <a:pt x="16" y="26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6"/>
                  </a:lnTo>
                  <a:lnTo>
                    <a:pt x="16" y="10"/>
                  </a:lnTo>
                  <a:lnTo>
                    <a:pt x="12" y="14"/>
                  </a:lnTo>
                  <a:lnTo>
                    <a:pt x="8" y="20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8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reeform 314">
              <a:extLst>
                <a:ext uri="{FF2B5EF4-FFF2-40B4-BE49-F238E27FC236}">
                  <a16:creationId xmlns:a16="http://schemas.microsoft.com/office/drawing/2014/main" id="{8D82213A-69D6-FFF3-45D3-47025A1588DF}"/>
                </a:ext>
              </a:extLst>
            </p:cNvPr>
            <p:cNvSpPr>
              <a:spLocks/>
            </p:cNvSpPr>
            <p:nvPr/>
          </p:nvSpPr>
          <p:spPr bwMode="gray">
            <a:xfrm>
              <a:off x="9443569" y="4519759"/>
              <a:ext cx="124460" cy="84119"/>
            </a:xfrm>
            <a:custGeom>
              <a:avLst/>
              <a:gdLst>
                <a:gd name="T0" fmla="*/ 42 w 60"/>
                <a:gd name="T1" fmla="*/ 2 h 46"/>
                <a:gd name="T2" fmla="*/ 30 w 60"/>
                <a:gd name="T3" fmla="*/ 8 h 46"/>
                <a:gd name="T4" fmla="*/ 20 w 60"/>
                <a:gd name="T5" fmla="*/ 10 h 46"/>
                <a:gd name="T6" fmla="*/ 6 w 60"/>
                <a:gd name="T7" fmla="*/ 16 h 46"/>
                <a:gd name="T8" fmla="*/ 6 w 60"/>
                <a:gd name="T9" fmla="*/ 18 h 46"/>
                <a:gd name="T10" fmla="*/ 4 w 60"/>
                <a:gd name="T11" fmla="*/ 20 h 46"/>
                <a:gd name="T12" fmla="*/ 2 w 60"/>
                <a:gd name="T13" fmla="*/ 22 h 46"/>
                <a:gd name="T14" fmla="*/ 2 w 60"/>
                <a:gd name="T15" fmla="*/ 26 h 46"/>
                <a:gd name="T16" fmla="*/ 0 w 60"/>
                <a:gd name="T17" fmla="*/ 30 h 46"/>
                <a:gd name="T18" fmla="*/ 0 w 60"/>
                <a:gd name="T19" fmla="*/ 32 h 46"/>
                <a:gd name="T20" fmla="*/ 0 w 60"/>
                <a:gd name="T21" fmla="*/ 34 h 46"/>
                <a:gd name="T22" fmla="*/ 2 w 60"/>
                <a:gd name="T23" fmla="*/ 36 h 46"/>
                <a:gd name="T24" fmla="*/ 8 w 60"/>
                <a:gd name="T25" fmla="*/ 34 h 46"/>
                <a:gd name="T26" fmla="*/ 12 w 60"/>
                <a:gd name="T27" fmla="*/ 34 h 46"/>
                <a:gd name="T28" fmla="*/ 16 w 60"/>
                <a:gd name="T29" fmla="*/ 32 h 46"/>
                <a:gd name="T30" fmla="*/ 20 w 60"/>
                <a:gd name="T31" fmla="*/ 32 h 46"/>
                <a:gd name="T32" fmla="*/ 20 w 60"/>
                <a:gd name="T33" fmla="*/ 32 h 46"/>
                <a:gd name="T34" fmla="*/ 20 w 60"/>
                <a:gd name="T35" fmla="*/ 32 h 46"/>
                <a:gd name="T36" fmla="*/ 20 w 60"/>
                <a:gd name="T37" fmla="*/ 34 h 46"/>
                <a:gd name="T38" fmla="*/ 20 w 60"/>
                <a:gd name="T39" fmla="*/ 38 h 46"/>
                <a:gd name="T40" fmla="*/ 22 w 60"/>
                <a:gd name="T41" fmla="*/ 40 h 46"/>
                <a:gd name="T42" fmla="*/ 24 w 60"/>
                <a:gd name="T43" fmla="*/ 42 h 46"/>
                <a:gd name="T44" fmla="*/ 26 w 60"/>
                <a:gd name="T45" fmla="*/ 44 h 46"/>
                <a:gd name="T46" fmla="*/ 30 w 60"/>
                <a:gd name="T47" fmla="*/ 44 h 46"/>
                <a:gd name="T48" fmla="*/ 32 w 60"/>
                <a:gd name="T49" fmla="*/ 46 h 46"/>
                <a:gd name="T50" fmla="*/ 36 w 60"/>
                <a:gd name="T51" fmla="*/ 46 h 46"/>
                <a:gd name="T52" fmla="*/ 40 w 60"/>
                <a:gd name="T53" fmla="*/ 46 h 46"/>
                <a:gd name="T54" fmla="*/ 42 w 60"/>
                <a:gd name="T55" fmla="*/ 46 h 46"/>
                <a:gd name="T56" fmla="*/ 44 w 60"/>
                <a:gd name="T57" fmla="*/ 42 h 46"/>
                <a:gd name="T58" fmla="*/ 44 w 60"/>
                <a:gd name="T59" fmla="*/ 38 h 46"/>
                <a:gd name="T60" fmla="*/ 44 w 60"/>
                <a:gd name="T61" fmla="*/ 34 h 46"/>
                <a:gd name="T62" fmla="*/ 42 w 60"/>
                <a:gd name="T63" fmla="*/ 32 h 46"/>
                <a:gd name="T64" fmla="*/ 42 w 60"/>
                <a:gd name="T65" fmla="*/ 30 h 46"/>
                <a:gd name="T66" fmla="*/ 44 w 60"/>
                <a:gd name="T67" fmla="*/ 28 h 46"/>
                <a:gd name="T68" fmla="*/ 46 w 60"/>
                <a:gd name="T69" fmla="*/ 28 h 46"/>
                <a:gd name="T70" fmla="*/ 48 w 60"/>
                <a:gd name="T71" fmla="*/ 30 h 46"/>
                <a:gd name="T72" fmla="*/ 50 w 60"/>
                <a:gd name="T73" fmla="*/ 32 h 46"/>
                <a:gd name="T74" fmla="*/ 52 w 60"/>
                <a:gd name="T75" fmla="*/ 34 h 46"/>
                <a:gd name="T76" fmla="*/ 54 w 60"/>
                <a:gd name="T77" fmla="*/ 36 h 46"/>
                <a:gd name="T78" fmla="*/ 56 w 60"/>
                <a:gd name="T79" fmla="*/ 34 h 46"/>
                <a:gd name="T80" fmla="*/ 58 w 60"/>
                <a:gd name="T81" fmla="*/ 30 h 46"/>
                <a:gd name="T82" fmla="*/ 60 w 60"/>
                <a:gd name="T83" fmla="*/ 24 h 46"/>
                <a:gd name="T84" fmla="*/ 60 w 60"/>
                <a:gd name="T85" fmla="*/ 20 h 46"/>
                <a:gd name="T86" fmla="*/ 60 w 60"/>
                <a:gd name="T87" fmla="*/ 16 h 46"/>
                <a:gd name="T88" fmla="*/ 58 w 60"/>
                <a:gd name="T89" fmla="*/ 12 h 46"/>
                <a:gd name="T90" fmla="*/ 56 w 60"/>
                <a:gd name="T91" fmla="*/ 8 h 46"/>
                <a:gd name="T92" fmla="*/ 52 w 60"/>
                <a:gd name="T93" fmla="*/ 4 h 46"/>
                <a:gd name="T94" fmla="*/ 48 w 60"/>
                <a:gd name="T95" fmla="*/ 2 h 46"/>
                <a:gd name="T96" fmla="*/ 46 w 60"/>
                <a:gd name="T97" fmla="*/ 0 h 46"/>
                <a:gd name="T98" fmla="*/ 42 w 60"/>
                <a:gd name="T9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" h="46">
                  <a:moveTo>
                    <a:pt x="42" y="2"/>
                  </a:moveTo>
                  <a:lnTo>
                    <a:pt x="30" y="8"/>
                  </a:lnTo>
                  <a:lnTo>
                    <a:pt x="20" y="10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6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4" y="42"/>
                  </a:lnTo>
                  <a:lnTo>
                    <a:pt x="26" y="44"/>
                  </a:lnTo>
                  <a:lnTo>
                    <a:pt x="30" y="44"/>
                  </a:lnTo>
                  <a:lnTo>
                    <a:pt x="32" y="46"/>
                  </a:lnTo>
                  <a:lnTo>
                    <a:pt x="36" y="46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44" y="42"/>
                  </a:lnTo>
                  <a:lnTo>
                    <a:pt x="44" y="38"/>
                  </a:lnTo>
                  <a:lnTo>
                    <a:pt x="44" y="34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8" y="30"/>
                  </a:lnTo>
                  <a:lnTo>
                    <a:pt x="50" y="32"/>
                  </a:lnTo>
                  <a:lnTo>
                    <a:pt x="52" y="34"/>
                  </a:lnTo>
                  <a:lnTo>
                    <a:pt x="54" y="36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60" y="24"/>
                  </a:lnTo>
                  <a:lnTo>
                    <a:pt x="60" y="20"/>
                  </a:lnTo>
                  <a:lnTo>
                    <a:pt x="60" y="16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2" y="2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Freeform 315">
              <a:extLst>
                <a:ext uri="{FF2B5EF4-FFF2-40B4-BE49-F238E27FC236}">
                  <a16:creationId xmlns:a16="http://schemas.microsoft.com/office/drawing/2014/main" id="{408CFFE3-3D8C-BC93-F36A-312A99638428}"/>
                </a:ext>
              </a:extLst>
            </p:cNvPr>
            <p:cNvSpPr>
              <a:spLocks/>
            </p:cNvSpPr>
            <p:nvPr/>
          </p:nvSpPr>
          <p:spPr bwMode="gray">
            <a:xfrm>
              <a:off x="9149014" y="4570962"/>
              <a:ext cx="224028" cy="175554"/>
            </a:xfrm>
            <a:custGeom>
              <a:avLst/>
              <a:gdLst>
                <a:gd name="T0" fmla="*/ 70 w 108"/>
                <a:gd name="T1" fmla="*/ 46 h 96"/>
                <a:gd name="T2" fmla="*/ 90 w 108"/>
                <a:gd name="T3" fmla="*/ 46 h 96"/>
                <a:gd name="T4" fmla="*/ 100 w 108"/>
                <a:gd name="T5" fmla="*/ 44 h 96"/>
                <a:gd name="T6" fmla="*/ 86 w 108"/>
                <a:gd name="T7" fmla="*/ 38 h 96"/>
                <a:gd name="T8" fmla="*/ 108 w 108"/>
                <a:gd name="T9" fmla="*/ 30 h 96"/>
                <a:gd name="T10" fmla="*/ 108 w 108"/>
                <a:gd name="T11" fmla="*/ 26 h 96"/>
                <a:gd name="T12" fmla="*/ 104 w 108"/>
                <a:gd name="T13" fmla="*/ 22 h 96"/>
                <a:gd name="T14" fmla="*/ 98 w 108"/>
                <a:gd name="T15" fmla="*/ 16 h 96"/>
                <a:gd name="T16" fmla="*/ 92 w 108"/>
                <a:gd name="T17" fmla="*/ 10 h 96"/>
                <a:gd name="T18" fmla="*/ 90 w 108"/>
                <a:gd name="T19" fmla="*/ 6 h 96"/>
                <a:gd name="T20" fmla="*/ 88 w 108"/>
                <a:gd name="T21" fmla="*/ 4 h 96"/>
                <a:gd name="T22" fmla="*/ 84 w 108"/>
                <a:gd name="T23" fmla="*/ 0 h 96"/>
                <a:gd name="T24" fmla="*/ 78 w 108"/>
                <a:gd name="T25" fmla="*/ 2 h 96"/>
                <a:gd name="T26" fmla="*/ 72 w 108"/>
                <a:gd name="T27" fmla="*/ 4 h 96"/>
                <a:gd name="T28" fmla="*/ 66 w 108"/>
                <a:gd name="T29" fmla="*/ 10 h 96"/>
                <a:gd name="T30" fmla="*/ 58 w 108"/>
                <a:gd name="T31" fmla="*/ 14 h 96"/>
                <a:gd name="T32" fmla="*/ 48 w 108"/>
                <a:gd name="T33" fmla="*/ 38 h 96"/>
                <a:gd name="T34" fmla="*/ 42 w 108"/>
                <a:gd name="T35" fmla="*/ 40 h 96"/>
                <a:gd name="T36" fmla="*/ 36 w 108"/>
                <a:gd name="T37" fmla="*/ 46 h 96"/>
                <a:gd name="T38" fmla="*/ 30 w 108"/>
                <a:gd name="T39" fmla="*/ 48 h 96"/>
                <a:gd name="T40" fmla="*/ 24 w 108"/>
                <a:gd name="T41" fmla="*/ 54 h 96"/>
                <a:gd name="T42" fmla="*/ 18 w 108"/>
                <a:gd name="T43" fmla="*/ 60 h 96"/>
                <a:gd name="T44" fmla="*/ 16 w 108"/>
                <a:gd name="T45" fmla="*/ 64 h 96"/>
                <a:gd name="T46" fmla="*/ 0 w 108"/>
                <a:gd name="T47" fmla="*/ 88 h 96"/>
                <a:gd name="T48" fmla="*/ 2 w 108"/>
                <a:gd name="T49" fmla="*/ 90 h 96"/>
                <a:gd name="T50" fmla="*/ 10 w 108"/>
                <a:gd name="T51" fmla="*/ 94 h 96"/>
                <a:gd name="T52" fmla="*/ 16 w 108"/>
                <a:gd name="T53" fmla="*/ 96 h 96"/>
                <a:gd name="T54" fmla="*/ 22 w 108"/>
                <a:gd name="T55" fmla="*/ 90 h 96"/>
                <a:gd name="T56" fmla="*/ 24 w 108"/>
                <a:gd name="T57" fmla="*/ 86 h 96"/>
                <a:gd name="T58" fmla="*/ 28 w 108"/>
                <a:gd name="T59" fmla="*/ 82 h 96"/>
                <a:gd name="T60" fmla="*/ 32 w 108"/>
                <a:gd name="T61" fmla="*/ 80 h 96"/>
                <a:gd name="T62" fmla="*/ 46 w 108"/>
                <a:gd name="T63" fmla="*/ 74 h 96"/>
                <a:gd name="T64" fmla="*/ 62 w 108"/>
                <a:gd name="T65" fmla="*/ 5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" h="96">
                  <a:moveTo>
                    <a:pt x="62" y="56"/>
                  </a:moveTo>
                  <a:lnTo>
                    <a:pt x="70" y="46"/>
                  </a:lnTo>
                  <a:lnTo>
                    <a:pt x="84" y="46"/>
                  </a:lnTo>
                  <a:lnTo>
                    <a:pt x="90" y="46"/>
                  </a:lnTo>
                  <a:lnTo>
                    <a:pt x="96" y="44"/>
                  </a:lnTo>
                  <a:lnTo>
                    <a:pt x="100" y="44"/>
                  </a:lnTo>
                  <a:lnTo>
                    <a:pt x="102" y="42"/>
                  </a:lnTo>
                  <a:lnTo>
                    <a:pt x="86" y="38"/>
                  </a:lnTo>
                  <a:lnTo>
                    <a:pt x="108" y="32"/>
                  </a:lnTo>
                  <a:lnTo>
                    <a:pt x="108" y="30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4" y="24"/>
                  </a:lnTo>
                  <a:lnTo>
                    <a:pt x="104" y="22"/>
                  </a:lnTo>
                  <a:lnTo>
                    <a:pt x="102" y="20"/>
                  </a:lnTo>
                  <a:lnTo>
                    <a:pt x="98" y="16"/>
                  </a:lnTo>
                  <a:lnTo>
                    <a:pt x="96" y="14"/>
                  </a:lnTo>
                  <a:lnTo>
                    <a:pt x="92" y="10"/>
                  </a:lnTo>
                  <a:lnTo>
                    <a:pt x="90" y="8"/>
                  </a:lnTo>
                  <a:lnTo>
                    <a:pt x="90" y="6"/>
                  </a:lnTo>
                  <a:lnTo>
                    <a:pt x="88" y="6"/>
                  </a:lnTo>
                  <a:lnTo>
                    <a:pt x="88" y="4"/>
                  </a:lnTo>
                  <a:lnTo>
                    <a:pt x="86" y="2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4" y="4"/>
                  </a:lnTo>
                  <a:lnTo>
                    <a:pt x="72" y="4"/>
                  </a:lnTo>
                  <a:lnTo>
                    <a:pt x="70" y="6"/>
                  </a:lnTo>
                  <a:lnTo>
                    <a:pt x="66" y="10"/>
                  </a:lnTo>
                  <a:lnTo>
                    <a:pt x="62" y="12"/>
                  </a:lnTo>
                  <a:lnTo>
                    <a:pt x="58" y="14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46" y="38"/>
                  </a:lnTo>
                  <a:lnTo>
                    <a:pt x="42" y="40"/>
                  </a:lnTo>
                  <a:lnTo>
                    <a:pt x="38" y="44"/>
                  </a:lnTo>
                  <a:lnTo>
                    <a:pt x="36" y="46"/>
                  </a:lnTo>
                  <a:lnTo>
                    <a:pt x="32" y="48"/>
                  </a:lnTo>
                  <a:lnTo>
                    <a:pt x="30" y="48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8" y="84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6" y="92"/>
                  </a:lnTo>
                  <a:lnTo>
                    <a:pt x="10" y="94"/>
                  </a:lnTo>
                  <a:lnTo>
                    <a:pt x="14" y="96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32" y="80"/>
                  </a:lnTo>
                  <a:lnTo>
                    <a:pt x="38" y="78"/>
                  </a:lnTo>
                  <a:lnTo>
                    <a:pt x="46" y="74"/>
                  </a:lnTo>
                  <a:lnTo>
                    <a:pt x="54" y="70"/>
                  </a:lnTo>
                  <a:lnTo>
                    <a:pt x="62" y="56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Freeform 316">
              <a:extLst>
                <a:ext uri="{FF2B5EF4-FFF2-40B4-BE49-F238E27FC236}">
                  <a16:creationId xmlns:a16="http://schemas.microsoft.com/office/drawing/2014/main" id="{18B3BDCE-D2D4-4453-EEAC-AC15B136EFC7}"/>
                </a:ext>
              </a:extLst>
            </p:cNvPr>
            <p:cNvSpPr>
              <a:spLocks/>
            </p:cNvSpPr>
            <p:nvPr/>
          </p:nvSpPr>
          <p:spPr bwMode="gray">
            <a:xfrm>
              <a:off x="9107527" y="4647767"/>
              <a:ext cx="248920" cy="201156"/>
            </a:xfrm>
            <a:custGeom>
              <a:avLst/>
              <a:gdLst>
                <a:gd name="T0" fmla="*/ 102 w 120"/>
                <a:gd name="T1" fmla="*/ 32 h 110"/>
                <a:gd name="T2" fmla="*/ 104 w 120"/>
                <a:gd name="T3" fmla="*/ 34 h 110"/>
                <a:gd name="T4" fmla="*/ 112 w 120"/>
                <a:gd name="T5" fmla="*/ 36 h 110"/>
                <a:gd name="T6" fmla="*/ 120 w 120"/>
                <a:gd name="T7" fmla="*/ 42 h 110"/>
                <a:gd name="T8" fmla="*/ 116 w 120"/>
                <a:gd name="T9" fmla="*/ 46 h 110"/>
                <a:gd name="T10" fmla="*/ 114 w 120"/>
                <a:gd name="T11" fmla="*/ 48 h 110"/>
                <a:gd name="T12" fmla="*/ 106 w 120"/>
                <a:gd name="T13" fmla="*/ 50 h 110"/>
                <a:gd name="T14" fmla="*/ 102 w 120"/>
                <a:gd name="T15" fmla="*/ 54 h 110"/>
                <a:gd name="T16" fmla="*/ 100 w 120"/>
                <a:gd name="T17" fmla="*/ 56 h 110"/>
                <a:gd name="T18" fmla="*/ 94 w 120"/>
                <a:gd name="T19" fmla="*/ 70 h 110"/>
                <a:gd name="T20" fmla="*/ 88 w 120"/>
                <a:gd name="T21" fmla="*/ 76 h 110"/>
                <a:gd name="T22" fmla="*/ 86 w 120"/>
                <a:gd name="T23" fmla="*/ 80 h 110"/>
                <a:gd name="T24" fmla="*/ 84 w 120"/>
                <a:gd name="T25" fmla="*/ 84 h 110"/>
                <a:gd name="T26" fmla="*/ 82 w 120"/>
                <a:gd name="T27" fmla="*/ 94 h 110"/>
                <a:gd name="T28" fmla="*/ 78 w 120"/>
                <a:gd name="T29" fmla="*/ 102 h 110"/>
                <a:gd name="T30" fmla="*/ 74 w 120"/>
                <a:gd name="T31" fmla="*/ 106 h 110"/>
                <a:gd name="T32" fmla="*/ 66 w 120"/>
                <a:gd name="T33" fmla="*/ 108 h 110"/>
                <a:gd name="T34" fmla="*/ 60 w 120"/>
                <a:gd name="T35" fmla="*/ 100 h 110"/>
                <a:gd name="T36" fmla="*/ 50 w 120"/>
                <a:gd name="T37" fmla="*/ 98 h 110"/>
                <a:gd name="T38" fmla="*/ 46 w 120"/>
                <a:gd name="T39" fmla="*/ 96 h 110"/>
                <a:gd name="T40" fmla="*/ 40 w 120"/>
                <a:gd name="T41" fmla="*/ 96 h 110"/>
                <a:gd name="T42" fmla="*/ 34 w 120"/>
                <a:gd name="T43" fmla="*/ 96 h 110"/>
                <a:gd name="T44" fmla="*/ 26 w 120"/>
                <a:gd name="T45" fmla="*/ 94 h 110"/>
                <a:gd name="T46" fmla="*/ 22 w 120"/>
                <a:gd name="T47" fmla="*/ 90 h 110"/>
                <a:gd name="T48" fmla="*/ 16 w 120"/>
                <a:gd name="T49" fmla="*/ 86 h 110"/>
                <a:gd name="T50" fmla="*/ 6 w 120"/>
                <a:gd name="T51" fmla="*/ 82 h 110"/>
                <a:gd name="T52" fmla="*/ 0 w 120"/>
                <a:gd name="T53" fmla="*/ 78 h 110"/>
                <a:gd name="T54" fmla="*/ 0 w 120"/>
                <a:gd name="T55" fmla="*/ 74 h 110"/>
                <a:gd name="T56" fmla="*/ 4 w 120"/>
                <a:gd name="T57" fmla="*/ 72 h 110"/>
                <a:gd name="T58" fmla="*/ 2 w 120"/>
                <a:gd name="T59" fmla="*/ 60 h 110"/>
                <a:gd name="T60" fmla="*/ 2 w 120"/>
                <a:gd name="T61" fmla="*/ 52 h 110"/>
                <a:gd name="T62" fmla="*/ 6 w 120"/>
                <a:gd name="T63" fmla="*/ 44 h 110"/>
                <a:gd name="T64" fmla="*/ 8 w 120"/>
                <a:gd name="T65" fmla="*/ 42 h 110"/>
                <a:gd name="T66" fmla="*/ 20 w 120"/>
                <a:gd name="T67" fmla="*/ 46 h 110"/>
                <a:gd name="T68" fmla="*/ 22 w 120"/>
                <a:gd name="T69" fmla="*/ 48 h 110"/>
                <a:gd name="T70" fmla="*/ 28 w 120"/>
                <a:gd name="T71" fmla="*/ 52 h 110"/>
                <a:gd name="T72" fmla="*/ 36 w 120"/>
                <a:gd name="T73" fmla="*/ 52 h 110"/>
                <a:gd name="T74" fmla="*/ 44 w 120"/>
                <a:gd name="T75" fmla="*/ 44 h 110"/>
                <a:gd name="T76" fmla="*/ 48 w 120"/>
                <a:gd name="T77" fmla="*/ 42 h 110"/>
                <a:gd name="T78" fmla="*/ 56 w 120"/>
                <a:gd name="T79" fmla="*/ 38 h 110"/>
                <a:gd name="T80" fmla="*/ 62 w 120"/>
                <a:gd name="T81" fmla="*/ 34 h 110"/>
                <a:gd name="T82" fmla="*/ 70 w 120"/>
                <a:gd name="T83" fmla="*/ 30 h 110"/>
                <a:gd name="T84" fmla="*/ 74 w 120"/>
                <a:gd name="T85" fmla="*/ 28 h 110"/>
                <a:gd name="T86" fmla="*/ 90 w 120"/>
                <a:gd name="T87" fmla="*/ 4 h 110"/>
                <a:gd name="T88" fmla="*/ 94 w 120"/>
                <a:gd name="T89" fmla="*/ 4 h 110"/>
                <a:gd name="T90" fmla="*/ 106 w 120"/>
                <a:gd name="T91" fmla="*/ 4 h 110"/>
                <a:gd name="T92" fmla="*/ 116 w 120"/>
                <a:gd name="T93" fmla="*/ 2 h 110"/>
                <a:gd name="T94" fmla="*/ 120 w 120"/>
                <a:gd name="T95" fmla="*/ 2 h 110"/>
                <a:gd name="T96" fmla="*/ 116 w 120"/>
                <a:gd name="T97" fmla="*/ 6 h 110"/>
                <a:gd name="T98" fmla="*/ 108 w 120"/>
                <a:gd name="T99" fmla="*/ 12 h 110"/>
                <a:gd name="T100" fmla="*/ 102 w 120"/>
                <a:gd name="T101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0" h="110">
                  <a:moveTo>
                    <a:pt x="102" y="28"/>
                  </a:moveTo>
                  <a:lnTo>
                    <a:pt x="102" y="32"/>
                  </a:lnTo>
                  <a:lnTo>
                    <a:pt x="102" y="34"/>
                  </a:lnTo>
                  <a:lnTo>
                    <a:pt x="104" y="34"/>
                  </a:lnTo>
                  <a:lnTo>
                    <a:pt x="106" y="34"/>
                  </a:lnTo>
                  <a:lnTo>
                    <a:pt x="112" y="36"/>
                  </a:lnTo>
                  <a:lnTo>
                    <a:pt x="116" y="38"/>
                  </a:lnTo>
                  <a:lnTo>
                    <a:pt x="120" y="42"/>
                  </a:lnTo>
                  <a:lnTo>
                    <a:pt x="118" y="44"/>
                  </a:lnTo>
                  <a:lnTo>
                    <a:pt x="116" y="46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06" y="50"/>
                  </a:lnTo>
                  <a:lnTo>
                    <a:pt x="102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86" y="78"/>
                  </a:lnTo>
                  <a:lnTo>
                    <a:pt x="86" y="80"/>
                  </a:lnTo>
                  <a:lnTo>
                    <a:pt x="84" y="82"/>
                  </a:lnTo>
                  <a:lnTo>
                    <a:pt x="84" y="84"/>
                  </a:lnTo>
                  <a:lnTo>
                    <a:pt x="82" y="90"/>
                  </a:lnTo>
                  <a:lnTo>
                    <a:pt x="82" y="94"/>
                  </a:lnTo>
                  <a:lnTo>
                    <a:pt x="80" y="98"/>
                  </a:lnTo>
                  <a:lnTo>
                    <a:pt x="78" y="102"/>
                  </a:lnTo>
                  <a:lnTo>
                    <a:pt x="76" y="104"/>
                  </a:lnTo>
                  <a:lnTo>
                    <a:pt x="74" y="106"/>
                  </a:lnTo>
                  <a:lnTo>
                    <a:pt x="70" y="108"/>
                  </a:lnTo>
                  <a:lnTo>
                    <a:pt x="66" y="108"/>
                  </a:lnTo>
                  <a:lnTo>
                    <a:pt x="64" y="110"/>
                  </a:lnTo>
                  <a:lnTo>
                    <a:pt x="60" y="10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0" y="96"/>
                  </a:lnTo>
                  <a:lnTo>
                    <a:pt x="46" y="96"/>
                  </a:lnTo>
                  <a:lnTo>
                    <a:pt x="42" y="96"/>
                  </a:lnTo>
                  <a:lnTo>
                    <a:pt x="40" y="96"/>
                  </a:lnTo>
                  <a:lnTo>
                    <a:pt x="38" y="96"/>
                  </a:lnTo>
                  <a:lnTo>
                    <a:pt x="34" y="96"/>
                  </a:lnTo>
                  <a:lnTo>
                    <a:pt x="30" y="96"/>
                  </a:lnTo>
                  <a:lnTo>
                    <a:pt x="26" y="94"/>
                  </a:lnTo>
                  <a:lnTo>
                    <a:pt x="24" y="92"/>
                  </a:lnTo>
                  <a:lnTo>
                    <a:pt x="22" y="90"/>
                  </a:lnTo>
                  <a:lnTo>
                    <a:pt x="20" y="88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6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28" y="42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2" y="48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32" y="54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8" y="42"/>
                  </a:lnTo>
                  <a:lnTo>
                    <a:pt x="50" y="38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2" y="34"/>
                  </a:lnTo>
                  <a:lnTo>
                    <a:pt x="66" y="32"/>
                  </a:lnTo>
                  <a:lnTo>
                    <a:pt x="70" y="30"/>
                  </a:lnTo>
                  <a:lnTo>
                    <a:pt x="72" y="28"/>
                  </a:lnTo>
                  <a:lnTo>
                    <a:pt x="74" y="28"/>
                  </a:lnTo>
                  <a:lnTo>
                    <a:pt x="82" y="1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100" y="4"/>
                  </a:lnTo>
                  <a:lnTo>
                    <a:pt x="106" y="4"/>
                  </a:lnTo>
                  <a:lnTo>
                    <a:pt x="112" y="4"/>
                  </a:lnTo>
                  <a:lnTo>
                    <a:pt x="116" y="2"/>
                  </a:lnTo>
                  <a:lnTo>
                    <a:pt x="120" y="0"/>
                  </a:lnTo>
                  <a:lnTo>
                    <a:pt x="120" y="2"/>
                  </a:lnTo>
                  <a:lnTo>
                    <a:pt x="118" y="4"/>
                  </a:lnTo>
                  <a:lnTo>
                    <a:pt x="116" y="6"/>
                  </a:lnTo>
                  <a:lnTo>
                    <a:pt x="112" y="8"/>
                  </a:lnTo>
                  <a:lnTo>
                    <a:pt x="108" y="12"/>
                  </a:lnTo>
                  <a:lnTo>
                    <a:pt x="102" y="14"/>
                  </a:lnTo>
                  <a:lnTo>
                    <a:pt x="102" y="28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reeform 317">
              <a:extLst>
                <a:ext uri="{FF2B5EF4-FFF2-40B4-BE49-F238E27FC236}">
                  <a16:creationId xmlns:a16="http://schemas.microsoft.com/office/drawing/2014/main" id="{12FDE5B7-DE62-197F-F485-3758157BDF99}"/>
                </a:ext>
              </a:extLst>
            </p:cNvPr>
            <p:cNvSpPr>
              <a:spLocks/>
            </p:cNvSpPr>
            <p:nvPr/>
          </p:nvSpPr>
          <p:spPr bwMode="gray">
            <a:xfrm>
              <a:off x="9945557" y="4801377"/>
              <a:ext cx="265515" cy="197498"/>
            </a:xfrm>
            <a:custGeom>
              <a:avLst/>
              <a:gdLst>
                <a:gd name="T0" fmla="*/ 78 w 128"/>
                <a:gd name="T1" fmla="*/ 40 h 108"/>
                <a:gd name="T2" fmla="*/ 78 w 128"/>
                <a:gd name="T3" fmla="*/ 38 h 108"/>
                <a:gd name="T4" fmla="*/ 76 w 128"/>
                <a:gd name="T5" fmla="*/ 36 h 108"/>
                <a:gd name="T6" fmla="*/ 72 w 128"/>
                <a:gd name="T7" fmla="*/ 36 h 108"/>
                <a:gd name="T8" fmla="*/ 70 w 128"/>
                <a:gd name="T9" fmla="*/ 34 h 108"/>
                <a:gd name="T10" fmla="*/ 68 w 128"/>
                <a:gd name="T11" fmla="*/ 32 h 108"/>
                <a:gd name="T12" fmla="*/ 62 w 128"/>
                <a:gd name="T13" fmla="*/ 28 h 108"/>
                <a:gd name="T14" fmla="*/ 58 w 128"/>
                <a:gd name="T15" fmla="*/ 24 h 108"/>
                <a:gd name="T16" fmla="*/ 52 w 128"/>
                <a:gd name="T17" fmla="*/ 20 h 108"/>
                <a:gd name="T18" fmla="*/ 46 w 128"/>
                <a:gd name="T19" fmla="*/ 16 h 108"/>
                <a:gd name="T20" fmla="*/ 42 w 128"/>
                <a:gd name="T21" fmla="*/ 12 h 108"/>
                <a:gd name="T22" fmla="*/ 40 w 128"/>
                <a:gd name="T23" fmla="*/ 10 h 108"/>
                <a:gd name="T24" fmla="*/ 38 w 128"/>
                <a:gd name="T25" fmla="*/ 10 h 108"/>
                <a:gd name="T26" fmla="*/ 34 w 128"/>
                <a:gd name="T27" fmla="*/ 10 h 108"/>
                <a:gd name="T28" fmla="*/ 26 w 128"/>
                <a:gd name="T29" fmla="*/ 8 h 108"/>
                <a:gd name="T30" fmla="*/ 14 w 128"/>
                <a:gd name="T31" fmla="*/ 4 h 108"/>
                <a:gd name="T32" fmla="*/ 4 w 128"/>
                <a:gd name="T33" fmla="*/ 0 h 108"/>
                <a:gd name="T34" fmla="*/ 0 w 128"/>
                <a:gd name="T35" fmla="*/ 80 h 108"/>
                <a:gd name="T36" fmla="*/ 12 w 128"/>
                <a:gd name="T37" fmla="*/ 86 h 108"/>
                <a:gd name="T38" fmla="*/ 28 w 128"/>
                <a:gd name="T39" fmla="*/ 80 h 108"/>
                <a:gd name="T40" fmla="*/ 28 w 128"/>
                <a:gd name="T41" fmla="*/ 78 h 108"/>
                <a:gd name="T42" fmla="*/ 28 w 128"/>
                <a:gd name="T43" fmla="*/ 76 h 108"/>
                <a:gd name="T44" fmla="*/ 30 w 128"/>
                <a:gd name="T45" fmla="*/ 74 h 108"/>
                <a:gd name="T46" fmla="*/ 34 w 128"/>
                <a:gd name="T47" fmla="*/ 72 h 108"/>
                <a:gd name="T48" fmla="*/ 38 w 128"/>
                <a:gd name="T49" fmla="*/ 68 h 108"/>
                <a:gd name="T50" fmla="*/ 42 w 128"/>
                <a:gd name="T51" fmla="*/ 68 h 108"/>
                <a:gd name="T52" fmla="*/ 46 w 128"/>
                <a:gd name="T53" fmla="*/ 66 h 108"/>
                <a:gd name="T54" fmla="*/ 52 w 128"/>
                <a:gd name="T55" fmla="*/ 68 h 108"/>
                <a:gd name="T56" fmla="*/ 76 w 128"/>
                <a:gd name="T57" fmla="*/ 82 h 108"/>
                <a:gd name="T58" fmla="*/ 86 w 128"/>
                <a:gd name="T59" fmla="*/ 94 h 108"/>
                <a:gd name="T60" fmla="*/ 104 w 128"/>
                <a:gd name="T61" fmla="*/ 102 h 108"/>
                <a:gd name="T62" fmla="*/ 126 w 128"/>
                <a:gd name="T63" fmla="*/ 108 h 108"/>
                <a:gd name="T64" fmla="*/ 128 w 128"/>
                <a:gd name="T65" fmla="*/ 108 h 108"/>
                <a:gd name="T66" fmla="*/ 128 w 128"/>
                <a:gd name="T67" fmla="*/ 106 h 108"/>
                <a:gd name="T68" fmla="*/ 128 w 128"/>
                <a:gd name="T69" fmla="*/ 104 h 108"/>
                <a:gd name="T70" fmla="*/ 128 w 128"/>
                <a:gd name="T71" fmla="*/ 100 h 108"/>
                <a:gd name="T72" fmla="*/ 126 w 128"/>
                <a:gd name="T73" fmla="*/ 98 h 108"/>
                <a:gd name="T74" fmla="*/ 124 w 128"/>
                <a:gd name="T75" fmla="*/ 94 h 108"/>
                <a:gd name="T76" fmla="*/ 120 w 128"/>
                <a:gd name="T77" fmla="*/ 92 h 108"/>
                <a:gd name="T78" fmla="*/ 116 w 128"/>
                <a:gd name="T79" fmla="*/ 88 h 108"/>
                <a:gd name="T80" fmla="*/ 110 w 128"/>
                <a:gd name="T81" fmla="*/ 84 h 108"/>
                <a:gd name="T82" fmla="*/ 106 w 128"/>
                <a:gd name="T83" fmla="*/ 80 h 108"/>
                <a:gd name="T84" fmla="*/ 102 w 128"/>
                <a:gd name="T85" fmla="*/ 76 h 108"/>
                <a:gd name="T86" fmla="*/ 98 w 128"/>
                <a:gd name="T87" fmla="*/ 72 h 108"/>
                <a:gd name="T88" fmla="*/ 96 w 128"/>
                <a:gd name="T89" fmla="*/ 70 h 108"/>
                <a:gd name="T90" fmla="*/ 96 w 128"/>
                <a:gd name="T91" fmla="*/ 70 h 108"/>
                <a:gd name="T92" fmla="*/ 80 w 128"/>
                <a:gd name="T93" fmla="*/ 60 h 108"/>
                <a:gd name="T94" fmla="*/ 96 w 128"/>
                <a:gd name="T95" fmla="*/ 54 h 108"/>
                <a:gd name="T96" fmla="*/ 92 w 128"/>
                <a:gd name="T97" fmla="*/ 46 h 108"/>
                <a:gd name="T98" fmla="*/ 90 w 128"/>
                <a:gd name="T99" fmla="*/ 46 h 108"/>
                <a:gd name="T100" fmla="*/ 88 w 128"/>
                <a:gd name="T101" fmla="*/ 44 h 108"/>
                <a:gd name="T102" fmla="*/ 84 w 128"/>
                <a:gd name="T103" fmla="*/ 44 h 108"/>
                <a:gd name="T104" fmla="*/ 80 w 128"/>
                <a:gd name="T105" fmla="*/ 42 h 108"/>
                <a:gd name="T106" fmla="*/ 78 w 128"/>
                <a:gd name="T107" fmla="*/ 42 h 108"/>
                <a:gd name="T108" fmla="*/ 78 w 128"/>
                <a:gd name="T109" fmla="*/ 4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" h="108">
                  <a:moveTo>
                    <a:pt x="78" y="40"/>
                  </a:moveTo>
                  <a:lnTo>
                    <a:pt x="78" y="38"/>
                  </a:lnTo>
                  <a:lnTo>
                    <a:pt x="76" y="36"/>
                  </a:lnTo>
                  <a:lnTo>
                    <a:pt x="72" y="36"/>
                  </a:lnTo>
                  <a:lnTo>
                    <a:pt x="70" y="34"/>
                  </a:lnTo>
                  <a:lnTo>
                    <a:pt x="68" y="32"/>
                  </a:lnTo>
                  <a:lnTo>
                    <a:pt x="62" y="28"/>
                  </a:lnTo>
                  <a:lnTo>
                    <a:pt x="58" y="24"/>
                  </a:lnTo>
                  <a:lnTo>
                    <a:pt x="52" y="20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26" y="8"/>
                  </a:lnTo>
                  <a:lnTo>
                    <a:pt x="14" y="4"/>
                  </a:lnTo>
                  <a:lnTo>
                    <a:pt x="4" y="0"/>
                  </a:lnTo>
                  <a:lnTo>
                    <a:pt x="0" y="80"/>
                  </a:lnTo>
                  <a:lnTo>
                    <a:pt x="12" y="86"/>
                  </a:lnTo>
                  <a:lnTo>
                    <a:pt x="28" y="80"/>
                  </a:lnTo>
                  <a:lnTo>
                    <a:pt x="28" y="78"/>
                  </a:lnTo>
                  <a:lnTo>
                    <a:pt x="28" y="76"/>
                  </a:lnTo>
                  <a:lnTo>
                    <a:pt x="30" y="74"/>
                  </a:lnTo>
                  <a:lnTo>
                    <a:pt x="34" y="72"/>
                  </a:lnTo>
                  <a:lnTo>
                    <a:pt x="38" y="68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52" y="68"/>
                  </a:lnTo>
                  <a:lnTo>
                    <a:pt x="76" y="82"/>
                  </a:lnTo>
                  <a:lnTo>
                    <a:pt x="86" y="94"/>
                  </a:lnTo>
                  <a:lnTo>
                    <a:pt x="104" y="102"/>
                  </a:lnTo>
                  <a:lnTo>
                    <a:pt x="126" y="108"/>
                  </a:lnTo>
                  <a:lnTo>
                    <a:pt x="128" y="108"/>
                  </a:lnTo>
                  <a:lnTo>
                    <a:pt x="128" y="106"/>
                  </a:lnTo>
                  <a:lnTo>
                    <a:pt x="128" y="104"/>
                  </a:lnTo>
                  <a:lnTo>
                    <a:pt x="128" y="100"/>
                  </a:lnTo>
                  <a:lnTo>
                    <a:pt x="126" y="98"/>
                  </a:lnTo>
                  <a:lnTo>
                    <a:pt x="124" y="94"/>
                  </a:lnTo>
                  <a:lnTo>
                    <a:pt x="120" y="92"/>
                  </a:lnTo>
                  <a:lnTo>
                    <a:pt x="116" y="88"/>
                  </a:lnTo>
                  <a:lnTo>
                    <a:pt x="110" y="84"/>
                  </a:lnTo>
                  <a:lnTo>
                    <a:pt x="106" y="80"/>
                  </a:lnTo>
                  <a:lnTo>
                    <a:pt x="102" y="76"/>
                  </a:lnTo>
                  <a:lnTo>
                    <a:pt x="98" y="72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80" y="60"/>
                  </a:lnTo>
                  <a:lnTo>
                    <a:pt x="96" y="54"/>
                  </a:lnTo>
                  <a:lnTo>
                    <a:pt x="92" y="46"/>
                  </a:lnTo>
                  <a:lnTo>
                    <a:pt x="90" y="46"/>
                  </a:lnTo>
                  <a:lnTo>
                    <a:pt x="88" y="44"/>
                  </a:lnTo>
                  <a:lnTo>
                    <a:pt x="84" y="44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8" y="4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Freeform 318">
              <a:extLst>
                <a:ext uri="{FF2B5EF4-FFF2-40B4-BE49-F238E27FC236}">
                  <a16:creationId xmlns:a16="http://schemas.microsoft.com/office/drawing/2014/main" id="{8FC25E46-0493-859D-62D1-28D7243E9746}"/>
                </a:ext>
              </a:extLst>
            </p:cNvPr>
            <p:cNvSpPr>
              <a:spLocks/>
            </p:cNvSpPr>
            <p:nvPr/>
          </p:nvSpPr>
          <p:spPr bwMode="gray">
            <a:xfrm>
              <a:off x="9696637" y="4750173"/>
              <a:ext cx="253069" cy="197498"/>
            </a:xfrm>
            <a:custGeom>
              <a:avLst/>
              <a:gdLst>
                <a:gd name="T0" fmla="*/ 122 w 122"/>
                <a:gd name="T1" fmla="*/ 28 h 108"/>
                <a:gd name="T2" fmla="*/ 114 w 122"/>
                <a:gd name="T3" fmla="*/ 24 h 108"/>
                <a:gd name="T4" fmla="*/ 102 w 122"/>
                <a:gd name="T5" fmla="*/ 18 h 108"/>
                <a:gd name="T6" fmla="*/ 92 w 122"/>
                <a:gd name="T7" fmla="*/ 14 h 108"/>
                <a:gd name="T8" fmla="*/ 80 w 122"/>
                <a:gd name="T9" fmla="*/ 14 h 108"/>
                <a:gd name="T10" fmla="*/ 72 w 122"/>
                <a:gd name="T11" fmla="*/ 20 h 108"/>
                <a:gd name="T12" fmla="*/ 72 w 122"/>
                <a:gd name="T13" fmla="*/ 20 h 108"/>
                <a:gd name="T14" fmla="*/ 72 w 122"/>
                <a:gd name="T15" fmla="*/ 24 h 108"/>
                <a:gd name="T16" fmla="*/ 72 w 122"/>
                <a:gd name="T17" fmla="*/ 28 h 108"/>
                <a:gd name="T18" fmla="*/ 70 w 122"/>
                <a:gd name="T19" fmla="*/ 32 h 108"/>
                <a:gd name="T20" fmla="*/ 70 w 122"/>
                <a:gd name="T21" fmla="*/ 36 h 108"/>
                <a:gd name="T22" fmla="*/ 66 w 122"/>
                <a:gd name="T23" fmla="*/ 40 h 108"/>
                <a:gd name="T24" fmla="*/ 64 w 122"/>
                <a:gd name="T25" fmla="*/ 42 h 108"/>
                <a:gd name="T26" fmla="*/ 58 w 122"/>
                <a:gd name="T27" fmla="*/ 42 h 108"/>
                <a:gd name="T28" fmla="*/ 52 w 122"/>
                <a:gd name="T29" fmla="*/ 42 h 108"/>
                <a:gd name="T30" fmla="*/ 48 w 122"/>
                <a:gd name="T31" fmla="*/ 40 h 108"/>
                <a:gd name="T32" fmla="*/ 42 w 122"/>
                <a:gd name="T33" fmla="*/ 38 h 108"/>
                <a:gd name="T34" fmla="*/ 40 w 122"/>
                <a:gd name="T35" fmla="*/ 32 h 108"/>
                <a:gd name="T36" fmla="*/ 38 w 122"/>
                <a:gd name="T37" fmla="*/ 28 h 108"/>
                <a:gd name="T38" fmla="*/ 34 w 122"/>
                <a:gd name="T39" fmla="*/ 22 h 108"/>
                <a:gd name="T40" fmla="*/ 34 w 122"/>
                <a:gd name="T41" fmla="*/ 18 h 108"/>
                <a:gd name="T42" fmla="*/ 32 w 122"/>
                <a:gd name="T43" fmla="*/ 14 h 108"/>
                <a:gd name="T44" fmla="*/ 32 w 122"/>
                <a:gd name="T45" fmla="*/ 12 h 108"/>
                <a:gd name="T46" fmla="*/ 30 w 122"/>
                <a:gd name="T47" fmla="*/ 12 h 108"/>
                <a:gd name="T48" fmla="*/ 28 w 122"/>
                <a:gd name="T49" fmla="*/ 10 h 108"/>
                <a:gd name="T50" fmla="*/ 26 w 122"/>
                <a:gd name="T51" fmla="*/ 6 h 108"/>
                <a:gd name="T52" fmla="*/ 22 w 122"/>
                <a:gd name="T53" fmla="*/ 4 h 108"/>
                <a:gd name="T54" fmla="*/ 18 w 122"/>
                <a:gd name="T55" fmla="*/ 2 h 108"/>
                <a:gd name="T56" fmla="*/ 12 w 122"/>
                <a:gd name="T57" fmla="*/ 0 h 108"/>
                <a:gd name="T58" fmla="*/ 8 w 122"/>
                <a:gd name="T59" fmla="*/ 2 h 108"/>
                <a:gd name="T60" fmla="*/ 2 w 122"/>
                <a:gd name="T61" fmla="*/ 4 h 108"/>
                <a:gd name="T62" fmla="*/ 2 w 122"/>
                <a:gd name="T63" fmla="*/ 6 h 108"/>
                <a:gd name="T64" fmla="*/ 0 w 122"/>
                <a:gd name="T65" fmla="*/ 8 h 108"/>
                <a:gd name="T66" fmla="*/ 0 w 122"/>
                <a:gd name="T67" fmla="*/ 10 h 108"/>
                <a:gd name="T68" fmla="*/ 2 w 122"/>
                <a:gd name="T69" fmla="*/ 14 h 108"/>
                <a:gd name="T70" fmla="*/ 6 w 122"/>
                <a:gd name="T71" fmla="*/ 18 h 108"/>
                <a:gd name="T72" fmla="*/ 10 w 122"/>
                <a:gd name="T73" fmla="*/ 26 h 108"/>
                <a:gd name="T74" fmla="*/ 12 w 122"/>
                <a:gd name="T75" fmla="*/ 32 h 108"/>
                <a:gd name="T76" fmla="*/ 14 w 122"/>
                <a:gd name="T77" fmla="*/ 38 h 108"/>
                <a:gd name="T78" fmla="*/ 14 w 122"/>
                <a:gd name="T79" fmla="*/ 42 h 108"/>
                <a:gd name="T80" fmla="*/ 16 w 122"/>
                <a:gd name="T81" fmla="*/ 46 h 108"/>
                <a:gd name="T82" fmla="*/ 18 w 122"/>
                <a:gd name="T83" fmla="*/ 48 h 108"/>
                <a:gd name="T84" fmla="*/ 20 w 122"/>
                <a:gd name="T85" fmla="*/ 50 h 108"/>
                <a:gd name="T86" fmla="*/ 24 w 122"/>
                <a:gd name="T87" fmla="*/ 50 h 108"/>
                <a:gd name="T88" fmla="*/ 28 w 122"/>
                <a:gd name="T89" fmla="*/ 48 h 108"/>
                <a:gd name="T90" fmla="*/ 34 w 122"/>
                <a:gd name="T91" fmla="*/ 48 h 108"/>
                <a:gd name="T92" fmla="*/ 38 w 122"/>
                <a:gd name="T93" fmla="*/ 50 h 108"/>
                <a:gd name="T94" fmla="*/ 42 w 122"/>
                <a:gd name="T95" fmla="*/ 52 h 108"/>
                <a:gd name="T96" fmla="*/ 46 w 122"/>
                <a:gd name="T97" fmla="*/ 54 h 108"/>
                <a:gd name="T98" fmla="*/ 50 w 122"/>
                <a:gd name="T99" fmla="*/ 54 h 108"/>
                <a:gd name="T100" fmla="*/ 56 w 122"/>
                <a:gd name="T101" fmla="*/ 56 h 108"/>
                <a:gd name="T102" fmla="*/ 62 w 122"/>
                <a:gd name="T103" fmla="*/ 56 h 108"/>
                <a:gd name="T104" fmla="*/ 68 w 122"/>
                <a:gd name="T105" fmla="*/ 58 h 108"/>
                <a:gd name="T106" fmla="*/ 70 w 122"/>
                <a:gd name="T107" fmla="*/ 58 h 108"/>
                <a:gd name="T108" fmla="*/ 72 w 122"/>
                <a:gd name="T109" fmla="*/ 58 h 108"/>
                <a:gd name="T110" fmla="*/ 88 w 122"/>
                <a:gd name="T111" fmla="*/ 72 h 108"/>
                <a:gd name="T112" fmla="*/ 98 w 122"/>
                <a:gd name="T113" fmla="*/ 90 h 108"/>
                <a:gd name="T114" fmla="*/ 114 w 122"/>
                <a:gd name="T115" fmla="*/ 104 h 108"/>
                <a:gd name="T116" fmla="*/ 118 w 122"/>
                <a:gd name="T117" fmla="*/ 108 h 108"/>
                <a:gd name="T118" fmla="*/ 122 w 122"/>
                <a:gd name="T119" fmla="*/ 2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2" h="108">
                  <a:moveTo>
                    <a:pt x="122" y="28"/>
                  </a:moveTo>
                  <a:lnTo>
                    <a:pt x="114" y="24"/>
                  </a:lnTo>
                  <a:lnTo>
                    <a:pt x="102" y="18"/>
                  </a:lnTo>
                  <a:lnTo>
                    <a:pt x="92" y="14"/>
                  </a:lnTo>
                  <a:lnTo>
                    <a:pt x="80" y="1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70" y="32"/>
                  </a:lnTo>
                  <a:lnTo>
                    <a:pt x="70" y="36"/>
                  </a:lnTo>
                  <a:lnTo>
                    <a:pt x="66" y="40"/>
                  </a:lnTo>
                  <a:lnTo>
                    <a:pt x="64" y="42"/>
                  </a:lnTo>
                  <a:lnTo>
                    <a:pt x="58" y="42"/>
                  </a:lnTo>
                  <a:lnTo>
                    <a:pt x="52" y="42"/>
                  </a:lnTo>
                  <a:lnTo>
                    <a:pt x="48" y="40"/>
                  </a:lnTo>
                  <a:lnTo>
                    <a:pt x="42" y="38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18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14" y="38"/>
                  </a:lnTo>
                  <a:lnTo>
                    <a:pt x="14" y="42"/>
                  </a:lnTo>
                  <a:lnTo>
                    <a:pt x="16" y="46"/>
                  </a:lnTo>
                  <a:lnTo>
                    <a:pt x="18" y="48"/>
                  </a:lnTo>
                  <a:lnTo>
                    <a:pt x="20" y="50"/>
                  </a:lnTo>
                  <a:lnTo>
                    <a:pt x="24" y="50"/>
                  </a:lnTo>
                  <a:lnTo>
                    <a:pt x="28" y="48"/>
                  </a:lnTo>
                  <a:lnTo>
                    <a:pt x="34" y="48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6" y="54"/>
                  </a:lnTo>
                  <a:lnTo>
                    <a:pt x="50" y="54"/>
                  </a:lnTo>
                  <a:lnTo>
                    <a:pt x="56" y="56"/>
                  </a:lnTo>
                  <a:lnTo>
                    <a:pt x="62" y="56"/>
                  </a:lnTo>
                  <a:lnTo>
                    <a:pt x="68" y="58"/>
                  </a:lnTo>
                  <a:lnTo>
                    <a:pt x="70" y="58"/>
                  </a:lnTo>
                  <a:lnTo>
                    <a:pt x="72" y="58"/>
                  </a:lnTo>
                  <a:lnTo>
                    <a:pt x="88" y="72"/>
                  </a:lnTo>
                  <a:lnTo>
                    <a:pt x="98" y="90"/>
                  </a:lnTo>
                  <a:lnTo>
                    <a:pt x="114" y="104"/>
                  </a:lnTo>
                  <a:lnTo>
                    <a:pt x="118" y="108"/>
                  </a:lnTo>
                  <a:lnTo>
                    <a:pt x="122" y="28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reeform 319">
              <a:extLst>
                <a:ext uri="{FF2B5EF4-FFF2-40B4-BE49-F238E27FC236}">
                  <a16:creationId xmlns:a16="http://schemas.microsoft.com/office/drawing/2014/main" id="{24AAF2C4-7F25-A257-C43A-88AB1EB05DF8}"/>
                </a:ext>
              </a:extLst>
            </p:cNvPr>
            <p:cNvSpPr>
              <a:spLocks/>
            </p:cNvSpPr>
            <p:nvPr/>
          </p:nvSpPr>
          <p:spPr bwMode="gray">
            <a:xfrm>
              <a:off x="9223689" y="5075679"/>
              <a:ext cx="1053761" cy="746104"/>
            </a:xfrm>
            <a:custGeom>
              <a:avLst/>
              <a:gdLst>
                <a:gd name="T0" fmla="*/ 98 w 508"/>
                <a:gd name="T1" fmla="*/ 124 h 408"/>
                <a:gd name="T2" fmla="*/ 110 w 508"/>
                <a:gd name="T3" fmla="*/ 100 h 408"/>
                <a:gd name="T4" fmla="*/ 128 w 508"/>
                <a:gd name="T5" fmla="*/ 86 h 408"/>
                <a:gd name="T6" fmla="*/ 134 w 508"/>
                <a:gd name="T7" fmla="*/ 70 h 408"/>
                <a:gd name="T8" fmla="*/ 170 w 508"/>
                <a:gd name="T9" fmla="*/ 48 h 408"/>
                <a:gd name="T10" fmla="*/ 190 w 508"/>
                <a:gd name="T11" fmla="*/ 60 h 408"/>
                <a:gd name="T12" fmla="*/ 202 w 508"/>
                <a:gd name="T13" fmla="*/ 56 h 408"/>
                <a:gd name="T14" fmla="*/ 196 w 508"/>
                <a:gd name="T15" fmla="*/ 44 h 408"/>
                <a:gd name="T16" fmla="*/ 204 w 508"/>
                <a:gd name="T17" fmla="*/ 28 h 408"/>
                <a:gd name="T18" fmla="*/ 230 w 508"/>
                <a:gd name="T19" fmla="*/ 18 h 408"/>
                <a:gd name="T20" fmla="*/ 222 w 508"/>
                <a:gd name="T21" fmla="*/ 8 h 408"/>
                <a:gd name="T22" fmla="*/ 238 w 508"/>
                <a:gd name="T23" fmla="*/ 0 h 408"/>
                <a:gd name="T24" fmla="*/ 246 w 508"/>
                <a:gd name="T25" fmla="*/ 8 h 408"/>
                <a:gd name="T26" fmla="*/ 252 w 508"/>
                <a:gd name="T27" fmla="*/ 12 h 408"/>
                <a:gd name="T28" fmla="*/ 256 w 508"/>
                <a:gd name="T29" fmla="*/ 4 h 408"/>
                <a:gd name="T30" fmla="*/ 268 w 508"/>
                <a:gd name="T31" fmla="*/ 20 h 408"/>
                <a:gd name="T32" fmla="*/ 298 w 508"/>
                <a:gd name="T33" fmla="*/ 18 h 408"/>
                <a:gd name="T34" fmla="*/ 300 w 508"/>
                <a:gd name="T35" fmla="*/ 32 h 408"/>
                <a:gd name="T36" fmla="*/ 286 w 508"/>
                <a:gd name="T37" fmla="*/ 52 h 408"/>
                <a:gd name="T38" fmla="*/ 326 w 508"/>
                <a:gd name="T39" fmla="*/ 82 h 408"/>
                <a:gd name="T40" fmla="*/ 344 w 508"/>
                <a:gd name="T41" fmla="*/ 78 h 408"/>
                <a:gd name="T42" fmla="*/ 358 w 508"/>
                <a:gd name="T43" fmla="*/ 10 h 408"/>
                <a:gd name="T44" fmla="*/ 364 w 508"/>
                <a:gd name="T45" fmla="*/ 0 h 408"/>
                <a:gd name="T46" fmla="*/ 378 w 508"/>
                <a:gd name="T47" fmla="*/ 20 h 408"/>
                <a:gd name="T48" fmla="*/ 376 w 508"/>
                <a:gd name="T49" fmla="*/ 36 h 408"/>
                <a:gd name="T50" fmla="*/ 390 w 508"/>
                <a:gd name="T51" fmla="*/ 42 h 408"/>
                <a:gd name="T52" fmla="*/ 404 w 508"/>
                <a:gd name="T53" fmla="*/ 66 h 408"/>
                <a:gd name="T54" fmla="*/ 412 w 508"/>
                <a:gd name="T55" fmla="*/ 80 h 408"/>
                <a:gd name="T56" fmla="*/ 424 w 508"/>
                <a:gd name="T57" fmla="*/ 100 h 408"/>
                <a:gd name="T58" fmla="*/ 454 w 508"/>
                <a:gd name="T59" fmla="*/ 136 h 408"/>
                <a:gd name="T60" fmla="*/ 506 w 508"/>
                <a:gd name="T61" fmla="*/ 210 h 408"/>
                <a:gd name="T62" fmla="*/ 508 w 508"/>
                <a:gd name="T63" fmla="*/ 272 h 408"/>
                <a:gd name="T64" fmla="*/ 488 w 508"/>
                <a:gd name="T65" fmla="*/ 294 h 408"/>
                <a:gd name="T66" fmla="*/ 472 w 508"/>
                <a:gd name="T67" fmla="*/ 332 h 408"/>
                <a:gd name="T68" fmla="*/ 460 w 508"/>
                <a:gd name="T69" fmla="*/ 352 h 408"/>
                <a:gd name="T70" fmla="*/ 460 w 508"/>
                <a:gd name="T71" fmla="*/ 384 h 408"/>
                <a:gd name="T72" fmla="*/ 414 w 508"/>
                <a:gd name="T73" fmla="*/ 408 h 408"/>
                <a:gd name="T74" fmla="*/ 394 w 508"/>
                <a:gd name="T75" fmla="*/ 392 h 408"/>
                <a:gd name="T76" fmla="*/ 376 w 508"/>
                <a:gd name="T77" fmla="*/ 396 h 408"/>
                <a:gd name="T78" fmla="*/ 344 w 508"/>
                <a:gd name="T79" fmla="*/ 388 h 408"/>
                <a:gd name="T80" fmla="*/ 274 w 508"/>
                <a:gd name="T81" fmla="*/ 318 h 408"/>
                <a:gd name="T82" fmla="*/ 214 w 508"/>
                <a:gd name="T83" fmla="*/ 294 h 408"/>
                <a:gd name="T84" fmla="*/ 134 w 508"/>
                <a:gd name="T85" fmla="*/ 326 h 408"/>
                <a:gd name="T86" fmla="*/ 120 w 508"/>
                <a:gd name="T87" fmla="*/ 340 h 408"/>
                <a:gd name="T88" fmla="*/ 80 w 508"/>
                <a:gd name="T89" fmla="*/ 338 h 408"/>
                <a:gd name="T90" fmla="*/ 64 w 508"/>
                <a:gd name="T91" fmla="*/ 352 h 408"/>
                <a:gd name="T92" fmla="*/ 36 w 508"/>
                <a:gd name="T93" fmla="*/ 350 h 408"/>
                <a:gd name="T94" fmla="*/ 30 w 508"/>
                <a:gd name="T95" fmla="*/ 340 h 408"/>
                <a:gd name="T96" fmla="*/ 20 w 508"/>
                <a:gd name="T97" fmla="*/ 342 h 408"/>
                <a:gd name="T98" fmla="*/ 26 w 508"/>
                <a:gd name="T99" fmla="*/ 326 h 408"/>
                <a:gd name="T100" fmla="*/ 24 w 508"/>
                <a:gd name="T101" fmla="*/ 284 h 408"/>
                <a:gd name="T102" fmla="*/ 4 w 508"/>
                <a:gd name="T103" fmla="*/ 228 h 408"/>
                <a:gd name="T104" fmla="*/ 4 w 508"/>
                <a:gd name="T105" fmla="*/ 194 h 408"/>
                <a:gd name="T106" fmla="*/ 12 w 508"/>
                <a:gd name="T107" fmla="*/ 154 h 408"/>
                <a:gd name="T108" fmla="*/ 30 w 508"/>
                <a:gd name="T109" fmla="*/ 13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8" h="408">
                  <a:moveTo>
                    <a:pt x="30" y="138"/>
                  </a:moveTo>
                  <a:lnTo>
                    <a:pt x="60" y="136"/>
                  </a:lnTo>
                  <a:lnTo>
                    <a:pt x="92" y="130"/>
                  </a:lnTo>
                  <a:lnTo>
                    <a:pt x="92" y="130"/>
                  </a:lnTo>
                  <a:lnTo>
                    <a:pt x="94" y="128"/>
                  </a:lnTo>
                  <a:lnTo>
                    <a:pt x="98" y="124"/>
                  </a:lnTo>
                  <a:lnTo>
                    <a:pt x="100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8" y="108"/>
                  </a:lnTo>
                  <a:lnTo>
                    <a:pt x="110" y="104"/>
                  </a:lnTo>
                  <a:lnTo>
                    <a:pt x="110" y="100"/>
                  </a:lnTo>
                  <a:lnTo>
                    <a:pt x="110" y="96"/>
                  </a:lnTo>
                  <a:lnTo>
                    <a:pt x="112" y="92"/>
                  </a:lnTo>
                  <a:lnTo>
                    <a:pt x="114" y="88"/>
                  </a:lnTo>
                  <a:lnTo>
                    <a:pt x="118" y="86"/>
                  </a:lnTo>
                  <a:lnTo>
                    <a:pt x="122" y="86"/>
                  </a:lnTo>
                  <a:lnTo>
                    <a:pt x="128" y="86"/>
                  </a:lnTo>
                  <a:lnTo>
                    <a:pt x="128" y="84"/>
                  </a:lnTo>
                  <a:lnTo>
                    <a:pt x="128" y="82"/>
                  </a:lnTo>
                  <a:lnTo>
                    <a:pt x="128" y="80"/>
                  </a:lnTo>
                  <a:lnTo>
                    <a:pt x="130" y="76"/>
                  </a:lnTo>
                  <a:lnTo>
                    <a:pt x="130" y="72"/>
                  </a:lnTo>
                  <a:lnTo>
                    <a:pt x="134" y="70"/>
                  </a:lnTo>
                  <a:lnTo>
                    <a:pt x="136" y="70"/>
                  </a:lnTo>
                  <a:lnTo>
                    <a:pt x="140" y="66"/>
                  </a:lnTo>
                  <a:lnTo>
                    <a:pt x="146" y="56"/>
                  </a:lnTo>
                  <a:lnTo>
                    <a:pt x="156" y="48"/>
                  </a:lnTo>
                  <a:lnTo>
                    <a:pt x="170" y="48"/>
                  </a:lnTo>
                  <a:lnTo>
                    <a:pt x="170" y="48"/>
                  </a:lnTo>
                  <a:lnTo>
                    <a:pt x="172" y="50"/>
                  </a:lnTo>
                  <a:lnTo>
                    <a:pt x="176" y="52"/>
                  </a:lnTo>
                  <a:lnTo>
                    <a:pt x="180" y="54"/>
                  </a:lnTo>
                  <a:lnTo>
                    <a:pt x="182" y="56"/>
                  </a:lnTo>
                  <a:lnTo>
                    <a:pt x="186" y="58"/>
                  </a:lnTo>
                  <a:lnTo>
                    <a:pt x="190" y="60"/>
                  </a:lnTo>
                  <a:lnTo>
                    <a:pt x="194" y="60"/>
                  </a:lnTo>
                  <a:lnTo>
                    <a:pt x="196" y="60"/>
                  </a:lnTo>
                  <a:lnTo>
                    <a:pt x="198" y="6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2"/>
                  </a:lnTo>
                  <a:lnTo>
                    <a:pt x="200" y="50"/>
                  </a:lnTo>
                  <a:lnTo>
                    <a:pt x="198" y="48"/>
                  </a:lnTo>
                  <a:lnTo>
                    <a:pt x="196" y="46"/>
                  </a:lnTo>
                  <a:lnTo>
                    <a:pt x="196" y="44"/>
                  </a:lnTo>
                  <a:lnTo>
                    <a:pt x="198" y="42"/>
                  </a:lnTo>
                  <a:lnTo>
                    <a:pt x="202" y="40"/>
                  </a:lnTo>
                  <a:lnTo>
                    <a:pt x="204" y="32"/>
                  </a:lnTo>
                  <a:lnTo>
                    <a:pt x="202" y="32"/>
                  </a:lnTo>
                  <a:lnTo>
                    <a:pt x="204" y="30"/>
                  </a:lnTo>
                  <a:lnTo>
                    <a:pt x="204" y="28"/>
                  </a:lnTo>
                  <a:lnTo>
                    <a:pt x="206" y="24"/>
                  </a:lnTo>
                  <a:lnTo>
                    <a:pt x="208" y="22"/>
                  </a:lnTo>
                  <a:lnTo>
                    <a:pt x="212" y="20"/>
                  </a:lnTo>
                  <a:lnTo>
                    <a:pt x="228" y="20"/>
                  </a:lnTo>
                  <a:lnTo>
                    <a:pt x="228" y="18"/>
                  </a:lnTo>
                  <a:lnTo>
                    <a:pt x="230" y="18"/>
                  </a:lnTo>
                  <a:lnTo>
                    <a:pt x="232" y="16"/>
                  </a:lnTo>
                  <a:lnTo>
                    <a:pt x="232" y="14"/>
                  </a:lnTo>
                  <a:lnTo>
                    <a:pt x="232" y="10"/>
                  </a:lnTo>
                  <a:lnTo>
                    <a:pt x="222" y="10"/>
                  </a:lnTo>
                  <a:lnTo>
                    <a:pt x="222" y="10"/>
                  </a:lnTo>
                  <a:lnTo>
                    <a:pt x="222" y="8"/>
                  </a:lnTo>
                  <a:lnTo>
                    <a:pt x="224" y="6"/>
                  </a:lnTo>
                  <a:lnTo>
                    <a:pt x="224" y="4"/>
                  </a:lnTo>
                  <a:lnTo>
                    <a:pt x="228" y="2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8" y="0"/>
                  </a:lnTo>
                  <a:lnTo>
                    <a:pt x="242" y="0"/>
                  </a:lnTo>
                  <a:lnTo>
                    <a:pt x="244" y="0"/>
                  </a:lnTo>
                  <a:lnTo>
                    <a:pt x="246" y="2"/>
                  </a:lnTo>
                  <a:lnTo>
                    <a:pt x="248" y="2"/>
                  </a:lnTo>
                  <a:lnTo>
                    <a:pt x="246" y="6"/>
                  </a:lnTo>
                  <a:lnTo>
                    <a:pt x="246" y="8"/>
                  </a:lnTo>
                  <a:lnTo>
                    <a:pt x="244" y="8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46" y="10"/>
                  </a:lnTo>
                  <a:lnTo>
                    <a:pt x="248" y="12"/>
                  </a:lnTo>
                  <a:lnTo>
                    <a:pt x="252" y="12"/>
                  </a:lnTo>
                  <a:lnTo>
                    <a:pt x="252" y="12"/>
                  </a:lnTo>
                  <a:lnTo>
                    <a:pt x="254" y="10"/>
                  </a:lnTo>
                  <a:lnTo>
                    <a:pt x="254" y="8"/>
                  </a:lnTo>
                  <a:lnTo>
                    <a:pt x="254" y="6"/>
                  </a:lnTo>
                  <a:lnTo>
                    <a:pt x="254" y="4"/>
                  </a:lnTo>
                  <a:lnTo>
                    <a:pt x="256" y="4"/>
                  </a:lnTo>
                  <a:lnTo>
                    <a:pt x="258" y="4"/>
                  </a:lnTo>
                  <a:lnTo>
                    <a:pt x="262" y="6"/>
                  </a:lnTo>
                  <a:lnTo>
                    <a:pt x="264" y="12"/>
                  </a:lnTo>
                  <a:lnTo>
                    <a:pt x="266" y="16"/>
                  </a:lnTo>
                  <a:lnTo>
                    <a:pt x="268" y="18"/>
                  </a:lnTo>
                  <a:lnTo>
                    <a:pt x="268" y="20"/>
                  </a:lnTo>
                  <a:lnTo>
                    <a:pt x="280" y="14"/>
                  </a:lnTo>
                  <a:lnTo>
                    <a:pt x="282" y="14"/>
                  </a:lnTo>
                  <a:lnTo>
                    <a:pt x="284" y="14"/>
                  </a:lnTo>
                  <a:lnTo>
                    <a:pt x="290" y="14"/>
                  </a:lnTo>
                  <a:lnTo>
                    <a:pt x="294" y="16"/>
                  </a:lnTo>
                  <a:lnTo>
                    <a:pt x="298" y="18"/>
                  </a:lnTo>
                  <a:lnTo>
                    <a:pt x="300" y="20"/>
                  </a:lnTo>
                  <a:lnTo>
                    <a:pt x="302" y="24"/>
                  </a:lnTo>
                  <a:lnTo>
                    <a:pt x="304" y="28"/>
                  </a:lnTo>
                  <a:lnTo>
                    <a:pt x="302" y="30"/>
                  </a:lnTo>
                  <a:lnTo>
                    <a:pt x="302" y="32"/>
                  </a:lnTo>
                  <a:lnTo>
                    <a:pt x="300" y="32"/>
                  </a:lnTo>
                  <a:lnTo>
                    <a:pt x="298" y="34"/>
                  </a:lnTo>
                  <a:lnTo>
                    <a:pt x="294" y="36"/>
                  </a:lnTo>
                  <a:lnTo>
                    <a:pt x="292" y="40"/>
                  </a:lnTo>
                  <a:lnTo>
                    <a:pt x="290" y="44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86" y="54"/>
                  </a:lnTo>
                  <a:lnTo>
                    <a:pt x="290" y="56"/>
                  </a:lnTo>
                  <a:lnTo>
                    <a:pt x="298" y="62"/>
                  </a:lnTo>
                  <a:lnTo>
                    <a:pt x="308" y="70"/>
                  </a:lnTo>
                  <a:lnTo>
                    <a:pt x="318" y="76"/>
                  </a:lnTo>
                  <a:lnTo>
                    <a:pt x="326" y="82"/>
                  </a:lnTo>
                  <a:lnTo>
                    <a:pt x="330" y="82"/>
                  </a:lnTo>
                  <a:lnTo>
                    <a:pt x="330" y="84"/>
                  </a:lnTo>
                  <a:lnTo>
                    <a:pt x="334" y="84"/>
                  </a:lnTo>
                  <a:lnTo>
                    <a:pt x="336" y="84"/>
                  </a:lnTo>
                  <a:lnTo>
                    <a:pt x="340" y="82"/>
                  </a:lnTo>
                  <a:lnTo>
                    <a:pt x="344" y="78"/>
                  </a:lnTo>
                  <a:lnTo>
                    <a:pt x="348" y="70"/>
                  </a:lnTo>
                  <a:lnTo>
                    <a:pt x="352" y="58"/>
                  </a:lnTo>
                  <a:lnTo>
                    <a:pt x="354" y="48"/>
                  </a:lnTo>
                  <a:lnTo>
                    <a:pt x="356" y="42"/>
                  </a:lnTo>
                  <a:lnTo>
                    <a:pt x="358" y="12"/>
                  </a:lnTo>
                  <a:lnTo>
                    <a:pt x="358" y="10"/>
                  </a:lnTo>
                  <a:lnTo>
                    <a:pt x="358" y="10"/>
                  </a:lnTo>
                  <a:lnTo>
                    <a:pt x="358" y="6"/>
                  </a:lnTo>
                  <a:lnTo>
                    <a:pt x="358" y="4"/>
                  </a:lnTo>
                  <a:lnTo>
                    <a:pt x="360" y="2"/>
                  </a:lnTo>
                  <a:lnTo>
                    <a:pt x="360" y="0"/>
                  </a:lnTo>
                  <a:lnTo>
                    <a:pt x="364" y="0"/>
                  </a:lnTo>
                  <a:lnTo>
                    <a:pt x="368" y="0"/>
                  </a:lnTo>
                  <a:lnTo>
                    <a:pt x="372" y="4"/>
                  </a:lnTo>
                  <a:lnTo>
                    <a:pt x="376" y="6"/>
                  </a:lnTo>
                  <a:lnTo>
                    <a:pt x="376" y="12"/>
                  </a:lnTo>
                  <a:lnTo>
                    <a:pt x="378" y="16"/>
                  </a:lnTo>
                  <a:lnTo>
                    <a:pt x="378" y="20"/>
                  </a:lnTo>
                  <a:lnTo>
                    <a:pt x="378" y="22"/>
                  </a:lnTo>
                  <a:lnTo>
                    <a:pt x="378" y="24"/>
                  </a:lnTo>
                  <a:lnTo>
                    <a:pt x="376" y="24"/>
                  </a:lnTo>
                  <a:lnTo>
                    <a:pt x="376" y="28"/>
                  </a:lnTo>
                  <a:lnTo>
                    <a:pt x="376" y="32"/>
                  </a:lnTo>
                  <a:lnTo>
                    <a:pt x="376" y="36"/>
                  </a:lnTo>
                  <a:lnTo>
                    <a:pt x="378" y="40"/>
                  </a:lnTo>
                  <a:lnTo>
                    <a:pt x="378" y="42"/>
                  </a:lnTo>
                  <a:lnTo>
                    <a:pt x="382" y="42"/>
                  </a:lnTo>
                  <a:lnTo>
                    <a:pt x="384" y="42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2" y="44"/>
                  </a:lnTo>
                  <a:lnTo>
                    <a:pt x="394" y="46"/>
                  </a:lnTo>
                  <a:lnTo>
                    <a:pt x="396" y="50"/>
                  </a:lnTo>
                  <a:lnTo>
                    <a:pt x="398" y="56"/>
                  </a:lnTo>
                  <a:lnTo>
                    <a:pt x="402" y="62"/>
                  </a:lnTo>
                  <a:lnTo>
                    <a:pt x="404" y="66"/>
                  </a:lnTo>
                  <a:lnTo>
                    <a:pt x="408" y="68"/>
                  </a:lnTo>
                  <a:lnTo>
                    <a:pt x="408" y="68"/>
                  </a:lnTo>
                  <a:lnTo>
                    <a:pt x="408" y="70"/>
                  </a:lnTo>
                  <a:lnTo>
                    <a:pt x="410" y="72"/>
                  </a:lnTo>
                  <a:lnTo>
                    <a:pt x="410" y="76"/>
                  </a:lnTo>
                  <a:lnTo>
                    <a:pt x="412" y="80"/>
                  </a:lnTo>
                  <a:lnTo>
                    <a:pt x="414" y="84"/>
                  </a:lnTo>
                  <a:lnTo>
                    <a:pt x="416" y="88"/>
                  </a:lnTo>
                  <a:lnTo>
                    <a:pt x="416" y="92"/>
                  </a:lnTo>
                  <a:lnTo>
                    <a:pt x="418" y="94"/>
                  </a:lnTo>
                  <a:lnTo>
                    <a:pt x="420" y="98"/>
                  </a:lnTo>
                  <a:lnTo>
                    <a:pt x="424" y="100"/>
                  </a:lnTo>
                  <a:lnTo>
                    <a:pt x="426" y="104"/>
                  </a:lnTo>
                  <a:lnTo>
                    <a:pt x="430" y="108"/>
                  </a:lnTo>
                  <a:lnTo>
                    <a:pt x="434" y="112"/>
                  </a:lnTo>
                  <a:lnTo>
                    <a:pt x="436" y="114"/>
                  </a:lnTo>
                  <a:lnTo>
                    <a:pt x="436" y="114"/>
                  </a:lnTo>
                  <a:lnTo>
                    <a:pt x="454" y="136"/>
                  </a:lnTo>
                  <a:lnTo>
                    <a:pt x="454" y="144"/>
                  </a:lnTo>
                  <a:lnTo>
                    <a:pt x="488" y="170"/>
                  </a:lnTo>
                  <a:lnTo>
                    <a:pt x="490" y="174"/>
                  </a:lnTo>
                  <a:lnTo>
                    <a:pt x="496" y="182"/>
                  </a:lnTo>
                  <a:lnTo>
                    <a:pt x="502" y="194"/>
                  </a:lnTo>
                  <a:lnTo>
                    <a:pt x="506" y="210"/>
                  </a:lnTo>
                  <a:lnTo>
                    <a:pt x="506" y="224"/>
                  </a:lnTo>
                  <a:lnTo>
                    <a:pt x="508" y="240"/>
                  </a:lnTo>
                  <a:lnTo>
                    <a:pt x="508" y="256"/>
                  </a:lnTo>
                  <a:lnTo>
                    <a:pt x="508" y="268"/>
                  </a:lnTo>
                  <a:lnTo>
                    <a:pt x="508" y="272"/>
                  </a:lnTo>
                  <a:lnTo>
                    <a:pt x="508" y="272"/>
                  </a:lnTo>
                  <a:lnTo>
                    <a:pt x="508" y="276"/>
                  </a:lnTo>
                  <a:lnTo>
                    <a:pt x="504" y="280"/>
                  </a:lnTo>
                  <a:lnTo>
                    <a:pt x="502" y="284"/>
                  </a:lnTo>
                  <a:lnTo>
                    <a:pt x="498" y="288"/>
                  </a:lnTo>
                  <a:lnTo>
                    <a:pt x="494" y="292"/>
                  </a:lnTo>
                  <a:lnTo>
                    <a:pt x="488" y="294"/>
                  </a:lnTo>
                  <a:lnTo>
                    <a:pt x="480" y="312"/>
                  </a:lnTo>
                  <a:lnTo>
                    <a:pt x="480" y="312"/>
                  </a:lnTo>
                  <a:lnTo>
                    <a:pt x="478" y="316"/>
                  </a:lnTo>
                  <a:lnTo>
                    <a:pt x="476" y="322"/>
                  </a:lnTo>
                  <a:lnTo>
                    <a:pt x="474" y="326"/>
                  </a:lnTo>
                  <a:lnTo>
                    <a:pt x="472" y="332"/>
                  </a:lnTo>
                  <a:lnTo>
                    <a:pt x="470" y="336"/>
                  </a:lnTo>
                  <a:lnTo>
                    <a:pt x="466" y="338"/>
                  </a:lnTo>
                  <a:lnTo>
                    <a:pt x="462" y="340"/>
                  </a:lnTo>
                  <a:lnTo>
                    <a:pt x="460" y="344"/>
                  </a:lnTo>
                  <a:lnTo>
                    <a:pt x="460" y="346"/>
                  </a:lnTo>
                  <a:lnTo>
                    <a:pt x="460" y="352"/>
                  </a:lnTo>
                  <a:lnTo>
                    <a:pt x="462" y="358"/>
                  </a:lnTo>
                  <a:lnTo>
                    <a:pt x="464" y="364"/>
                  </a:lnTo>
                  <a:lnTo>
                    <a:pt x="466" y="370"/>
                  </a:lnTo>
                  <a:lnTo>
                    <a:pt x="466" y="376"/>
                  </a:lnTo>
                  <a:lnTo>
                    <a:pt x="464" y="380"/>
                  </a:lnTo>
                  <a:lnTo>
                    <a:pt x="460" y="384"/>
                  </a:lnTo>
                  <a:lnTo>
                    <a:pt x="452" y="388"/>
                  </a:lnTo>
                  <a:lnTo>
                    <a:pt x="440" y="394"/>
                  </a:lnTo>
                  <a:lnTo>
                    <a:pt x="430" y="402"/>
                  </a:lnTo>
                  <a:lnTo>
                    <a:pt x="420" y="406"/>
                  </a:lnTo>
                  <a:lnTo>
                    <a:pt x="416" y="408"/>
                  </a:lnTo>
                  <a:lnTo>
                    <a:pt x="414" y="408"/>
                  </a:lnTo>
                  <a:lnTo>
                    <a:pt x="412" y="406"/>
                  </a:lnTo>
                  <a:lnTo>
                    <a:pt x="408" y="404"/>
                  </a:lnTo>
                  <a:lnTo>
                    <a:pt x="402" y="400"/>
                  </a:lnTo>
                  <a:lnTo>
                    <a:pt x="398" y="396"/>
                  </a:lnTo>
                  <a:lnTo>
                    <a:pt x="396" y="392"/>
                  </a:lnTo>
                  <a:lnTo>
                    <a:pt x="394" y="392"/>
                  </a:lnTo>
                  <a:lnTo>
                    <a:pt x="392" y="392"/>
                  </a:lnTo>
                  <a:lnTo>
                    <a:pt x="390" y="392"/>
                  </a:lnTo>
                  <a:lnTo>
                    <a:pt x="386" y="394"/>
                  </a:lnTo>
                  <a:lnTo>
                    <a:pt x="384" y="396"/>
                  </a:lnTo>
                  <a:lnTo>
                    <a:pt x="380" y="396"/>
                  </a:lnTo>
                  <a:lnTo>
                    <a:pt x="376" y="396"/>
                  </a:lnTo>
                  <a:lnTo>
                    <a:pt x="372" y="396"/>
                  </a:lnTo>
                  <a:lnTo>
                    <a:pt x="368" y="394"/>
                  </a:lnTo>
                  <a:lnTo>
                    <a:pt x="366" y="394"/>
                  </a:lnTo>
                  <a:lnTo>
                    <a:pt x="364" y="392"/>
                  </a:lnTo>
                  <a:lnTo>
                    <a:pt x="346" y="392"/>
                  </a:lnTo>
                  <a:lnTo>
                    <a:pt x="344" y="388"/>
                  </a:lnTo>
                  <a:lnTo>
                    <a:pt x="338" y="380"/>
                  </a:lnTo>
                  <a:lnTo>
                    <a:pt x="334" y="366"/>
                  </a:lnTo>
                  <a:lnTo>
                    <a:pt x="330" y="354"/>
                  </a:lnTo>
                  <a:lnTo>
                    <a:pt x="318" y="334"/>
                  </a:lnTo>
                  <a:lnTo>
                    <a:pt x="292" y="332"/>
                  </a:lnTo>
                  <a:lnTo>
                    <a:pt x="274" y="318"/>
                  </a:lnTo>
                  <a:lnTo>
                    <a:pt x="272" y="316"/>
                  </a:lnTo>
                  <a:lnTo>
                    <a:pt x="266" y="310"/>
                  </a:lnTo>
                  <a:lnTo>
                    <a:pt x="256" y="304"/>
                  </a:lnTo>
                  <a:lnTo>
                    <a:pt x="240" y="296"/>
                  </a:lnTo>
                  <a:lnTo>
                    <a:pt x="220" y="292"/>
                  </a:lnTo>
                  <a:lnTo>
                    <a:pt x="214" y="294"/>
                  </a:lnTo>
                  <a:lnTo>
                    <a:pt x="204" y="296"/>
                  </a:lnTo>
                  <a:lnTo>
                    <a:pt x="190" y="300"/>
                  </a:lnTo>
                  <a:lnTo>
                    <a:pt x="178" y="304"/>
                  </a:lnTo>
                  <a:lnTo>
                    <a:pt x="144" y="324"/>
                  </a:lnTo>
                  <a:lnTo>
                    <a:pt x="136" y="324"/>
                  </a:lnTo>
                  <a:lnTo>
                    <a:pt x="134" y="326"/>
                  </a:lnTo>
                  <a:lnTo>
                    <a:pt x="134" y="328"/>
                  </a:lnTo>
                  <a:lnTo>
                    <a:pt x="132" y="332"/>
                  </a:lnTo>
                  <a:lnTo>
                    <a:pt x="130" y="334"/>
                  </a:lnTo>
                  <a:lnTo>
                    <a:pt x="128" y="338"/>
                  </a:lnTo>
                  <a:lnTo>
                    <a:pt x="124" y="340"/>
                  </a:lnTo>
                  <a:lnTo>
                    <a:pt x="120" y="340"/>
                  </a:lnTo>
                  <a:lnTo>
                    <a:pt x="116" y="340"/>
                  </a:lnTo>
                  <a:lnTo>
                    <a:pt x="110" y="340"/>
                  </a:lnTo>
                  <a:lnTo>
                    <a:pt x="106" y="340"/>
                  </a:lnTo>
                  <a:lnTo>
                    <a:pt x="104" y="338"/>
                  </a:lnTo>
                  <a:lnTo>
                    <a:pt x="102" y="338"/>
                  </a:lnTo>
                  <a:lnTo>
                    <a:pt x="80" y="338"/>
                  </a:lnTo>
                  <a:lnTo>
                    <a:pt x="78" y="338"/>
                  </a:lnTo>
                  <a:lnTo>
                    <a:pt x="76" y="340"/>
                  </a:lnTo>
                  <a:lnTo>
                    <a:pt x="74" y="342"/>
                  </a:lnTo>
                  <a:lnTo>
                    <a:pt x="70" y="344"/>
                  </a:lnTo>
                  <a:lnTo>
                    <a:pt x="68" y="346"/>
                  </a:lnTo>
                  <a:lnTo>
                    <a:pt x="64" y="352"/>
                  </a:lnTo>
                  <a:lnTo>
                    <a:pt x="60" y="352"/>
                  </a:lnTo>
                  <a:lnTo>
                    <a:pt x="52" y="352"/>
                  </a:lnTo>
                  <a:lnTo>
                    <a:pt x="48" y="352"/>
                  </a:lnTo>
                  <a:lnTo>
                    <a:pt x="44" y="352"/>
                  </a:lnTo>
                  <a:lnTo>
                    <a:pt x="40" y="352"/>
                  </a:lnTo>
                  <a:lnTo>
                    <a:pt x="36" y="350"/>
                  </a:lnTo>
                  <a:lnTo>
                    <a:pt x="34" y="350"/>
                  </a:lnTo>
                  <a:lnTo>
                    <a:pt x="32" y="348"/>
                  </a:lnTo>
                  <a:lnTo>
                    <a:pt x="32" y="346"/>
                  </a:lnTo>
                  <a:lnTo>
                    <a:pt x="32" y="342"/>
                  </a:lnTo>
                  <a:lnTo>
                    <a:pt x="32" y="342"/>
                  </a:lnTo>
                  <a:lnTo>
                    <a:pt x="30" y="340"/>
                  </a:lnTo>
                  <a:lnTo>
                    <a:pt x="30" y="342"/>
                  </a:lnTo>
                  <a:lnTo>
                    <a:pt x="28" y="342"/>
                  </a:lnTo>
                  <a:lnTo>
                    <a:pt x="26" y="344"/>
                  </a:lnTo>
                  <a:lnTo>
                    <a:pt x="24" y="344"/>
                  </a:lnTo>
                  <a:lnTo>
                    <a:pt x="22" y="344"/>
                  </a:lnTo>
                  <a:lnTo>
                    <a:pt x="20" y="342"/>
                  </a:lnTo>
                  <a:lnTo>
                    <a:pt x="18" y="342"/>
                  </a:lnTo>
                  <a:lnTo>
                    <a:pt x="16" y="338"/>
                  </a:lnTo>
                  <a:lnTo>
                    <a:pt x="16" y="336"/>
                  </a:lnTo>
                  <a:lnTo>
                    <a:pt x="16" y="332"/>
                  </a:lnTo>
                  <a:lnTo>
                    <a:pt x="20" y="330"/>
                  </a:lnTo>
                  <a:lnTo>
                    <a:pt x="26" y="32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28" y="296"/>
                  </a:lnTo>
                  <a:lnTo>
                    <a:pt x="28" y="292"/>
                  </a:lnTo>
                  <a:lnTo>
                    <a:pt x="26" y="288"/>
                  </a:lnTo>
                  <a:lnTo>
                    <a:pt x="24" y="284"/>
                  </a:lnTo>
                  <a:lnTo>
                    <a:pt x="22" y="280"/>
                  </a:lnTo>
                  <a:lnTo>
                    <a:pt x="22" y="278"/>
                  </a:lnTo>
                  <a:lnTo>
                    <a:pt x="18" y="272"/>
                  </a:lnTo>
                  <a:lnTo>
                    <a:pt x="12" y="258"/>
                  </a:lnTo>
                  <a:lnTo>
                    <a:pt x="8" y="242"/>
                  </a:lnTo>
                  <a:lnTo>
                    <a:pt x="4" y="228"/>
                  </a:lnTo>
                  <a:lnTo>
                    <a:pt x="4" y="218"/>
                  </a:lnTo>
                  <a:lnTo>
                    <a:pt x="8" y="214"/>
                  </a:lnTo>
                  <a:lnTo>
                    <a:pt x="8" y="208"/>
                  </a:lnTo>
                  <a:lnTo>
                    <a:pt x="8" y="202"/>
                  </a:lnTo>
                  <a:lnTo>
                    <a:pt x="6" y="196"/>
                  </a:lnTo>
                  <a:lnTo>
                    <a:pt x="4" y="194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4" y="160"/>
                  </a:lnTo>
                  <a:lnTo>
                    <a:pt x="8" y="158"/>
                  </a:lnTo>
                  <a:lnTo>
                    <a:pt x="12" y="154"/>
                  </a:lnTo>
                  <a:lnTo>
                    <a:pt x="16" y="150"/>
                  </a:lnTo>
                  <a:lnTo>
                    <a:pt x="20" y="148"/>
                  </a:lnTo>
                  <a:lnTo>
                    <a:pt x="24" y="144"/>
                  </a:lnTo>
                  <a:lnTo>
                    <a:pt x="28" y="140"/>
                  </a:lnTo>
                  <a:lnTo>
                    <a:pt x="30" y="138"/>
                  </a:lnTo>
                  <a:lnTo>
                    <a:pt x="30" y="138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reeform 320">
              <a:extLst>
                <a:ext uri="{FF2B5EF4-FFF2-40B4-BE49-F238E27FC236}">
                  <a16:creationId xmlns:a16="http://schemas.microsoft.com/office/drawing/2014/main" id="{C3356A37-AB98-CC27-0FA9-A5B982BE516C}"/>
                </a:ext>
              </a:extLst>
            </p:cNvPr>
            <p:cNvSpPr>
              <a:spLocks/>
            </p:cNvSpPr>
            <p:nvPr/>
          </p:nvSpPr>
          <p:spPr bwMode="gray">
            <a:xfrm>
              <a:off x="9364744" y="4687998"/>
              <a:ext cx="170095" cy="175554"/>
            </a:xfrm>
            <a:custGeom>
              <a:avLst/>
              <a:gdLst>
                <a:gd name="T0" fmla="*/ 10 w 82"/>
                <a:gd name="T1" fmla="*/ 92 h 96"/>
                <a:gd name="T2" fmla="*/ 8 w 82"/>
                <a:gd name="T3" fmla="*/ 86 h 96"/>
                <a:gd name="T4" fmla="*/ 8 w 82"/>
                <a:gd name="T5" fmla="*/ 78 h 96"/>
                <a:gd name="T6" fmla="*/ 10 w 82"/>
                <a:gd name="T7" fmla="*/ 68 h 96"/>
                <a:gd name="T8" fmla="*/ 12 w 82"/>
                <a:gd name="T9" fmla="*/ 62 h 96"/>
                <a:gd name="T10" fmla="*/ 10 w 82"/>
                <a:gd name="T11" fmla="*/ 56 h 96"/>
                <a:gd name="T12" fmla="*/ 6 w 82"/>
                <a:gd name="T13" fmla="*/ 52 h 96"/>
                <a:gd name="T14" fmla="*/ 2 w 82"/>
                <a:gd name="T15" fmla="*/ 52 h 96"/>
                <a:gd name="T16" fmla="*/ 0 w 82"/>
                <a:gd name="T17" fmla="*/ 46 h 96"/>
                <a:gd name="T18" fmla="*/ 4 w 82"/>
                <a:gd name="T19" fmla="*/ 38 h 96"/>
                <a:gd name="T20" fmla="*/ 8 w 82"/>
                <a:gd name="T21" fmla="*/ 32 h 96"/>
                <a:gd name="T22" fmla="*/ 8 w 82"/>
                <a:gd name="T23" fmla="*/ 30 h 96"/>
                <a:gd name="T24" fmla="*/ 8 w 82"/>
                <a:gd name="T25" fmla="*/ 24 h 96"/>
                <a:gd name="T26" fmla="*/ 10 w 82"/>
                <a:gd name="T27" fmla="*/ 18 h 96"/>
                <a:gd name="T28" fmla="*/ 14 w 82"/>
                <a:gd name="T29" fmla="*/ 18 h 96"/>
                <a:gd name="T30" fmla="*/ 18 w 82"/>
                <a:gd name="T31" fmla="*/ 16 h 96"/>
                <a:gd name="T32" fmla="*/ 20 w 82"/>
                <a:gd name="T33" fmla="*/ 12 h 96"/>
                <a:gd name="T34" fmla="*/ 24 w 82"/>
                <a:gd name="T35" fmla="*/ 8 h 96"/>
                <a:gd name="T36" fmla="*/ 34 w 82"/>
                <a:gd name="T37" fmla="*/ 2 h 96"/>
                <a:gd name="T38" fmla="*/ 44 w 82"/>
                <a:gd name="T39" fmla="*/ 0 h 96"/>
                <a:gd name="T40" fmla="*/ 52 w 82"/>
                <a:gd name="T41" fmla="*/ 0 h 96"/>
                <a:gd name="T42" fmla="*/ 62 w 82"/>
                <a:gd name="T43" fmla="*/ 2 h 96"/>
                <a:gd name="T44" fmla="*/ 68 w 82"/>
                <a:gd name="T45" fmla="*/ 4 h 96"/>
                <a:gd name="T46" fmla="*/ 72 w 82"/>
                <a:gd name="T47" fmla="*/ 6 h 96"/>
                <a:gd name="T48" fmla="*/ 76 w 82"/>
                <a:gd name="T49" fmla="*/ 6 h 96"/>
                <a:gd name="T50" fmla="*/ 78 w 82"/>
                <a:gd name="T51" fmla="*/ 4 h 96"/>
                <a:gd name="T52" fmla="*/ 82 w 82"/>
                <a:gd name="T53" fmla="*/ 10 h 96"/>
                <a:gd name="T54" fmla="*/ 82 w 82"/>
                <a:gd name="T55" fmla="*/ 18 h 96"/>
                <a:gd name="T56" fmla="*/ 74 w 82"/>
                <a:gd name="T57" fmla="*/ 22 h 96"/>
                <a:gd name="T58" fmla="*/ 68 w 82"/>
                <a:gd name="T59" fmla="*/ 22 h 96"/>
                <a:gd name="T60" fmla="*/ 64 w 82"/>
                <a:gd name="T61" fmla="*/ 16 h 96"/>
                <a:gd name="T62" fmla="*/ 60 w 82"/>
                <a:gd name="T63" fmla="*/ 12 h 96"/>
                <a:gd name="T64" fmla="*/ 54 w 82"/>
                <a:gd name="T65" fmla="*/ 8 h 96"/>
                <a:gd name="T66" fmla="*/ 46 w 82"/>
                <a:gd name="T67" fmla="*/ 6 h 96"/>
                <a:gd name="T68" fmla="*/ 36 w 82"/>
                <a:gd name="T69" fmla="*/ 10 h 96"/>
                <a:gd name="T70" fmla="*/ 26 w 82"/>
                <a:gd name="T71" fmla="*/ 16 h 96"/>
                <a:gd name="T72" fmla="*/ 22 w 82"/>
                <a:gd name="T73" fmla="*/ 22 h 96"/>
                <a:gd name="T74" fmla="*/ 22 w 82"/>
                <a:gd name="T75" fmla="*/ 28 h 96"/>
                <a:gd name="T76" fmla="*/ 20 w 82"/>
                <a:gd name="T77" fmla="*/ 34 h 96"/>
                <a:gd name="T78" fmla="*/ 20 w 82"/>
                <a:gd name="T79" fmla="*/ 38 h 96"/>
                <a:gd name="T80" fmla="*/ 24 w 82"/>
                <a:gd name="T81" fmla="*/ 38 h 96"/>
                <a:gd name="T82" fmla="*/ 34 w 82"/>
                <a:gd name="T83" fmla="*/ 36 h 96"/>
                <a:gd name="T84" fmla="*/ 42 w 82"/>
                <a:gd name="T85" fmla="*/ 34 h 96"/>
                <a:gd name="T86" fmla="*/ 44 w 82"/>
                <a:gd name="T87" fmla="*/ 30 h 96"/>
                <a:gd name="T88" fmla="*/ 50 w 82"/>
                <a:gd name="T89" fmla="*/ 28 h 96"/>
                <a:gd name="T90" fmla="*/ 54 w 82"/>
                <a:gd name="T91" fmla="*/ 28 h 96"/>
                <a:gd name="T92" fmla="*/ 54 w 82"/>
                <a:gd name="T93" fmla="*/ 32 h 96"/>
                <a:gd name="T94" fmla="*/ 54 w 82"/>
                <a:gd name="T95" fmla="*/ 36 h 96"/>
                <a:gd name="T96" fmla="*/ 50 w 82"/>
                <a:gd name="T97" fmla="*/ 38 h 96"/>
                <a:gd name="T98" fmla="*/ 42 w 82"/>
                <a:gd name="T99" fmla="*/ 40 h 96"/>
                <a:gd name="T100" fmla="*/ 36 w 82"/>
                <a:gd name="T101" fmla="*/ 44 h 96"/>
                <a:gd name="T102" fmla="*/ 32 w 82"/>
                <a:gd name="T103" fmla="*/ 44 h 96"/>
                <a:gd name="T104" fmla="*/ 32 w 82"/>
                <a:gd name="T105" fmla="*/ 46 h 96"/>
                <a:gd name="T106" fmla="*/ 32 w 82"/>
                <a:gd name="T107" fmla="*/ 50 h 96"/>
                <a:gd name="T108" fmla="*/ 36 w 82"/>
                <a:gd name="T109" fmla="*/ 52 h 96"/>
                <a:gd name="T110" fmla="*/ 42 w 82"/>
                <a:gd name="T111" fmla="*/ 58 h 96"/>
                <a:gd name="T112" fmla="*/ 46 w 82"/>
                <a:gd name="T113" fmla="*/ 66 h 96"/>
                <a:gd name="T114" fmla="*/ 46 w 82"/>
                <a:gd name="T115" fmla="*/ 70 h 96"/>
                <a:gd name="T116" fmla="*/ 62 w 82"/>
                <a:gd name="T117" fmla="*/ 90 h 96"/>
                <a:gd name="T118" fmla="*/ 38 w 82"/>
                <a:gd name="T119" fmla="*/ 96 h 96"/>
                <a:gd name="T120" fmla="*/ 34 w 82"/>
                <a:gd name="T121" fmla="*/ 64 h 96"/>
                <a:gd name="T122" fmla="*/ 28 w 82"/>
                <a:gd name="T123" fmla="*/ 58 h 96"/>
                <a:gd name="T124" fmla="*/ 24 w 82"/>
                <a:gd name="T125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" h="96">
                  <a:moveTo>
                    <a:pt x="16" y="88"/>
                  </a:moveTo>
                  <a:lnTo>
                    <a:pt x="10" y="92"/>
                  </a:lnTo>
                  <a:lnTo>
                    <a:pt x="10" y="90"/>
                  </a:lnTo>
                  <a:lnTo>
                    <a:pt x="8" y="86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8" y="72"/>
                  </a:lnTo>
                  <a:lnTo>
                    <a:pt x="10" y="68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2" y="58"/>
                  </a:lnTo>
                  <a:lnTo>
                    <a:pt x="10" y="56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6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2" y="10"/>
                  </a:lnTo>
                  <a:lnTo>
                    <a:pt x="24" y="8"/>
                  </a:lnTo>
                  <a:lnTo>
                    <a:pt x="30" y="4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80" y="6"/>
                  </a:lnTo>
                  <a:lnTo>
                    <a:pt x="82" y="10"/>
                  </a:lnTo>
                  <a:lnTo>
                    <a:pt x="82" y="14"/>
                  </a:lnTo>
                  <a:lnTo>
                    <a:pt x="82" y="18"/>
                  </a:lnTo>
                  <a:lnTo>
                    <a:pt x="78" y="20"/>
                  </a:lnTo>
                  <a:lnTo>
                    <a:pt x="74" y="22"/>
                  </a:lnTo>
                  <a:lnTo>
                    <a:pt x="72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4" y="16"/>
                  </a:lnTo>
                  <a:lnTo>
                    <a:pt x="62" y="14"/>
                  </a:lnTo>
                  <a:lnTo>
                    <a:pt x="60" y="12"/>
                  </a:lnTo>
                  <a:lnTo>
                    <a:pt x="58" y="10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0"/>
                  </a:lnTo>
                  <a:lnTo>
                    <a:pt x="30" y="14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4" y="38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40" y="36"/>
                  </a:lnTo>
                  <a:lnTo>
                    <a:pt x="42" y="34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2" y="38"/>
                  </a:lnTo>
                  <a:lnTo>
                    <a:pt x="50" y="38"/>
                  </a:lnTo>
                  <a:lnTo>
                    <a:pt x="46" y="40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6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6" y="52"/>
                  </a:lnTo>
                  <a:lnTo>
                    <a:pt x="40" y="54"/>
                  </a:lnTo>
                  <a:lnTo>
                    <a:pt x="42" y="58"/>
                  </a:lnTo>
                  <a:lnTo>
                    <a:pt x="44" y="62"/>
                  </a:lnTo>
                  <a:lnTo>
                    <a:pt x="46" y="66"/>
                  </a:lnTo>
                  <a:lnTo>
                    <a:pt x="46" y="68"/>
                  </a:lnTo>
                  <a:lnTo>
                    <a:pt x="46" y="70"/>
                  </a:lnTo>
                  <a:lnTo>
                    <a:pt x="58" y="76"/>
                  </a:lnTo>
                  <a:lnTo>
                    <a:pt x="62" y="90"/>
                  </a:lnTo>
                  <a:lnTo>
                    <a:pt x="46" y="92"/>
                  </a:lnTo>
                  <a:lnTo>
                    <a:pt x="38" y="96"/>
                  </a:lnTo>
                  <a:lnTo>
                    <a:pt x="34" y="80"/>
                  </a:lnTo>
                  <a:lnTo>
                    <a:pt x="34" y="64"/>
                  </a:lnTo>
                  <a:lnTo>
                    <a:pt x="32" y="62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78"/>
                  </a:lnTo>
                  <a:lnTo>
                    <a:pt x="16" y="88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reeform 321">
              <a:extLst>
                <a:ext uri="{FF2B5EF4-FFF2-40B4-BE49-F238E27FC236}">
                  <a16:creationId xmlns:a16="http://schemas.microsoft.com/office/drawing/2014/main" id="{2A7FCE26-F9CA-5151-7878-3D1E59B083EB}"/>
                </a:ext>
              </a:extLst>
            </p:cNvPr>
            <p:cNvSpPr>
              <a:spLocks/>
            </p:cNvSpPr>
            <p:nvPr/>
          </p:nvSpPr>
          <p:spPr bwMode="gray">
            <a:xfrm>
              <a:off x="8729998" y="4611194"/>
              <a:ext cx="282109" cy="270646"/>
            </a:xfrm>
            <a:custGeom>
              <a:avLst/>
              <a:gdLst>
                <a:gd name="T0" fmla="*/ 2 w 136"/>
                <a:gd name="T1" fmla="*/ 2 h 148"/>
                <a:gd name="T2" fmla="*/ 8 w 136"/>
                <a:gd name="T3" fmla="*/ 4 h 148"/>
                <a:gd name="T4" fmla="*/ 18 w 136"/>
                <a:gd name="T5" fmla="*/ 2 h 148"/>
                <a:gd name="T6" fmla="*/ 24 w 136"/>
                <a:gd name="T7" fmla="*/ 0 h 148"/>
                <a:gd name="T8" fmla="*/ 32 w 136"/>
                <a:gd name="T9" fmla="*/ 4 h 148"/>
                <a:gd name="T10" fmla="*/ 38 w 136"/>
                <a:gd name="T11" fmla="*/ 14 h 148"/>
                <a:gd name="T12" fmla="*/ 42 w 136"/>
                <a:gd name="T13" fmla="*/ 18 h 148"/>
                <a:gd name="T14" fmla="*/ 42 w 136"/>
                <a:gd name="T15" fmla="*/ 20 h 148"/>
                <a:gd name="T16" fmla="*/ 66 w 136"/>
                <a:gd name="T17" fmla="*/ 42 h 148"/>
                <a:gd name="T18" fmla="*/ 72 w 136"/>
                <a:gd name="T19" fmla="*/ 42 h 148"/>
                <a:gd name="T20" fmla="*/ 92 w 136"/>
                <a:gd name="T21" fmla="*/ 60 h 148"/>
                <a:gd name="T22" fmla="*/ 110 w 136"/>
                <a:gd name="T23" fmla="*/ 74 h 148"/>
                <a:gd name="T24" fmla="*/ 108 w 136"/>
                <a:gd name="T25" fmla="*/ 74 h 148"/>
                <a:gd name="T26" fmla="*/ 104 w 136"/>
                <a:gd name="T27" fmla="*/ 76 h 148"/>
                <a:gd name="T28" fmla="*/ 104 w 136"/>
                <a:gd name="T29" fmla="*/ 78 h 148"/>
                <a:gd name="T30" fmla="*/ 114 w 136"/>
                <a:gd name="T31" fmla="*/ 88 h 148"/>
                <a:gd name="T32" fmla="*/ 126 w 136"/>
                <a:gd name="T33" fmla="*/ 100 h 148"/>
                <a:gd name="T34" fmla="*/ 128 w 136"/>
                <a:gd name="T35" fmla="*/ 102 h 148"/>
                <a:gd name="T36" fmla="*/ 132 w 136"/>
                <a:gd name="T37" fmla="*/ 108 h 148"/>
                <a:gd name="T38" fmla="*/ 136 w 136"/>
                <a:gd name="T39" fmla="*/ 116 h 148"/>
                <a:gd name="T40" fmla="*/ 134 w 136"/>
                <a:gd name="T41" fmla="*/ 116 h 148"/>
                <a:gd name="T42" fmla="*/ 134 w 136"/>
                <a:gd name="T43" fmla="*/ 120 h 148"/>
                <a:gd name="T44" fmla="*/ 136 w 136"/>
                <a:gd name="T45" fmla="*/ 128 h 148"/>
                <a:gd name="T46" fmla="*/ 136 w 136"/>
                <a:gd name="T47" fmla="*/ 132 h 148"/>
                <a:gd name="T48" fmla="*/ 136 w 136"/>
                <a:gd name="T49" fmla="*/ 140 h 148"/>
                <a:gd name="T50" fmla="*/ 132 w 136"/>
                <a:gd name="T51" fmla="*/ 146 h 148"/>
                <a:gd name="T52" fmla="*/ 126 w 136"/>
                <a:gd name="T53" fmla="*/ 148 h 148"/>
                <a:gd name="T54" fmla="*/ 122 w 136"/>
                <a:gd name="T55" fmla="*/ 148 h 148"/>
                <a:gd name="T56" fmla="*/ 100 w 136"/>
                <a:gd name="T57" fmla="*/ 138 h 148"/>
                <a:gd name="T58" fmla="*/ 82 w 136"/>
                <a:gd name="T59" fmla="*/ 116 h 148"/>
                <a:gd name="T60" fmla="*/ 62 w 136"/>
                <a:gd name="T61" fmla="*/ 88 h 148"/>
                <a:gd name="T62" fmla="*/ 52 w 136"/>
                <a:gd name="T63" fmla="*/ 68 h 148"/>
                <a:gd name="T64" fmla="*/ 44 w 136"/>
                <a:gd name="T65" fmla="*/ 60 h 148"/>
                <a:gd name="T66" fmla="*/ 40 w 136"/>
                <a:gd name="T67" fmla="*/ 54 h 148"/>
                <a:gd name="T68" fmla="*/ 34 w 136"/>
                <a:gd name="T69" fmla="*/ 46 h 148"/>
                <a:gd name="T70" fmla="*/ 14 w 136"/>
                <a:gd name="T71" fmla="*/ 18 h 148"/>
                <a:gd name="T72" fmla="*/ 12 w 136"/>
                <a:gd name="T73" fmla="*/ 16 h 148"/>
                <a:gd name="T74" fmla="*/ 6 w 136"/>
                <a:gd name="T75" fmla="*/ 12 h 148"/>
                <a:gd name="T76" fmla="*/ 0 w 136"/>
                <a:gd name="T77" fmla="*/ 6 h 148"/>
                <a:gd name="T78" fmla="*/ 0 w 136"/>
                <a:gd name="T7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6" h="148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38" y="14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66" y="42"/>
                  </a:lnTo>
                  <a:lnTo>
                    <a:pt x="68" y="40"/>
                  </a:lnTo>
                  <a:lnTo>
                    <a:pt x="72" y="42"/>
                  </a:lnTo>
                  <a:lnTo>
                    <a:pt x="82" y="50"/>
                  </a:lnTo>
                  <a:lnTo>
                    <a:pt x="92" y="60"/>
                  </a:lnTo>
                  <a:lnTo>
                    <a:pt x="104" y="68"/>
                  </a:lnTo>
                  <a:lnTo>
                    <a:pt x="110" y="74"/>
                  </a:lnTo>
                  <a:lnTo>
                    <a:pt x="108" y="74"/>
                  </a:lnTo>
                  <a:lnTo>
                    <a:pt x="108" y="74"/>
                  </a:lnTo>
                  <a:lnTo>
                    <a:pt x="106" y="74"/>
                  </a:lnTo>
                  <a:lnTo>
                    <a:pt x="104" y="76"/>
                  </a:lnTo>
                  <a:lnTo>
                    <a:pt x="102" y="76"/>
                  </a:lnTo>
                  <a:lnTo>
                    <a:pt x="104" y="78"/>
                  </a:lnTo>
                  <a:lnTo>
                    <a:pt x="106" y="82"/>
                  </a:lnTo>
                  <a:lnTo>
                    <a:pt x="114" y="88"/>
                  </a:lnTo>
                  <a:lnTo>
                    <a:pt x="114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8" y="102"/>
                  </a:lnTo>
                  <a:lnTo>
                    <a:pt x="130" y="104"/>
                  </a:lnTo>
                  <a:lnTo>
                    <a:pt x="132" y="108"/>
                  </a:lnTo>
                  <a:lnTo>
                    <a:pt x="134" y="112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4" y="116"/>
                  </a:lnTo>
                  <a:lnTo>
                    <a:pt x="134" y="118"/>
                  </a:lnTo>
                  <a:lnTo>
                    <a:pt x="134" y="120"/>
                  </a:lnTo>
                  <a:lnTo>
                    <a:pt x="134" y="124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6" y="132"/>
                  </a:lnTo>
                  <a:lnTo>
                    <a:pt x="136" y="136"/>
                  </a:lnTo>
                  <a:lnTo>
                    <a:pt x="136" y="140"/>
                  </a:lnTo>
                  <a:lnTo>
                    <a:pt x="134" y="144"/>
                  </a:lnTo>
                  <a:lnTo>
                    <a:pt x="132" y="146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02" y="142"/>
                  </a:lnTo>
                  <a:lnTo>
                    <a:pt x="100" y="138"/>
                  </a:lnTo>
                  <a:lnTo>
                    <a:pt x="92" y="128"/>
                  </a:lnTo>
                  <a:lnTo>
                    <a:pt x="82" y="116"/>
                  </a:lnTo>
                  <a:lnTo>
                    <a:pt x="72" y="102"/>
                  </a:lnTo>
                  <a:lnTo>
                    <a:pt x="62" y="88"/>
                  </a:lnTo>
                  <a:lnTo>
                    <a:pt x="56" y="78"/>
                  </a:lnTo>
                  <a:lnTo>
                    <a:pt x="52" y="68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58"/>
                  </a:lnTo>
                  <a:lnTo>
                    <a:pt x="40" y="54"/>
                  </a:lnTo>
                  <a:lnTo>
                    <a:pt x="38" y="50"/>
                  </a:lnTo>
                  <a:lnTo>
                    <a:pt x="34" y="46"/>
                  </a:lnTo>
                  <a:lnTo>
                    <a:pt x="32" y="4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Freeform 322">
              <a:extLst>
                <a:ext uri="{FF2B5EF4-FFF2-40B4-BE49-F238E27FC236}">
                  <a16:creationId xmlns:a16="http://schemas.microsoft.com/office/drawing/2014/main" id="{BC040769-9802-2F80-D383-9F9F5AE4021D}"/>
                </a:ext>
              </a:extLst>
            </p:cNvPr>
            <p:cNvSpPr>
              <a:spLocks/>
            </p:cNvSpPr>
            <p:nvPr/>
          </p:nvSpPr>
          <p:spPr bwMode="gray">
            <a:xfrm>
              <a:off x="9003810" y="4889153"/>
              <a:ext cx="240623" cy="58518"/>
            </a:xfrm>
            <a:custGeom>
              <a:avLst/>
              <a:gdLst>
                <a:gd name="T0" fmla="*/ 50 w 116"/>
                <a:gd name="T1" fmla="*/ 22 h 32"/>
                <a:gd name="T2" fmla="*/ 22 w 116"/>
                <a:gd name="T3" fmla="*/ 22 h 32"/>
                <a:gd name="T4" fmla="*/ 0 w 116"/>
                <a:gd name="T5" fmla="*/ 10 h 32"/>
                <a:gd name="T6" fmla="*/ 2 w 116"/>
                <a:gd name="T7" fmla="*/ 4 h 32"/>
                <a:gd name="T8" fmla="*/ 2 w 116"/>
                <a:gd name="T9" fmla="*/ 4 h 32"/>
                <a:gd name="T10" fmla="*/ 6 w 116"/>
                <a:gd name="T11" fmla="*/ 2 h 32"/>
                <a:gd name="T12" fmla="*/ 10 w 116"/>
                <a:gd name="T13" fmla="*/ 0 h 32"/>
                <a:gd name="T14" fmla="*/ 14 w 116"/>
                <a:gd name="T15" fmla="*/ 0 h 32"/>
                <a:gd name="T16" fmla="*/ 20 w 116"/>
                <a:gd name="T17" fmla="*/ 0 h 32"/>
                <a:gd name="T18" fmla="*/ 26 w 116"/>
                <a:gd name="T19" fmla="*/ 0 h 32"/>
                <a:gd name="T20" fmla="*/ 56 w 116"/>
                <a:gd name="T21" fmla="*/ 8 h 32"/>
                <a:gd name="T22" fmla="*/ 58 w 116"/>
                <a:gd name="T23" fmla="*/ 8 h 32"/>
                <a:gd name="T24" fmla="*/ 62 w 116"/>
                <a:gd name="T25" fmla="*/ 6 h 32"/>
                <a:gd name="T26" fmla="*/ 66 w 116"/>
                <a:gd name="T27" fmla="*/ 6 h 32"/>
                <a:gd name="T28" fmla="*/ 72 w 116"/>
                <a:gd name="T29" fmla="*/ 6 h 32"/>
                <a:gd name="T30" fmla="*/ 80 w 116"/>
                <a:gd name="T31" fmla="*/ 6 h 32"/>
                <a:gd name="T32" fmla="*/ 84 w 116"/>
                <a:gd name="T33" fmla="*/ 8 h 32"/>
                <a:gd name="T34" fmla="*/ 90 w 116"/>
                <a:gd name="T35" fmla="*/ 12 h 32"/>
                <a:gd name="T36" fmla="*/ 96 w 116"/>
                <a:gd name="T37" fmla="*/ 14 h 32"/>
                <a:gd name="T38" fmla="*/ 102 w 116"/>
                <a:gd name="T39" fmla="*/ 16 h 32"/>
                <a:gd name="T40" fmla="*/ 108 w 116"/>
                <a:gd name="T41" fmla="*/ 18 h 32"/>
                <a:gd name="T42" fmla="*/ 110 w 116"/>
                <a:gd name="T43" fmla="*/ 20 h 32"/>
                <a:gd name="T44" fmla="*/ 112 w 116"/>
                <a:gd name="T45" fmla="*/ 20 h 32"/>
                <a:gd name="T46" fmla="*/ 112 w 116"/>
                <a:gd name="T47" fmla="*/ 20 h 32"/>
                <a:gd name="T48" fmla="*/ 114 w 116"/>
                <a:gd name="T49" fmla="*/ 22 h 32"/>
                <a:gd name="T50" fmla="*/ 114 w 116"/>
                <a:gd name="T51" fmla="*/ 24 h 32"/>
                <a:gd name="T52" fmla="*/ 116 w 116"/>
                <a:gd name="T53" fmla="*/ 28 h 32"/>
                <a:gd name="T54" fmla="*/ 114 w 116"/>
                <a:gd name="T55" fmla="*/ 30 h 32"/>
                <a:gd name="T56" fmla="*/ 114 w 116"/>
                <a:gd name="T57" fmla="*/ 32 h 32"/>
                <a:gd name="T58" fmla="*/ 110 w 116"/>
                <a:gd name="T59" fmla="*/ 32 h 32"/>
                <a:gd name="T60" fmla="*/ 100 w 116"/>
                <a:gd name="T61" fmla="*/ 32 h 32"/>
                <a:gd name="T62" fmla="*/ 88 w 116"/>
                <a:gd name="T63" fmla="*/ 30 h 32"/>
                <a:gd name="T64" fmla="*/ 76 w 116"/>
                <a:gd name="T65" fmla="*/ 30 h 32"/>
                <a:gd name="T66" fmla="*/ 72 w 116"/>
                <a:gd name="T67" fmla="*/ 28 h 32"/>
                <a:gd name="T68" fmla="*/ 50 w 116"/>
                <a:gd name="T69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" h="32">
                  <a:moveTo>
                    <a:pt x="50" y="22"/>
                  </a:moveTo>
                  <a:lnTo>
                    <a:pt x="22" y="22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62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80" y="6"/>
                  </a:lnTo>
                  <a:lnTo>
                    <a:pt x="84" y="8"/>
                  </a:lnTo>
                  <a:lnTo>
                    <a:pt x="90" y="12"/>
                  </a:lnTo>
                  <a:lnTo>
                    <a:pt x="96" y="14"/>
                  </a:lnTo>
                  <a:lnTo>
                    <a:pt x="102" y="16"/>
                  </a:lnTo>
                  <a:lnTo>
                    <a:pt x="108" y="18"/>
                  </a:lnTo>
                  <a:lnTo>
                    <a:pt x="110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2"/>
                  </a:lnTo>
                  <a:lnTo>
                    <a:pt x="114" y="24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0" y="32"/>
                  </a:lnTo>
                  <a:lnTo>
                    <a:pt x="100" y="32"/>
                  </a:lnTo>
                  <a:lnTo>
                    <a:pt x="88" y="30"/>
                  </a:lnTo>
                  <a:lnTo>
                    <a:pt x="76" y="30"/>
                  </a:lnTo>
                  <a:lnTo>
                    <a:pt x="72" y="28"/>
                  </a:lnTo>
                  <a:lnTo>
                    <a:pt x="50" y="22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reeform 323">
              <a:extLst>
                <a:ext uri="{FF2B5EF4-FFF2-40B4-BE49-F238E27FC236}">
                  <a16:creationId xmlns:a16="http://schemas.microsoft.com/office/drawing/2014/main" id="{CD20D0EA-6CDD-5FA9-107F-7D0A1121A237}"/>
                </a:ext>
              </a:extLst>
            </p:cNvPr>
            <p:cNvSpPr>
              <a:spLocks/>
            </p:cNvSpPr>
            <p:nvPr/>
          </p:nvSpPr>
          <p:spPr bwMode="gray">
            <a:xfrm>
              <a:off x="4440001" y="5004360"/>
              <a:ext cx="365083" cy="373051"/>
            </a:xfrm>
            <a:custGeom>
              <a:avLst/>
              <a:gdLst>
                <a:gd name="T0" fmla="*/ 2 w 176"/>
                <a:gd name="T1" fmla="*/ 94 h 204"/>
                <a:gd name="T2" fmla="*/ 8 w 176"/>
                <a:gd name="T3" fmla="*/ 90 h 204"/>
                <a:gd name="T4" fmla="*/ 22 w 176"/>
                <a:gd name="T5" fmla="*/ 84 h 204"/>
                <a:gd name="T6" fmla="*/ 28 w 176"/>
                <a:gd name="T7" fmla="*/ 80 h 204"/>
                <a:gd name="T8" fmla="*/ 26 w 176"/>
                <a:gd name="T9" fmla="*/ 70 h 204"/>
                <a:gd name="T10" fmla="*/ 24 w 176"/>
                <a:gd name="T11" fmla="*/ 66 h 204"/>
                <a:gd name="T12" fmla="*/ 24 w 176"/>
                <a:gd name="T13" fmla="*/ 52 h 204"/>
                <a:gd name="T14" fmla="*/ 28 w 176"/>
                <a:gd name="T15" fmla="*/ 44 h 204"/>
                <a:gd name="T16" fmla="*/ 26 w 176"/>
                <a:gd name="T17" fmla="*/ 36 h 204"/>
                <a:gd name="T18" fmla="*/ 34 w 176"/>
                <a:gd name="T19" fmla="*/ 18 h 204"/>
                <a:gd name="T20" fmla="*/ 42 w 176"/>
                <a:gd name="T21" fmla="*/ 16 h 204"/>
                <a:gd name="T22" fmla="*/ 48 w 176"/>
                <a:gd name="T23" fmla="*/ 8 h 204"/>
                <a:gd name="T24" fmla="*/ 58 w 176"/>
                <a:gd name="T25" fmla="*/ 4 h 204"/>
                <a:gd name="T26" fmla="*/ 64 w 176"/>
                <a:gd name="T27" fmla="*/ 6 h 204"/>
                <a:gd name="T28" fmla="*/ 68 w 176"/>
                <a:gd name="T29" fmla="*/ 0 h 204"/>
                <a:gd name="T30" fmla="*/ 74 w 176"/>
                <a:gd name="T31" fmla="*/ 2 h 204"/>
                <a:gd name="T32" fmla="*/ 72 w 176"/>
                <a:gd name="T33" fmla="*/ 20 h 204"/>
                <a:gd name="T34" fmla="*/ 98 w 176"/>
                <a:gd name="T35" fmla="*/ 46 h 204"/>
                <a:gd name="T36" fmla="*/ 110 w 176"/>
                <a:gd name="T37" fmla="*/ 48 h 204"/>
                <a:gd name="T38" fmla="*/ 118 w 176"/>
                <a:gd name="T39" fmla="*/ 60 h 204"/>
                <a:gd name="T40" fmla="*/ 128 w 176"/>
                <a:gd name="T41" fmla="*/ 66 h 204"/>
                <a:gd name="T42" fmla="*/ 140 w 176"/>
                <a:gd name="T43" fmla="*/ 78 h 204"/>
                <a:gd name="T44" fmla="*/ 166 w 176"/>
                <a:gd name="T45" fmla="*/ 90 h 204"/>
                <a:gd name="T46" fmla="*/ 166 w 176"/>
                <a:gd name="T47" fmla="*/ 98 h 204"/>
                <a:gd name="T48" fmla="*/ 168 w 176"/>
                <a:gd name="T49" fmla="*/ 104 h 204"/>
                <a:gd name="T50" fmla="*/ 174 w 176"/>
                <a:gd name="T51" fmla="*/ 108 h 204"/>
                <a:gd name="T52" fmla="*/ 176 w 176"/>
                <a:gd name="T53" fmla="*/ 120 h 204"/>
                <a:gd name="T54" fmla="*/ 174 w 176"/>
                <a:gd name="T55" fmla="*/ 156 h 204"/>
                <a:gd name="T56" fmla="*/ 162 w 176"/>
                <a:gd name="T57" fmla="*/ 152 h 204"/>
                <a:gd name="T58" fmla="*/ 132 w 176"/>
                <a:gd name="T59" fmla="*/ 150 h 204"/>
                <a:gd name="T60" fmla="*/ 112 w 176"/>
                <a:gd name="T61" fmla="*/ 180 h 204"/>
                <a:gd name="T62" fmla="*/ 106 w 176"/>
                <a:gd name="T63" fmla="*/ 190 h 204"/>
                <a:gd name="T64" fmla="*/ 98 w 176"/>
                <a:gd name="T65" fmla="*/ 186 h 204"/>
                <a:gd name="T66" fmla="*/ 84 w 176"/>
                <a:gd name="T67" fmla="*/ 200 h 204"/>
                <a:gd name="T68" fmla="*/ 82 w 176"/>
                <a:gd name="T69" fmla="*/ 194 h 204"/>
                <a:gd name="T70" fmla="*/ 76 w 176"/>
                <a:gd name="T71" fmla="*/ 188 h 204"/>
                <a:gd name="T72" fmla="*/ 56 w 176"/>
                <a:gd name="T73" fmla="*/ 188 h 204"/>
                <a:gd name="T74" fmla="*/ 50 w 176"/>
                <a:gd name="T75" fmla="*/ 198 h 204"/>
                <a:gd name="T76" fmla="*/ 46 w 176"/>
                <a:gd name="T77" fmla="*/ 202 h 204"/>
                <a:gd name="T78" fmla="*/ 40 w 176"/>
                <a:gd name="T79" fmla="*/ 204 h 204"/>
                <a:gd name="T80" fmla="*/ 30 w 176"/>
                <a:gd name="T81" fmla="*/ 160 h 204"/>
                <a:gd name="T82" fmla="*/ 30 w 176"/>
                <a:gd name="T83" fmla="*/ 150 h 204"/>
                <a:gd name="T84" fmla="*/ 24 w 176"/>
                <a:gd name="T85" fmla="*/ 138 h 204"/>
                <a:gd name="T86" fmla="*/ 10 w 176"/>
                <a:gd name="T87" fmla="*/ 118 h 204"/>
                <a:gd name="T88" fmla="*/ 2 w 176"/>
                <a:gd name="T89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6" h="204">
                  <a:moveTo>
                    <a:pt x="0" y="96"/>
                  </a:moveTo>
                  <a:lnTo>
                    <a:pt x="2" y="94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6" y="92"/>
                  </a:lnTo>
                  <a:lnTo>
                    <a:pt x="8" y="90"/>
                  </a:lnTo>
                  <a:lnTo>
                    <a:pt x="12" y="88"/>
                  </a:lnTo>
                  <a:lnTo>
                    <a:pt x="18" y="86"/>
                  </a:lnTo>
                  <a:lnTo>
                    <a:pt x="22" y="84"/>
                  </a:lnTo>
                  <a:lnTo>
                    <a:pt x="24" y="84"/>
                  </a:lnTo>
                  <a:lnTo>
                    <a:pt x="26" y="82"/>
                  </a:lnTo>
                  <a:lnTo>
                    <a:pt x="28" y="80"/>
                  </a:lnTo>
                  <a:lnTo>
                    <a:pt x="28" y="76"/>
                  </a:lnTo>
                  <a:lnTo>
                    <a:pt x="28" y="74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4" y="66"/>
                  </a:lnTo>
                  <a:lnTo>
                    <a:pt x="24" y="62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16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42" y="16"/>
                  </a:lnTo>
                  <a:lnTo>
                    <a:pt x="44" y="12"/>
                  </a:lnTo>
                  <a:lnTo>
                    <a:pt x="46" y="10"/>
                  </a:lnTo>
                  <a:lnTo>
                    <a:pt x="48" y="8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4" y="6"/>
                  </a:lnTo>
                  <a:lnTo>
                    <a:pt x="72" y="10"/>
                  </a:lnTo>
                  <a:lnTo>
                    <a:pt x="72" y="20"/>
                  </a:lnTo>
                  <a:lnTo>
                    <a:pt x="76" y="32"/>
                  </a:lnTo>
                  <a:lnTo>
                    <a:pt x="86" y="42"/>
                  </a:lnTo>
                  <a:lnTo>
                    <a:pt x="98" y="46"/>
                  </a:lnTo>
                  <a:lnTo>
                    <a:pt x="108" y="44"/>
                  </a:lnTo>
                  <a:lnTo>
                    <a:pt x="108" y="46"/>
                  </a:lnTo>
                  <a:lnTo>
                    <a:pt x="110" y="48"/>
                  </a:lnTo>
                  <a:lnTo>
                    <a:pt x="112" y="52"/>
                  </a:lnTo>
                  <a:lnTo>
                    <a:pt x="114" y="56"/>
                  </a:lnTo>
                  <a:lnTo>
                    <a:pt x="118" y="60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8" y="66"/>
                  </a:lnTo>
                  <a:lnTo>
                    <a:pt x="132" y="68"/>
                  </a:lnTo>
                  <a:lnTo>
                    <a:pt x="136" y="72"/>
                  </a:lnTo>
                  <a:lnTo>
                    <a:pt x="140" y="78"/>
                  </a:lnTo>
                  <a:lnTo>
                    <a:pt x="142" y="82"/>
                  </a:lnTo>
                  <a:lnTo>
                    <a:pt x="144" y="88"/>
                  </a:lnTo>
                  <a:lnTo>
                    <a:pt x="166" y="90"/>
                  </a:lnTo>
                  <a:lnTo>
                    <a:pt x="166" y="92"/>
                  </a:lnTo>
                  <a:lnTo>
                    <a:pt x="166" y="94"/>
                  </a:lnTo>
                  <a:lnTo>
                    <a:pt x="166" y="98"/>
                  </a:lnTo>
                  <a:lnTo>
                    <a:pt x="166" y="102"/>
                  </a:lnTo>
                  <a:lnTo>
                    <a:pt x="168" y="104"/>
                  </a:lnTo>
                  <a:lnTo>
                    <a:pt x="168" y="104"/>
                  </a:lnTo>
                  <a:lnTo>
                    <a:pt x="170" y="106"/>
                  </a:lnTo>
                  <a:lnTo>
                    <a:pt x="172" y="106"/>
                  </a:lnTo>
                  <a:lnTo>
                    <a:pt x="174" y="108"/>
                  </a:lnTo>
                  <a:lnTo>
                    <a:pt x="176" y="112"/>
                  </a:lnTo>
                  <a:lnTo>
                    <a:pt x="176" y="116"/>
                  </a:lnTo>
                  <a:lnTo>
                    <a:pt x="176" y="120"/>
                  </a:lnTo>
                  <a:lnTo>
                    <a:pt x="176" y="132"/>
                  </a:lnTo>
                  <a:lnTo>
                    <a:pt x="176" y="144"/>
                  </a:lnTo>
                  <a:lnTo>
                    <a:pt x="174" y="156"/>
                  </a:lnTo>
                  <a:lnTo>
                    <a:pt x="172" y="162"/>
                  </a:lnTo>
                  <a:lnTo>
                    <a:pt x="170" y="160"/>
                  </a:lnTo>
                  <a:lnTo>
                    <a:pt x="162" y="152"/>
                  </a:lnTo>
                  <a:lnTo>
                    <a:pt x="150" y="148"/>
                  </a:lnTo>
                  <a:lnTo>
                    <a:pt x="136" y="148"/>
                  </a:lnTo>
                  <a:lnTo>
                    <a:pt x="132" y="150"/>
                  </a:lnTo>
                  <a:lnTo>
                    <a:pt x="126" y="158"/>
                  </a:lnTo>
                  <a:lnTo>
                    <a:pt x="116" y="168"/>
                  </a:lnTo>
                  <a:lnTo>
                    <a:pt x="112" y="180"/>
                  </a:lnTo>
                  <a:lnTo>
                    <a:pt x="108" y="192"/>
                  </a:lnTo>
                  <a:lnTo>
                    <a:pt x="108" y="190"/>
                  </a:lnTo>
                  <a:lnTo>
                    <a:pt x="106" y="190"/>
                  </a:lnTo>
                  <a:lnTo>
                    <a:pt x="104" y="188"/>
                  </a:lnTo>
                  <a:lnTo>
                    <a:pt x="102" y="186"/>
                  </a:lnTo>
                  <a:lnTo>
                    <a:pt x="98" y="186"/>
                  </a:lnTo>
                  <a:lnTo>
                    <a:pt x="94" y="188"/>
                  </a:lnTo>
                  <a:lnTo>
                    <a:pt x="88" y="192"/>
                  </a:lnTo>
                  <a:lnTo>
                    <a:pt x="84" y="200"/>
                  </a:lnTo>
                  <a:lnTo>
                    <a:pt x="84" y="200"/>
                  </a:lnTo>
                  <a:lnTo>
                    <a:pt x="82" y="196"/>
                  </a:lnTo>
                  <a:lnTo>
                    <a:pt x="82" y="194"/>
                  </a:lnTo>
                  <a:lnTo>
                    <a:pt x="80" y="192"/>
                  </a:lnTo>
                  <a:lnTo>
                    <a:pt x="78" y="188"/>
                  </a:lnTo>
                  <a:lnTo>
                    <a:pt x="76" y="188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56" y="188"/>
                  </a:lnTo>
                  <a:lnTo>
                    <a:pt x="54" y="192"/>
                  </a:lnTo>
                  <a:lnTo>
                    <a:pt x="52" y="194"/>
                  </a:lnTo>
                  <a:lnTo>
                    <a:pt x="50" y="198"/>
                  </a:lnTo>
                  <a:lnTo>
                    <a:pt x="48" y="198"/>
                  </a:lnTo>
                  <a:lnTo>
                    <a:pt x="46" y="200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0" y="204"/>
                  </a:lnTo>
                  <a:lnTo>
                    <a:pt x="38" y="202"/>
                  </a:lnTo>
                  <a:lnTo>
                    <a:pt x="34" y="180"/>
                  </a:lnTo>
                  <a:lnTo>
                    <a:pt x="30" y="16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0" y="150"/>
                  </a:lnTo>
                  <a:lnTo>
                    <a:pt x="28" y="144"/>
                  </a:lnTo>
                  <a:lnTo>
                    <a:pt x="26" y="140"/>
                  </a:lnTo>
                  <a:lnTo>
                    <a:pt x="24" y="138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0" y="118"/>
                  </a:lnTo>
                  <a:lnTo>
                    <a:pt x="6" y="114"/>
                  </a:lnTo>
                  <a:lnTo>
                    <a:pt x="4" y="108"/>
                  </a:lnTo>
                  <a:lnTo>
                    <a:pt x="2" y="102"/>
                  </a:lnTo>
                  <a:lnTo>
                    <a:pt x="0" y="96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Freeform 324">
              <a:extLst>
                <a:ext uri="{FF2B5EF4-FFF2-40B4-BE49-F238E27FC236}">
                  <a16:creationId xmlns:a16="http://schemas.microsoft.com/office/drawing/2014/main" id="{33980CCC-3654-380F-7E06-B5A06FF0A721}"/>
                </a:ext>
              </a:extLst>
            </p:cNvPr>
            <p:cNvSpPr>
              <a:spLocks/>
            </p:cNvSpPr>
            <p:nvPr/>
          </p:nvSpPr>
          <p:spPr bwMode="gray">
            <a:xfrm>
              <a:off x="4128851" y="4748344"/>
              <a:ext cx="369231" cy="446199"/>
            </a:xfrm>
            <a:custGeom>
              <a:avLst/>
              <a:gdLst>
                <a:gd name="T0" fmla="*/ 72 w 178"/>
                <a:gd name="T1" fmla="*/ 216 h 244"/>
                <a:gd name="T2" fmla="*/ 68 w 178"/>
                <a:gd name="T3" fmla="*/ 200 h 244"/>
                <a:gd name="T4" fmla="*/ 58 w 178"/>
                <a:gd name="T5" fmla="*/ 176 h 244"/>
                <a:gd name="T6" fmla="*/ 46 w 178"/>
                <a:gd name="T7" fmla="*/ 148 h 244"/>
                <a:gd name="T8" fmla="*/ 18 w 178"/>
                <a:gd name="T9" fmla="*/ 108 h 244"/>
                <a:gd name="T10" fmla="*/ 4 w 178"/>
                <a:gd name="T11" fmla="*/ 90 h 244"/>
                <a:gd name="T12" fmla="*/ 6 w 178"/>
                <a:gd name="T13" fmla="*/ 84 h 244"/>
                <a:gd name="T14" fmla="*/ 4 w 178"/>
                <a:gd name="T15" fmla="*/ 78 h 244"/>
                <a:gd name="T16" fmla="*/ 0 w 178"/>
                <a:gd name="T17" fmla="*/ 74 h 244"/>
                <a:gd name="T18" fmla="*/ 6 w 178"/>
                <a:gd name="T19" fmla="*/ 64 h 244"/>
                <a:gd name="T20" fmla="*/ 14 w 178"/>
                <a:gd name="T21" fmla="*/ 64 h 244"/>
                <a:gd name="T22" fmla="*/ 28 w 178"/>
                <a:gd name="T23" fmla="*/ 68 h 244"/>
                <a:gd name="T24" fmla="*/ 36 w 178"/>
                <a:gd name="T25" fmla="*/ 66 h 244"/>
                <a:gd name="T26" fmla="*/ 38 w 178"/>
                <a:gd name="T27" fmla="*/ 62 h 244"/>
                <a:gd name="T28" fmla="*/ 42 w 178"/>
                <a:gd name="T29" fmla="*/ 54 h 244"/>
                <a:gd name="T30" fmla="*/ 46 w 178"/>
                <a:gd name="T31" fmla="*/ 48 h 244"/>
                <a:gd name="T32" fmla="*/ 60 w 178"/>
                <a:gd name="T33" fmla="*/ 44 h 244"/>
                <a:gd name="T34" fmla="*/ 82 w 178"/>
                <a:gd name="T35" fmla="*/ 18 h 244"/>
                <a:gd name="T36" fmla="*/ 82 w 178"/>
                <a:gd name="T37" fmla="*/ 8 h 244"/>
                <a:gd name="T38" fmla="*/ 88 w 178"/>
                <a:gd name="T39" fmla="*/ 4 h 244"/>
                <a:gd name="T40" fmla="*/ 100 w 178"/>
                <a:gd name="T41" fmla="*/ 8 h 244"/>
                <a:gd name="T42" fmla="*/ 116 w 178"/>
                <a:gd name="T43" fmla="*/ 14 h 244"/>
                <a:gd name="T44" fmla="*/ 124 w 178"/>
                <a:gd name="T45" fmla="*/ 22 h 244"/>
                <a:gd name="T46" fmla="*/ 126 w 178"/>
                <a:gd name="T47" fmla="*/ 28 h 244"/>
                <a:gd name="T48" fmla="*/ 134 w 178"/>
                <a:gd name="T49" fmla="*/ 36 h 244"/>
                <a:gd name="T50" fmla="*/ 146 w 178"/>
                <a:gd name="T51" fmla="*/ 36 h 244"/>
                <a:gd name="T52" fmla="*/ 158 w 178"/>
                <a:gd name="T53" fmla="*/ 38 h 244"/>
                <a:gd name="T54" fmla="*/ 162 w 178"/>
                <a:gd name="T55" fmla="*/ 42 h 244"/>
                <a:gd name="T56" fmla="*/ 162 w 178"/>
                <a:gd name="T57" fmla="*/ 60 h 244"/>
                <a:gd name="T58" fmla="*/ 156 w 178"/>
                <a:gd name="T59" fmla="*/ 66 h 244"/>
                <a:gd name="T60" fmla="*/ 148 w 178"/>
                <a:gd name="T61" fmla="*/ 64 h 244"/>
                <a:gd name="T62" fmla="*/ 142 w 178"/>
                <a:gd name="T63" fmla="*/ 66 h 244"/>
                <a:gd name="T64" fmla="*/ 128 w 178"/>
                <a:gd name="T65" fmla="*/ 72 h 244"/>
                <a:gd name="T66" fmla="*/ 122 w 178"/>
                <a:gd name="T67" fmla="*/ 82 h 244"/>
                <a:gd name="T68" fmla="*/ 118 w 178"/>
                <a:gd name="T69" fmla="*/ 92 h 244"/>
                <a:gd name="T70" fmla="*/ 114 w 178"/>
                <a:gd name="T71" fmla="*/ 98 h 244"/>
                <a:gd name="T72" fmla="*/ 110 w 178"/>
                <a:gd name="T73" fmla="*/ 116 h 244"/>
                <a:gd name="T74" fmla="*/ 114 w 178"/>
                <a:gd name="T75" fmla="*/ 126 h 244"/>
                <a:gd name="T76" fmla="*/ 116 w 178"/>
                <a:gd name="T77" fmla="*/ 134 h 244"/>
                <a:gd name="T78" fmla="*/ 118 w 178"/>
                <a:gd name="T79" fmla="*/ 134 h 244"/>
                <a:gd name="T80" fmla="*/ 126 w 178"/>
                <a:gd name="T81" fmla="*/ 134 h 244"/>
                <a:gd name="T82" fmla="*/ 126 w 178"/>
                <a:gd name="T83" fmla="*/ 136 h 244"/>
                <a:gd name="T84" fmla="*/ 138 w 178"/>
                <a:gd name="T85" fmla="*/ 140 h 244"/>
                <a:gd name="T86" fmla="*/ 142 w 178"/>
                <a:gd name="T87" fmla="*/ 140 h 244"/>
                <a:gd name="T88" fmla="*/ 150 w 178"/>
                <a:gd name="T89" fmla="*/ 134 h 244"/>
                <a:gd name="T90" fmla="*/ 152 w 178"/>
                <a:gd name="T91" fmla="*/ 156 h 244"/>
                <a:gd name="T92" fmla="*/ 156 w 178"/>
                <a:gd name="T93" fmla="*/ 158 h 244"/>
                <a:gd name="T94" fmla="*/ 164 w 178"/>
                <a:gd name="T95" fmla="*/ 160 h 244"/>
                <a:gd name="T96" fmla="*/ 176 w 178"/>
                <a:gd name="T97" fmla="*/ 176 h 244"/>
                <a:gd name="T98" fmla="*/ 178 w 178"/>
                <a:gd name="T99" fmla="*/ 184 h 244"/>
                <a:gd name="T100" fmla="*/ 174 w 178"/>
                <a:gd name="T101" fmla="*/ 192 h 244"/>
                <a:gd name="T102" fmla="*/ 174 w 178"/>
                <a:gd name="T103" fmla="*/ 206 h 244"/>
                <a:gd name="T104" fmla="*/ 176 w 178"/>
                <a:gd name="T105" fmla="*/ 210 h 244"/>
                <a:gd name="T106" fmla="*/ 178 w 178"/>
                <a:gd name="T107" fmla="*/ 220 h 244"/>
                <a:gd name="T108" fmla="*/ 170 w 178"/>
                <a:gd name="T109" fmla="*/ 224 h 244"/>
                <a:gd name="T110" fmla="*/ 156 w 178"/>
                <a:gd name="T111" fmla="*/ 230 h 244"/>
                <a:gd name="T112" fmla="*/ 148 w 178"/>
                <a:gd name="T113" fmla="*/ 238 h 244"/>
                <a:gd name="T114" fmla="*/ 132 w 178"/>
                <a:gd name="T115" fmla="*/ 244 h 244"/>
                <a:gd name="T116" fmla="*/ 120 w 178"/>
                <a:gd name="T117" fmla="*/ 244 h 244"/>
                <a:gd name="T118" fmla="*/ 112 w 178"/>
                <a:gd name="T119" fmla="*/ 240 h 244"/>
                <a:gd name="T120" fmla="*/ 98 w 178"/>
                <a:gd name="T121" fmla="*/ 234 h 244"/>
                <a:gd name="T122" fmla="*/ 82 w 178"/>
                <a:gd name="T123" fmla="*/ 22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244">
                  <a:moveTo>
                    <a:pt x="82" y="226"/>
                  </a:moveTo>
                  <a:lnTo>
                    <a:pt x="76" y="222"/>
                  </a:lnTo>
                  <a:lnTo>
                    <a:pt x="72" y="216"/>
                  </a:lnTo>
                  <a:lnTo>
                    <a:pt x="70" y="210"/>
                  </a:lnTo>
                  <a:lnTo>
                    <a:pt x="68" y="204"/>
                  </a:lnTo>
                  <a:lnTo>
                    <a:pt x="68" y="200"/>
                  </a:lnTo>
                  <a:lnTo>
                    <a:pt x="66" y="196"/>
                  </a:lnTo>
                  <a:lnTo>
                    <a:pt x="64" y="190"/>
                  </a:lnTo>
                  <a:lnTo>
                    <a:pt x="58" y="176"/>
                  </a:lnTo>
                  <a:lnTo>
                    <a:pt x="52" y="164"/>
                  </a:lnTo>
                  <a:lnTo>
                    <a:pt x="48" y="152"/>
                  </a:lnTo>
                  <a:lnTo>
                    <a:pt x="46" y="148"/>
                  </a:lnTo>
                  <a:lnTo>
                    <a:pt x="40" y="136"/>
                  </a:lnTo>
                  <a:lnTo>
                    <a:pt x="30" y="122"/>
                  </a:lnTo>
                  <a:lnTo>
                    <a:pt x="18" y="108"/>
                  </a:lnTo>
                  <a:lnTo>
                    <a:pt x="10" y="98"/>
                  </a:lnTo>
                  <a:lnTo>
                    <a:pt x="6" y="94"/>
                  </a:lnTo>
                  <a:lnTo>
                    <a:pt x="4" y="90"/>
                  </a:lnTo>
                  <a:lnTo>
                    <a:pt x="4" y="86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0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2" y="68"/>
                  </a:lnTo>
                  <a:lnTo>
                    <a:pt x="4" y="66"/>
                  </a:lnTo>
                  <a:lnTo>
                    <a:pt x="6" y="64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4" y="64"/>
                  </a:lnTo>
                  <a:lnTo>
                    <a:pt x="16" y="66"/>
                  </a:lnTo>
                  <a:lnTo>
                    <a:pt x="26" y="66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6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8" y="62"/>
                  </a:lnTo>
                  <a:lnTo>
                    <a:pt x="40" y="60"/>
                  </a:lnTo>
                  <a:lnTo>
                    <a:pt x="40" y="56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60" y="44"/>
                  </a:lnTo>
                  <a:lnTo>
                    <a:pt x="70" y="36"/>
                  </a:lnTo>
                  <a:lnTo>
                    <a:pt x="78" y="28"/>
                  </a:lnTo>
                  <a:lnTo>
                    <a:pt x="82" y="18"/>
                  </a:lnTo>
                  <a:lnTo>
                    <a:pt x="84" y="14"/>
                  </a:lnTo>
                  <a:lnTo>
                    <a:pt x="84" y="10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82" y="0"/>
                  </a:lnTo>
                  <a:lnTo>
                    <a:pt x="88" y="4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10" y="12"/>
                  </a:lnTo>
                  <a:lnTo>
                    <a:pt x="116" y="14"/>
                  </a:lnTo>
                  <a:lnTo>
                    <a:pt x="122" y="18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24" y="24"/>
                  </a:lnTo>
                  <a:lnTo>
                    <a:pt x="124" y="26"/>
                  </a:lnTo>
                  <a:lnTo>
                    <a:pt x="126" y="28"/>
                  </a:lnTo>
                  <a:lnTo>
                    <a:pt x="126" y="32"/>
                  </a:lnTo>
                  <a:lnTo>
                    <a:pt x="130" y="34"/>
                  </a:lnTo>
                  <a:lnTo>
                    <a:pt x="134" y="36"/>
                  </a:lnTo>
                  <a:lnTo>
                    <a:pt x="140" y="36"/>
                  </a:lnTo>
                  <a:lnTo>
                    <a:pt x="142" y="36"/>
                  </a:lnTo>
                  <a:lnTo>
                    <a:pt x="146" y="36"/>
                  </a:lnTo>
                  <a:lnTo>
                    <a:pt x="150" y="36"/>
                  </a:lnTo>
                  <a:lnTo>
                    <a:pt x="154" y="38"/>
                  </a:lnTo>
                  <a:lnTo>
                    <a:pt x="158" y="38"/>
                  </a:lnTo>
                  <a:lnTo>
                    <a:pt x="158" y="38"/>
                  </a:lnTo>
                  <a:lnTo>
                    <a:pt x="160" y="40"/>
                  </a:lnTo>
                  <a:lnTo>
                    <a:pt x="162" y="42"/>
                  </a:lnTo>
                  <a:lnTo>
                    <a:pt x="162" y="44"/>
                  </a:lnTo>
                  <a:lnTo>
                    <a:pt x="156" y="6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56" y="66"/>
                  </a:lnTo>
                  <a:lnTo>
                    <a:pt x="156" y="66"/>
                  </a:lnTo>
                  <a:lnTo>
                    <a:pt x="154" y="64"/>
                  </a:lnTo>
                  <a:lnTo>
                    <a:pt x="152" y="64"/>
                  </a:lnTo>
                  <a:lnTo>
                    <a:pt x="148" y="64"/>
                  </a:lnTo>
                  <a:lnTo>
                    <a:pt x="146" y="66"/>
                  </a:lnTo>
                  <a:lnTo>
                    <a:pt x="146" y="66"/>
                  </a:lnTo>
                  <a:lnTo>
                    <a:pt x="142" y="66"/>
                  </a:lnTo>
                  <a:lnTo>
                    <a:pt x="138" y="68"/>
                  </a:lnTo>
                  <a:lnTo>
                    <a:pt x="134" y="68"/>
                  </a:lnTo>
                  <a:lnTo>
                    <a:pt x="128" y="72"/>
                  </a:lnTo>
                  <a:lnTo>
                    <a:pt x="124" y="76"/>
                  </a:lnTo>
                  <a:lnTo>
                    <a:pt x="122" y="80"/>
                  </a:lnTo>
                  <a:lnTo>
                    <a:pt x="122" y="82"/>
                  </a:lnTo>
                  <a:lnTo>
                    <a:pt x="122" y="86"/>
                  </a:lnTo>
                  <a:lnTo>
                    <a:pt x="120" y="90"/>
                  </a:lnTo>
                  <a:lnTo>
                    <a:pt x="118" y="92"/>
                  </a:lnTo>
                  <a:lnTo>
                    <a:pt x="118" y="94"/>
                  </a:lnTo>
                  <a:lnTo>
                    <a:pt x="116" y="96"/>
                  </a:lnTo>
                  <a:lnTo>
                    <a:pt x="114" y="98"/>
                  </a:lnTo>
                  <a:lnTo>
                    <a:pt x="112" y="102"/>
                  </a:lnTo>
                  <a:lnTo>
                    <a:pt x="110" y="108"/>
                  </a:lnTo>
                  <a:lnTo>
                    <a:pt x="110" y="116"/>
                  </a:lnTo>
                  <a:lnTo>
                    <a:pt x="114" y="122"/>
                  </a:lnTo>
                  <a:lnTo>
                    <a:pt x="114" y="124"/>
                  </a:lnTo>
                  <a:lnTo>
                    <a:pt x="114" y="126"/>
                  </a:lnTo>
                  <a:lnTo>
                    <a:pt x="116" y="128"/>
                  </a:lnTo>
                  <a:lnTo>
                    <a:pt x="116" y="132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8" y="134"/>
                  </a:lnTo>
                  <a:lnTo>
                    <a:pt x="120" y="132"/>
                  </a:lnTo>
                  <a:lnTo>
                    <a:pt x="122" y="132"/>
                  </a:lnTo>
                  <a:lnTo>
                    <a:pt x="126" y="134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8" y="138"/>
                  </a:lnTo>
                  <a:lnTo>
                    <a:pt x="132" y="138"/>
                  </a:lnTo>
                  <a:lnTo>
                    <a:pt x="138" y="140"/>
                  </a:lnTo>
                  <a:lnTo>
                    <a:pt x="140" y="140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44" y="138"/>
                  </a:lnTo>
                  <a:lnTo>
                    <a:pt x="148" y="136"/>
                  </a:lnTo>
                  <a:lnTo>
                    <a:pt x="150" y="134"/>
                  </a:lnTo>
                  <a:lnTo>
                    <a:pt x="152" y="132"/>
                  </a:lnTo>
                  <a:lnTo>
                    <a:pt x="154" y="130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4" y="158"/>
                  </a:lnTo>
                  <a:lnTo>
                    <a:pt x="156" y="158"/>
                  </a:lnTo>
                  <a:lnTo>
                    <a:pt x="160" y="160"/>
                  </a:lnTo>
                  <a:lnTo>
                    <a:pt x="160" y="160"/>
                  </a:lnTo>
                  <a:lnTo>
                    <a:pt x="164" y="160"/>
                  </a:lnTo>
                  <a:lnTo>
                    <a:pt x="166" y="160"/>
                  </a:lnTo>
                  <a:lnTo>
                    <a:pt x="176" y="176"/>
                  </a:lnTo>
                  <a:lnTo>
                    <a:pt x="176" y="176"/>
                  </a:lnTo>
                  <a:lnTo>
                    <a:pt x="176" y="178"/>
                  </a:lnTo>
                  <a:lnTo>
                    <a:pt x="178" y="180"/>
                  </a:lnTo>
                  <a:lnTo>
                    <a:pt x="178" y="184"/>
                  </a:lnTo>
                  <a:lnTo>
                    <a:pt x="176" y="186"/>
                  </a:lnTo>
                  <a:lnTo>
                    <a:pt x="176" y="188"/>
                  </a:lnTo>
                  <a:lnTo>
                    <a:pt x="174" y="192"/>
                  </a:lnTo>
                  <a:lnTo>
                    <a:pt x="174" y="196"/>
                  </a:lnTo>
                  <a:lnTo>
                    <a:pt x="174" y="202"/>
                  </a:lnTo>
                  <a:lnTo>
                    <a:pt x="174" y="206"/>
                  </a:lnTo>
                  <a:lnTo>
                    <a:pt x="174" y="208"/>
                  </a:lnTo>
                  <a:lnTo>
                    <a:pt x="176" y="208"/>
                  </a:lnTo>
                  <a:lnTo>
                    <a:pt x="176" y="210"/>
                  </a:lnTo>
                  <a:lnTo>
                    <a:pt x="178" y="214"/>
                  </a:lnTo>
                  <a:lnTo>
                    <a:pt x="178" y="216"/>
                  </a:lnTo>
                  <a:lnTo>
                    <a:pt x="178" y="220"/>
                  </a:lnTo>
                  <a:lnTo>
                    <a:pt x="176" y="222"/>
                  </a:lnTo>
                  <a:lnTo>
                    <a:pt x="174" y="224"/>
                  </a:lnTo>
                  <a:lnTo>
                    <a:pt x="170" y="224"/>
                  </a:lnTo>
                  <a:lnTo>
                    <a:pt x="166" y="226"/>
                  </a:lnTo>
                  <a:lnTo>
                    <a:pt x="160" y="228"/>
                  </a:lnTo>
                  <a:lnTo>
                    <a:pt x="156" y="230"/>
                  </a:lnTo>
                  <a:lnTo>
                    <a:pt x="154" y="234"/>
                  </a:lnTo>
                  <a:lnTo>
                    <a:pt x="152" y="236"/>
                  </a:lnTo>
                  <a:lnTo>
                    <a:pt x="148" y="238"/>
                  </a:lnTo>
                  <a:lnTo>
                    <a:pt x="142" y="240"/>
                  </a:lnTo>
                  <a:lnTo>
                    <a:pt x="138" y="242"/>
                  </a:lnTo>
                  <a:lnTo>
                    <a:pt x="132" y="244"/>
                  </a:lnTo>
                  <a:lnTo>
                    <a:pt x="130" y="244"/>
                  </a:lnTo>
                  <a:lnTo>
                    <a:pt x="128" y="244"/>
                  </a:lnTo>
                  <a:lnTo>
                    <a:pt x="120" y="244"/>
                  </a:lnTo>
                  <a:lnTo>
                    <a:pt x="118" y="244"/>
                  </a:lnTo>
                  <a:lnTo>
                    <a:pt x="116" y="242"/>
                  </a:lnTo>
                  <a:lnTo>
                    <a:pt x="112" y="240"/>
                  </a:lnTo>
                  <a:lnTo>
                    <a:pt x="108" y="238"/>
                  </a:lnTo>
                  <a:lnTo>
                    <a:pt x="104" y="236"/>
                  </a:lnTo>
                  <a:lnTo>
                    <a:pt x="98" y="234"/>
                  </a:lnTo>
                  <a:lnTo>
                    <a:pt x="96" y="232"/>
                  </a:lnTo>
                  <a:lnTo>
                    <a:pt x="94" y="230"/>
                  </a:lnTo>
                  <a:lnTo>
                    <a:pt x="82" y="226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reeform 325">
              <a:extLst>
                <a:ext uri="{FF2B5EF4-FFF2-40B4-BE49-F238E27FC236}">
                  <a16:creationId xmlns:a16="http://schemas.microsoft.com/office/drawing/2014/main" id="{FA1547D0-18BF-CEA6-D631-4F7CD6CDE840}"/>
                </a:ext>
              </a:extLst>
            </p:cNvPr>
            <p:cNvSpPr>
              <a:spLocks/>
            </p:cNvSpPr>
            <p:nvPr/>
          </p:nvSpPr>
          <p:spPr bwMode="gray">
            <a:xfrm>
              <a:off x="4386069" y="4419181"/>
              <a:ext cx="365083" cy="314534"/>
            </a:xfrm>
            <a:custGeom>
              <a:avLst/>
              <a:gdLst>
                <a:gd name="T0" fmla="*/ 166 w 176"/>
                <a:gd name="T1" fmla="*/ 50 h 172"/>
                <a:gd name="T2" fmla="*/ 162 w 176"/>
                <a:gd name="T3" fmla="*/ 46 h 172"/>
                <a:gd name="T4" fmla="*/ 152 w 176"/>
                <a:gd name="T5" fmla="*/ 38 h 172"/>
                <a:gd name="T6" fmla="*/ 142 w 176"/>
                <a:gd name="T7" fmla="*/ 34 h 172"/>
                <a:gd name="T8" fmla="*/ 134 w 176"/>
                <a:gd name="T9" fmla="*/ 26 h 172"/>
                <a:gd name="T10" fmla="*/ 126 w 176"/>
                <a:gd name="T11" fmla="*/ 22 h 172"/>
                <a:gd name="T12" fmla="*/ 110 w 176"/>
                <a:gd name="T13" fmla="*/ 26 h 172"/>
                <a:gd name="T14" fmla="*/ 100 w 176"/>
                <a:gd name="T15" fmla="*/ 30 h 172"/>
                <a:gd name="T16" fmla="*/ 84 w 176"/>
                <a:gd name="T17" fmla="*/ 32 h 172"/>
                <a:gd name="T18" fmla="*/ 72 w 176"/>
                <a:gd name="T19" fmla="*/ 30 h 172"/>
                <a:gd name="T20" fmla="*/ 62 w 176"/>
                <a:gd name="T21" fmla="*/ 22 h 172"/>
                <a:gd name="T22" fmla="*/ 54 w 176"/>
                <a:gd name="T23" fmla="*/ 14 h 172"/>
                <a:gd name="T24" fmla="*/ 48 w 176"/>
                <a:gd name="T25" fmla="*/ 6 h 172"/>
                <a:gd name="T26" fmla="*/ 42 w 176"/>
                <a:gd name="T27" fmla="*/ 4 h 172"/>
                <a:gd name="T28" fmla="*/ 42 w 176"/>
                <a:gd name="T29" fmla="*/ 0 h 172"/>
                <a:gd name="T30" fmla="*/ 40 w 176"/>
                <a:gd name="T31" fmla="*/ 2 h 172"/>
                <a:gd name="T32" fmla="*/ 40 w 176"/>
                <a:gd name="T33" fmla="*/ 6 h 172"/>
                <a:gd name="T34" fmla="*/ 38 w 176"/>
                <a:gd name="T35" fmla="*/ 8 h 172"/>
                <a:gd name="T36" fmla="*/ 36 w 176"/>
                <a:gd name="T37" fmla="*/ 12 h 172"/>
                <a:gd name="T38" fmla="*/ 36 w 176"/>
                <a:gd name="T39" fmla="*/ 16 h 172"/>
                <a:gd name="T40" fmla="*/ 36 w 176"/>
                <a:gd name="T41" fmla="*/ 20 h 172"/>
                <a:gd name="T42" fmla="*/ 32 w 176"/>
                <a:gd name="T43" fmla="*/ 18 h 172"/>
                <a:gd name="T44" fmla="*/ 32 w 176"/>
                <a:gd name="T45" fmla="*/ 14 h 172"/>
                <a:gd name="T46" fmla="*/ 34 w 176"/>
                <a:gd name="T47" fmla="*/ 10 h 172"/>
                <a:gd name="T48" fmla="*/ 32 w 176"/>
                <a:gd name="T49" fmla="*/ 6 h 172"/>
                <a:gd name="T50" fmla="*/ 24 w 176"/>
                <a:gd name="T51" fmla="*/ 10 h 172"/>
                <a:gd name="T52" fmla="*/ 18 w 176"/>
                <a:gd name="T53" fmla="*/ 16 h 172"/>
                <a:gd name="T54" fmla="*/ 10 w 176"/>
                <a:gd name="T55" fmla="*/ 20 h 172"/>
                <a:gd name="T56" fmla="*/ 0 w 176"/>
                <a:gd name="T57" fmla="*/ 30 h 172"/>
                <a:gd name="T58" fmla="*/ 0 w 176"/>
                <a:gd name="T59" fmla="*/ 36 h 172"/>
                <a:gd name="T60" fmla="*/ 2 w 176"/>
                <a:gd name="T61" fmla="*/ 48 h 172"/>
                <a:gd name="T62" fmla="*/ 4 w 176"/>
                <a:gd name="T63" fmla="*/ 54 h 172"/>
                <a:gd name="T64" fmla="*/ 2 w 176"/>
                <a:gd name="T65" fmla="*/ 62 h 172"/>
                <a:gd name="T66" fmla="*/ 0 w 176"/>
                <a:gd name="T67" fmla="*/ 72 h 172"/>
                <a:gd name="T68" fmla="*/ 6 w 176"/>
                <a:gd name="T69" fmla="*/ 84 h 172"/>
                <a:gd name="T70" fmla="*/ 48 w 176"/>
                <a:gd name="T71" fmla="*/ 98 h 172"/>
                <a:gd name="T72" fmla="*/ 56 w 176"/>
                <a:gd name="T73" fmla="*/ 98 h 172"/>
                <a:gd name="T74" fmla="*/ 62 w 176"/>
                <a:gd name="T75" fmla="*/ 96 h 172"/>
                <a:gd name="T76" fmla="*/ 66 w 176"/>
                <a:gd name="T77" fmla="*/ 96 h 172"/>
                <a:gd name="T78" fmla="*/ 66 w 176"/>
                <a:gd name="T79" fmla="*/ 102 h 172"/>
                <a:gd name="T80" fmla="*/ 60 w 176"/>
                <a:gd name="T81" fmla="*/ 108 h 172"/>
                <a:gd name="T82" fmla="*/ 60 w 176"/>
                <a:gd name="T83" fmla="*/ 122 h 172"/>
                <a:gd name="T84" fmla="*/ 60 w 176"/>
                <a:gd name="T85" fmla="*/ 140 h 172"/>
                <a:gd name="T86" fmla="*/ 64 w 176"/>
                <a:gd name="T87" fmla="*/ 148 h 172"/>
                <a:gd name="T88" fmla="*/ 68 w 176"/>
                <a:gd name="T89" fmla="*/ 164 h 172"/>
                <a:gd name="T90" fmla="*/ 116 w 176"/>
                <a:gd name="T91" fmla="*/ 152 h 172"/>
                <a:gd name="T92" fmla="*/ 122 w 176"/>
                <a:gd name="T93" fmla="*/ 140 h 172"/>
                <a:gd name="T94" fmla="*/ 116 w 176"/>
                <a:gd name="T95" fmla="*/ 140 h 172"/>
                <a:gd name="T96" fmla="*/ 112 w 176"/>
                <a:gd name="T97" fmla="*/ 136 h 172"/>
                <a:gd name="T98" fmla="*/ 108 w 176"/>
                <a:gd name="T99" fmla="*/ 126 h 172"/>
                <a:gd name="T100" fmla="*/ 104 w 176"/>
                <a:gd name="T101" fmla="*/ 124 h 172"/>
                <a:gd name="T102" fmla="*/ 106 w 176"/>
                <a:gd name="T103" fmla="*/ 118 h 172"/>
                <a:gd name="T104" fmla="*/ 126 w 176"/>
                <a:gd name="T105" fmla="*/ 124 h 172"/>
                <a:gd name="T106" fmla="*/ 144 w 176"/>
                <a:gd name="T107" fmla="*/ 124 h 172"/>
                <a:gd name="T108" fmla="*/ 156 w 176"/>
                <a:gd name="T109" fmla="*/ 122 h 172"/>
                <a:gd name="T110" fmla="*/ 162 w 176"/>
                <a:gd name="T111" fmla="*/ 120 h 172"/>
                <a:gd name="T112" fmla="*/ 156 w 176"/>
                <a:gd name="T113" fmla="*/ 100 h 172"/>
                <a:gd name="T114" fmla="*/ 154 w 176"/>
                <a:gd name="T115" fmla="*/ 90 h 172"/>
                <a:gd name="T116" fmla="*/ 166 w 176"/>
                <a:gd name="T117" fmla="*/ 76 h 172"/>
                <a:gd name="T118" fmla="*/ 168 w 176"/>
                <a:gd name="T119" fmla="*/ 62 h 172"/>
                <a:gd name="T120" fmla="*/ 176 w 176"/>
                <a:gd name="T121" fmla="*/ 5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" h="172">
                  <a:moveTo>
                    <a:pt x="176" y="58"/>
                  </a:moveTo>
                  <a:lnTo>
                    <a:pt x="170" y="54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4" y="48"/>
                  </a:lnTo>
                  <a:lnTo>
                    <a:pt x="162" y="46"/>
                  </a:lnTo>
                  <a:lnTo>
                    <a:pt x="160" y="44"/>
                  </a:lnTo>
                  <a:lnTo>
                    <a:pt x="156" y="40"/>
                  </a:lnTo>
                  <a:lnTo>
                    <a:pt x="152" y="38"/>
                  </a:lnTo>
                  <a:lnTo>
                    <a:pt x="146" y="36"/>
                  </a:lnTo>
                  <a:lnTo>
                    <a:pt x="144" y="34"/>
                  </a:lnTo>
                  <a:lnTo>
                    <a:pt x="142" y="34"/>
                  </a:lnTo>
                  <a:lnTo>
                    <a:pt x="138" y="32"/>
                  </a:lnTo>
                  <a:lnTo>
                    <a:pt x="136" y="28"/>
                  </a:lnTo>
                  <a:lnTo>
                    <a:pt x="134" y="26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26" y="22"/>
                  </a:lnTo>
                  <a:lnTo>
                    <a:pt x="120" y="24"/>
                  </a:lnTo>
                  <a:lnTo>
                    <a:pt x="116" y="24"/>
                  </a:lnTo>
                  <a:lnTo>
                    <a:pt x="110" y="26"/>
                  </a:lnTo>
                  <a:lnTo>
                    <a:pt x="108" y="26"/>
                  </a:lnTo>
                  <a:lnTo>
                    <a:pt x="106" y="28"/>
                  </a:lnTo>
                  <a:lnTo>
                    <a:pt x="100" y="30"/>
                  </a:lnTo>
                  <a:lnTo>
                    <a:pt x="94" y="32"/>
                  </a:lnTo>
                  <a:lnTo>
                    <a:pt x="88" y="32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78" y="32"/>
                  </a:lnTo>
                  <a:lnTo>
                    <a:pt x="72" y="30"/>
                  </a:lnTo>
                  <a:lnTo>
                    <a:pt x="68" y="28"/>
                  </a:lnTo>
                  <a:lnTo>
                    <a:pt x="64" y="24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2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28" y="6"/>
                  </a:lnTo>
                  <a:lnTo>
                    <a:pt x="24" y="10"/>
                  </a:lnTo>
                  <a:lnTo>
                    <a:pt x="22" y="14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4" y="54"/>
                  </a:lnTo>
                  <a:lnTo>
                    <a:pt x="4" y="58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6" y="84"/>
                  </a:lnTo>
                  <a:lnTo>
                    <a:pt x="12" y="86"/>
                  </a:lnTo>
                  <a:lnTo>
                    <a:pt x="44" y="90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52" y="98"/>
                  </a:lnTo>
                  <a:lnTo>
                    <a:pt x="56" y="98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2" y="96"/>
                  </a:lnTo>
                  <a:lnTo>
                    <a:pt x="62" y="96"/>
                  </a:lnTo>
                  <a:lnTo>
                    <a:pt x="64" y="96"/>
                  </a:lnTo>
                  <a:lnTo>
                    <a:pt x="66" y="96"/>
                  </a:lnTo>
                  <a:lnTo>
                    <a:pt x="66" y="98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4" y="104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60" y="112"/>
                  </a:lnTo>
                  <a:lnTo>
                    <a:pt x="58" y="116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60" y="140"/>
                  </a:lnTo>
                  <a:lnTo>
                    <a:pt x="62" y="140"/>
                  </a:lnTo>
                  <a:lnTo>
                    <a:pt x="62" y="144"/>
                  </a:lnTo>
                  <a:lnTo>
                    <a:pt x="64" y="148"/>
                  </a:lnTo>
                  <a:lnTo>
                    <a:pt x="66" y="154"/>
                  </a:lnTo>
                  <a:lnTo>
                    <a:pt x="68" y="160"/>
                  </a:lnTo>
                  <a:lnTo>
                    <a:pt x="68" y="164"/>
                  </a:lnTo>
                  <a:lnTo>
                    <a:pt x="80" y="166"/>
                  </a:lnTo>
                  <a:lnTo>
                    <a:pt x="98" y="172"/>
                  </a:lnTo>
                  <a:lnTo>
                    <a:pt x="116" y="152"/>
                  </a:lnTo>
                  <a:lnTo>
                    <a:pt x="124" y="148"/>
                  </a:lnTo>
                  <a:lnTo>
                    <a:pt x="124" y="140"/>
                  </a:lnTo>
                  <a:lnTo>
                    <a:pt x="122" y="140"/>
                  </a:lnTo>
                  <a:lnTo>
                    <a:pt x="122" y="140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4" y="140"/>
                  </a:lnTo>
                  <a:lnTo>
                    <a:pt x="112" y="138"/>
                  </a:lnTo>
                  <a:lnTo>
                    <a:pt x="112" y="136"/>
                  </a:lnTo>
                  <a:lnTo>
                    <a:pt x="112" y="130"/>
                  </a:lnTo>
                  <a:lnTo>
                    <a:pt x="110" y="128"/>
                  </a:lnTo>
                  <a:lnTo>
                    <a:pt x="108" y="126"/>
                  </a:lnTo>
                  <a:lnTo>
                    <a:pt x="106" y="124"/>
                  </a:lnTo>
                  <a:lnTo>
                    <a:pt x="104" y="124"/>
                  </a:lnTo>
                  <a:lnTo>
                    <a:pt x="104" y="124"/>
                  </a:lnTo>
                  <a:lnTo>
                    <a:pt x="104" y="122"/>
                  </a:lnTo>
                  <a:lnTo>
                    <a:pt x="104" y="118"/>
                  </a:lnTo>
                  <a:lnTo>
                    <a:pt x="106" y="118"/>
                  </a:lnTo>
                  <a:lnTo>
                    <a:pt x="108" y="120"/>
                  </a:lnTo>
                  <a:lnTo>
                    <a:pt x="114" y="122"/>
                  </a:lnTo>
                  <a:lnTo>
                    <a:pt x="126" y="124"/>
                  </a:lnTo>
                  <a:lnTo>
                    <a:pt x="128" y="130"/>
                  </a:lnTo>
                  <a:lnTo>
                    <a:pt x="144" y="128"/>
                  </a:lnTo>
                  <a:lnTo>
                    <a:pt x="144" y="124"/>
                  </a:lnTo>
                  <a:lnTo>
                    <a:pt x="152" y="120"/>
                  </a:lnTo>
                  <a:lnTo>
                    <a:pt x="154" y="120"/>
                  </a:lnTo>
                  <a:lnTo>
                    <a:pt x="156" y="122"/>
                  </a:lnTo>
                  <a:lnTo>
                    <a:pt x="158" y="122"/>
                  </a:lnTo>
                  <a:lnTo>
                    <a:pt x="160" y="120"/>
                  </a:lnTo>
                  <a:lnTo>
                    <a:pt x="162" y="120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56" y="100"/>
                  </a:lnTo>
                  <a:lnTo>
                    <a:pt x="156" y="98"/>
                  </a:lnTo>
                  <a:lnTo>
                    <a:pt x="154" y="96"/>
                  </a:lnTo>
                  <a:lnTo>
                    <a:pt x="154" y="90"/>
                  </a:lnTo>
                  <a:lnTo>
                    <a:pt x="154" y="84"/>
                  </a:lnTo>
                  <a:lnTo>
                    <a:pt x="156" y="78"/>
                  </a:lnTo>
                  <a:lnTo>
                    <a:pt x="166" y="7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8" y="62"/>
                  </a:lnTo>
                  <a:lnTo>
                    <a:pt x="170" y="62"/>
                  </a:lnTo>
                  <a:lnTo>
                    <a:pt x="174" y="60"/>
                  </a:lnTo>
                  <a:lnTo>
                    <a:pt x="176" y="58"/>
                  </a:lnTo>
                  <a:lnTo>
                    <a:pt x="176" y="58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reeform 329">
              <a:extLst>
                <a:ext uri="{FF2B5EF4-FFF2-40B4-BE49-F238E27FC236}">
                  <a16:creationId xmlns:a16="http://schemas.microsoft.com/office/drawing/2014/main" id="{750E7CE7-470F-9DCE-98B4-F19D8989DED0}"/>
                </a:ext>
              </a:extLst>
            </p:cNvPr>
            <p:cNvSpPr>
              <a:spLocks/>
            </p:cNvSpPr>
            <p:nvPr/>
          </p:nvSpPr>
          <p:spPr bwMode="gray">
            <a:xfrm>
              <a:off x="4220122" y="4415524"/>
              <a:ext cx="307001" cy="442542"/>
            </a:xfrm>
            <a:custGeom>
              <a:avLst/>
              <a:gdLst>
                <a:gd name="T0" fmla="*/ 128 w 148"/>
                <a:gd name="T1" fmla="*/ 204 h 242"/>
                <a:gd name="T2" fmla="*/ 126 w 148"/>
                <a:gd name="T3" fmla="*/ 212 h 242"/>
                <a:gd name="T4" fmla="*/ 114 w 148"/>
                <a:gd name="T5" fmla="*/ 240 h 242"/>
                <a:gd name="T6" fmla="*/ 118 w 148"/>
                <a:gd name="T7" fmla="*/ 226 h 242"/>
                <a:gd name="T8" fmla="*/ 114 w 148"/>
                <a:gd name="T9" fmla="*/ 220 h 242"/>
                <a:gd name="T10" fmla="*/ 106 w 148"/>
                <a:gd name="T11" fmla="*/ 218 h 242"/>
                <a:gd name="T12" fmla="*/ 96 w 148"/>
                <a:gd name="T13" fmla="*/ 218 h 242"/>
                <a:gd name="T14" fmla="*/ 82 w 148"/>
                <a:gd name="T15" fmla="*/ 214 h 242"/>
                <a:gd name="T16" fmla="*/ 80 w 148"/>
                <a:gd name="T17" fmla="*/ 206 h 242"/>
                <a:gd name="T18" fmla="*/ 78 w 148"/>
                <a:gd name="T19" fmla="*/ 200 h 242"/>
                <a:gd name="T20" fmla="*/ 60 w 148"/>
                <a:gd name="T21" fmla="*/ 192 h 242"/>
                <a:gd name="T22" fmla="*/ 50 w 148"/>
                <a:gd name="T23" fmla="*/ 188 h 242"/>
                <a:gd name="T24" fmla="*/ 36 w 148"/>
                <a:gd name="T25" fmla="*/ 180 h 242"/>
                <a:gd name="T26" fmla="*/ 26 w 148"/>
                <a:gd name="T27" fmla="*/ 172 h 242"/>
                <a:gd name="T28" fmla="*/ 26 w 148"/>
                <a:gd name="T29" fmla="*/ 172 h 242"/>
                <a:gd name="T30" fmla="*/ 14 w 148"/>
                <a:gd name="T31" fmla="*/ 168 h 242"/>
                <a:gd name="T32" fmla="*/ 2 w 148"/>
                <a:gd name="T33" fmla="*/ 166 h 242"/>
                <a:gd name="T34" fmla="*/ 4 w 148"/>
                <a:gd name="T35" fmla="*/ 160 h 242"/>
                <a:gd name="T36" fmla="*/ 14 w 148"/>
                <a:gd name="T37" fmla="*/ 142 h 242"/>
                <a:gd name="T38" fmla="*/ 18 w 148"/>
                <a:gd name="T39" fmla="*/ 122 h 242"/>
                <a:gd name="T40" fmla="*/ 18 w 148"/>
                <a:gd name="T41" fmla="*/ 92 h 242"/>
                <a:gd name="T42" fmla="*/ 20 w 148"/>
                <a:gd name="T43" fmla="*/ 72 h 242"/>
                <a:gd name="T44" fmla="*/ 18 w 148"/>
                <a:gd name="T45" fmla="*/ 66 h 242"/>
                <a:gd name="T46" fmla="*/ 18 w 148"/>
                <a:gd name="T47" fmla="*/ 56 h 242"/>
                <a:gd name="T48" fmla="*/ 34 w 148"/>
                <a:gd name="T49" fmla="*/ 50 h 242"/>
                <a:gd name="T50" fmla="*/ 68 w 148"/>
                <a:gd name="T51" fmla="*/ 22 h 242"/>
                <a:gd name="T52" fmla="*/ 78 w 148"/>
                <a:gd name="T53" fmla="*/ 12 h 242"/>
                <a:gd name="T54" fmla="*/ 86 w 148"/>
                <a:gd name="T55" fmla="*/ 8 h 242"/>
                <a:gd name="T56" fmla="*/ 94 w 148"/>
                <a:gd name="T57" fmla="*/ 6 h 242"/>
                <a:gd name="T58" fmla="*/ 102 w 148"/>
                <a:gd name="T59" fmla="*/ 2 h 242"/>
                <a:gd name="T60" fmla="*/ 112 w 148"/>
                <a:gd name="T61" fmla="*/ 0 h 242"/>
                <a:gd name="T62" fmla="*/ 116 w 148"/>
                <a:gd name="T63" fmla="*/ 2 h 242"/>
                <a:gd name="T64" fmla="*/ 114 w 148"/>
                <a:gd name="T65" fmla="*/ 6 h 242"/>
                <a:gd name="T66" fmla="*/ 106 w 148"/>
                <a:gd name="T67" fmla="*/ 10 h 242"/>
                <a:gd name="T68" fmla="*/ 98 w 148"/>
                <a:gd name="T69" fmla="*/ 20 h 242"/>
                <a:gd name="T70" fmla="*/ 86 w 148"/>
                <a:gd name="T71" fmla="*/ 26 h 242"/>
                <a:gd name="T72" fmla="*/ 80 w 148"/>
                <a:gd name="T73" fmla="*/ 32 h 242"/>
                <a:gd name="T74" fmla="*/ 80 w 148"/>
                <a:gd name="T75" fmla="*/ 44 h 242"/>
                <a:gd name="T76" fmla="*/ 82 w 148"/>
                <a:gd name="T77" fmla="*/ 50 h 242"/>
                <a:gd name="T78" fmla="*/ 84 w 148"/>
                <a:gd name="T79" fmla="*/ 60 h 242"/>
                <a:gd name="T80" fmla="*/ 82 w 148"/>
                <a:gd name="T81" fmla="*/ 66 h 242"/>
                <a:gd name="T82" fmla="*/ 82 w 148"/>
                <a:gd name="T83" fmla="*/ 78 h 242"/>
                <a:gd name="T84" fmla="*/ 92 w 148"/>
                <a:gd name="T85" fmla="*/ 88 h 242"/>
                <a:gd name="T86" fmla="*/ 128 w 148"/>
                <a:gd name="T87" fmla="*/ 100 h 242"/>
                <a:gd name="T88" fmla="*/ 140 w 148"/>
                <a:gd name="T89" fmla="*/ 100 h 242"/>
                <a:gd name="T90" fmla="*/ 142 w 148"/>
                <a:gd name="T91" fmla="*/ 98 h 242"/>
                <a:gd name="T92" fmla="*/ 146 w 148"/>
                <a:gd name="T93" fmla="*/ 100 h 242"/>
                <a:gd name="T94" fmla="*/ 144 w 148"/>
                <a:gd name="T95" fmla="*/ 106 h 242"/>
                <a:gd name="T96" fmla="*/ 140 w 148"/>
                <a:gd name="T97" fmla="*/ 114 h 242"/>
                <a:gd name="T98" fmla="*/ 142 w 148"/>
                <a:gd name="T99" fmla="*/ 130 h 242"/>
                <a:gd name="T100" fmla="*/ 142 w 148"/>
                <a:gd name="T101" fmla="*/ 142 h 242"/>
                <a:gd name="T102" fmla="*/ 146 w 148"/>
                <a:gd name="T103" fmla="*/ 156 h 242"/>
                <a:gd name="T104" fmla="*/ 146 w 148"/>
                <a:gd name="T105" fmla="*/ 166 h 242"/>
                <a:gd name="T106" fmla="*/ 144 w 148"/>
                <a:gd name="T107" fmla="*/ 160 h 242"/>
                <a:gd name="T108" fmla="*/ 120 w 148"/>
                <a:gd name="T109" fmla="*/ 168 h 242"/>
                <a:gd name="T110" fmla="*/ 128 w 148"/>
                <a:gd name="T111" fmla="*/ 178 h 242"/>
                <a:gd name="T112" fmla="*/ 122 w 148"/>
                <a:gd name="T113" fmla="*/ 174 h 242"/>
                <a:gd name="T114" fmla="*/ 120 w 148"/>
                <a:gd name="T115" fmla="*/ 186 h 242"/>
                <a:gd name="T116" fmla="*/ 124 w 148"/>
                <a:gd name="T117" fmla="*/ 19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8" h="242">
                  <a:moveTo>
                    <a:pt x="124" y="194"/>
                  </a:moveTo>
                  <a:lnTo>
                    <a:pt x="126" y="200"/>
                  </a:lnTo>
                  <a:lnTo>
                    <a:pt x="128" y="204"/>
                  </a:lnTo>
                  <a:lnTo>
                    <a:pt x="128" y="208"/>
                  </a:lnTo>
                  <a:lnTo>
                    <a:pt x="126" y="212"/>
                  </a:lnTo>
                  <a:lnTo>
                    <a:pt x="126" y="212"/>
                  </a:lnTo>
                  <a:lnTo>
                    <a:pt x="118" y="242"/>
                  </a:lnTo>
                  <a:lnTo>
                    <a:pt x="116" y="240"/>
                  </a:lnTo>
                  <a:lnTo>
                    <a:pt x="114" y="240"/>
                  </a:lnTo>
                  <a:lnTo>
                    <a:pt x="112" y="242"/>
                  </a:lnTo>
                  <a:lnTo>
                    <a:pt x="112" y="242"/>
                  </a:lnTo>
                  <a:lnTo>
                    <a:pt x="118" y="226"/>
                  </a:lnTo>
                  <a:lnTo>
                    <a:pt x="118" y="224"/>
                  </a:lnTo>
                  <a:lnTo>
                    <a:pt x="116" y="222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0" y="220"/>
                  </a:lnTo>
                  <a:lnTo>
                    <a:pt x="106" y="218"/>
                  </a:lnTo>
                  <a:lnTo>
                    <a:pt x="102" y="218"/>
                  </a:lnTo>
                  <a:lnTo>
                    <a:pt x="98" y="218"/>
                  </a:lnTo>
                  <a:lnTo>
                    <a:pt x="96" y="218"/>
                  </a:lnTo>
                  <a:lnTo>
                    <a:pt x="90" y="218"/>
                  </a:lnTo>
                  <a:lnTo>
                    <a:pt x="86" y="216"/>
                  </a:lnTo>
                  <a:lnTo>
                    <a:pt x="82" y="214"/>
                  </a:lnTo>
                  <a:lnTo>
                    <a:pt x="82" y="210"/>
                  </a:lnTo>
                  <a:lnTo>
                    <a:pt x="80" y="208"/>
                  </a:lnTo>
                  <a:lnTo>
                    <a:pt x="80" y="206"/>
                  </a:lnTo>
                  <a:lnTo>
                    <a:pt x="80" y="204"/>
                  </a:lnTo>
                  <a:lnTo>
                    <a:pt x="80" y="204"/>
                  </a:lnTo>
                  <a:lnTo>
                    <a:pt x="78" y="200"/>
                  </a:lnTo>
                  <a:lnTo>
                    <a:pt x="72" y="196"/>
                  </a:lnTo>
                  <a:lnTo>
                    <a:pt x="66" y="194"/>
                  </a:lnTo>
                  <a:lnTo>
                    <a:pt x="60" y="192"/>
                  </a:lnTo>
                  <a:lnTo>
                    <a:pt x="56" y="190"/>
                  </a:lnTo>
                  <a:lnTo>
                    <a:pt x="52" y="188"/>
                  </a:lnTo>
                  <a:lnTo>
                    <a:pt x="50" y="188"/>
                  </a:lnTo>
                  <a:lnTo>
                    <a:pt x="46" y="186"/>
                  </a:lnTo>
                  <a:lnTo>
                    <a:pt x="40" y="184"/>
                  </a:lnTo>
                  <a:lnTo>
                    <a:pt x="36" y="180"/>
                  </a:lnTo>
                  <a:lnTo>
                    <a:pt x="32" y="178"/>
                  </a:lnTo>
                  <a:lnTo>
                    <a:pt x="28" y="174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0" y="170"/>
                  </a:lnTo>
                  <a:lnTo>
                    <a:pt x="14" y="168"/>
                  </a:lnTo>
                  <a:lnTo>
                    <a:pt x="10" y="168"/>
                  </a:lnTo>
                  <a:lnTo>
                    <a:pt x="4" y="166"/>
                  </a:lnTo>
                  <a:lnTo>
                    <a:pt x="2" y="166"/>
                  </a:lnTo>
                  <a:lnTo>
                    <a:pt x="0" y="166"/>
                  </a:lnTo>
                  <a:lnTo>
                    <a:pt x="2" y="162"/>
                  </a:lnTo>
                  <a:lnTo>
                    <a:pt x="4" y="160"/>
                  </a:lnTo>
                  <a:lnTo>
                    <a:pt x="4" y="160"/>
                  </a:lnTo>
                  <a:lnTo>
                    <a:pt x="10" y="154"/>
                  </a:lnTo>
                  <a:lnTo>
                    <a:pt x="14" y="142"/>
                  </a:lnTo>
                  <a:lnTo>
                    <a:pt x="16" y="136"/>
                  </a:lnTo>
                  <a:lnTo>
                    <a:pt x="18" y="130"/>
                  </a:lnTo>
                  <a:lnTo>
                    <a:pt x="18" y="122"/>
                  </a:lnTo>
                  <a:lnTo>
                    <a:pt x="18" y="114"/>
                  </a:lnTo>
                  <a:lnTo>
                    <a:pt x="18" y="104"/>
                  </a:lnTo>
                  <a:lnTo>
                    <a:pt x="18" y="92"/>
                  </a:lnTo>
                  <a:lnTo>
                    <a:pt x="18" y="80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20" y="62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34" y="50"/>
                  </a:lnTo>
                  <a:lnTo>
                    <a:pt x="44" y="34"/>
                  </a:lnTo>
                  <a:lnTo>
                    <a:pt x="50" y="24"/>
                  </a:lnTo>
                  <a:lnTo>
                    <a:pt x="68" y="2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2"/>
                  </a:lnTo>
                  <a:lnTo>
                    <a:pt x="80" y="10"/>
                  </a:lnTo>
                  <a:lnTo>
                    <a:pt x="84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98" y="4"/>
                  </a:lnTo>
                  <a:lnTo>
                    <a:pt x="102" y="2"/>
                  </a:lnTo>
                  <a:lnTo>
                    <a:pt x="106" y="2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4" y="2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2" y="6"/>
                  </a:lnTo>
                  <a:lnTo>
                    <a:pt x="110" y="8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8" y="20"/>
                  </a:lnTo>
                  <a:lnTo>
                    <a:pt x="94" y="20"/>
                  </a:lnTo>
                  <a:lnTo>
                    <a:pt x="90" y="22"/>
                  </a:lnTo>
                  <a:lnTo>
                    <a:pt x="86" y="26"/>
                  </a:lnTo>
                  <a:lnTo>
                    <a:pt x="82" y="28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0" y="34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48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2" y="52"/>
                  </a:lnTo>
                  <a:lnTo>
                    <a:pt x="84" y="56"/>
                  </a:lnTo>
                  <a:lnTo>
                    <a:pt x="84" y="60"/>
                  </a:lnTo>
                  <a:lnTo>
                    <a:pt x="82" y="62"/>
                  </a:lnTo>
                  <a:lnTo>
                    <a:pt x="82" y="64"/>
                  </a:lnTo>
                  <a:lnTo>
                    <a:pt x="82" y="66"/>
                  </a:lnTo>
                  <a:lnTo>
                    <a:pt x="80" y="70"/>
                  </a:lnTo>
                  <a:lnTo>
                    <a:pt x="80" y="74"/>
                  </a:lnTo>
                  <a:lnTo>
                    <a:pt x="82" y="78"/>
                  </a:lnTo>
                  <a:lnTo>
                    <a:pt x="82" y="82"/>
                  </a:lnTo>
                  <a:lnTo>
                    <a:pt x="86" y="86"/>
                  </a:lnTo>
                  <a:lnTo>
                    <a:pt x="92" y="88"/>
                  </a:lnTo>
                  <a:lnTo>
                    <a:pt x="124" y="92"/>
                  </a:lnTo>
                  <a:lnTo>
                    <a:pt x="128" y="100"/>
                  </a:lnTo>
                  <a:lnTo>
                    <a:pt x="128" y="100"/>
                  </a:lnTo>
                  <a:lnTo>
                    <a:pt x="132" y="100"/>
                  </a:lnTo>
                  <a:lnTo>
                    <a:pt x="136" y="100"/>
                  </a:lnTo>
                  <a:lnTo>
                    <a:pt x="140" y="100"/>
                  </a:lnTo>
                  <a:lnTo>
                    <a:pt x="140" y="100"/>
                  </a:lnTo>
                  <a:lnTo>
                    <a:pt x="142" y="98"/>
                  </a:lnTo>
                  <a:lnTo>
                    <a:pt x="142" y="98"/>
                  </a:lnTo>
                  <a:lnTo>
                    <a:pt x="144" y="98"/>
                  </a:lnTo>
                  <a:lnTo>
                    <a:pt x="146" y="98"/>
                  </a:lnTo>
                  <a:lnTo>
                    <a:pt x="146" y="100"/>
                  </a:lnTo>
                  <a:lnTo>
                    <a:pt x="146" y="104"/>
                  </a:lnTo>
                  <a:lnTo>
                    <a:pt x="146" y="104"/>
                  </a:lnTo>
                  <a:lnTo>
                    <a:pt x="144" y="106"/>
                  </a:lnTo>
                  <a:lnTo>
                    <a:pt x="142" y="108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38" y="118"/>
                  </a:lnTo>
                  <a:lnTo>
                    <a:pt x="140" y="124"/>
                  </a:lnTo>
                  <a:lnTo>
                    <a:pt x="142" y="130"/>
                  </a:lnTo>
                  <a:lnTo>
                    <a:pt x="148" y="134"/>
                  </a:lnTo>
                  <a:lnTo>
                    <a:pt x="140" y="142"/>
                  </a:lnTo>
                  <a:lnTo>
                    <a:pt x="142" y="142"/>
                  </a:lnTo>
                  <a:lnTo>
                    <a:pt x="142" y="146"/>
                  </a:lnTo>
                  <a:lnTo>
                    <a:pt x="144" y="150"/>
                  </a:lnTo>
                  <a:lnTo>
                    <a:pt x="146" y="156"/>
                  </a:lnTo>
                  <a:lnTo>
                    <a:pt x="148" y="162"/>
                  </a:lnTo>
                  <a:lnTo>
                    <a:pt x="148" y="166"/>
                  </a:lnTo>
                  <a:lnTo>
                    <a:pt x="146" y="166"/>
                  </a:lnTo>
                  <a:lnTo>
                    <a:pt x="146" y="166"/>
                  </a:lnTo>
                  <a:lnTo>
                    <a:pt x="146" y="164"/>
                  </a:lnTo>
                  <a:lnTo>
                    <a:pt x="144" y="160"/>
                  </a:lnTo>
                  <a:lnTo>
                    <a:pt x="142" y="156"/>
                  </a:lnTo>
                  <a:lnTo>
                    <a:pt x="118" y="160"/>
                  </a:lnTo>
                  <a:lnTo>
                    <a:pt x="120" y="168"/>
                  </a:lnTo>
                  <a:lnTo>
                    <a:pt x="126" y="168"/>
                  </a:lnTo>
                  <a:lnTo>
                    <a:pt x="130" y="178"/>
                  </a:lnTo>
                  <a:lnTo>
                    <a:pt x="128" y="178"/>
                  </a:lnTo>
                  <a:lnTo>
                    <a:pt x="126" y="176"/>
                  </a:lnTo>
                  <a:lnTo>
                    <a:pt x="124" y="176"/>
                  </a:lnTo>
                  <a:lnTo>
                    <a:pt x="122" y="174"/>
                  </a:lnTo>
                  <a:lnTo>
                    <a:pt x="120" y="174"/>
                  </a:lnTo>
                  <a:lnTo>
                    <a:pt x="120" y="176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4" y="194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reeform 330">
              <a:extLst>
                <a:ext uri="{FF2B5EF4-FFF2-40B4-BE49-F238E27FC236}">
                  <a16:creationId xmlns:a16="http://schemas.microsoft.com/office/drawing/2014/main" id="{55D88869-129D-1353-9A7C-DBD7FC3730D3}"/>
                </a:ext>
              </a:extLst>
            </p:cNvPr>
            <p:cNvSpPr>
              <a:spLocks/>
            </p:cNvSpPr>
            <p:nvPr/>
          </p:nvSpPr>
          <p:spPr bwMode="gray">
            <a:xfrm>
              <a:off x="4137149" y="4719085"/>
              <a:ext cx="165946" cy="153609"/>
            </a:xfrm>
            <a:custGeom>
              <a:avLst/>
              <a:gdLst>
                <a:gd name="T0" fmla="*/ 10 w 80"/>
                <a:gd name="T1" fmla="*/ 80 h 84"/>
                <a:gd name="T2" fmla="*/ 10 w 80"/>
                <a:gd name="T3" fmla="*/ 74 h 84"/>
                <a:gd name="T4" fmla="*/ 6 w 80"/>
                <a:gd name="T5" fmla="*/ 74 h 84"/>
                <a:gd name="T6" fmla="*/ 4 w 80"/>
                <a:gd name="T7" fmla="*/ 72 h 84"/>
                <a:gd name="T8" fmla="*/ 2 w 80"/>
                <a:gd name="T9" fmla="*/ 70 h 84"/>
                <a:gd name="T10" fmla="*/ 0 w 80"/>
                <a:gd name="T11" fmla="*/ 68 h 84"/>
                <a:gd name="T12" fmla="*/ 0 w 80"/>
                <a:gd name="T13" fmla="*/ 66 h 84"/>
                <a:gd name="T14" fmla="*/ 6 w 80"/>
                <a:gd name="T15" fmla="*/ 54 h 84"/>
                <a:gd name="T16" fmla="*/ 14 w 80"/>
                <a:gd name="T17" fmla="*/ 44 h 84"/>
                <a:gd name="T18" fmla="*/ 24 w 80"/>
                <a:gd name="T19" fmla="*/ 36 h 84"/>
                <a:gd name="T20" fmla="*/ 28 w 80"/>
                <a:gd name="T21" fmla="*/ 34 h 84"/>
                <a:gd name="T22" fmla="*/ 30 w 80"/>
                <a:gd name="T23" fmla="*/ 22 h 84"/>
                <a:gd name="T24" fmla="*/ 32 w 80"/>
                <a:gd name="T25" fmla="*/ 20 h 84"/>
                <a:gd name="T26" fmla="*/ 34 w 80"/>
                <a:gd name="T27" fmla="*/ 18 h 84"/>
                <a:gd name="T28" fmla="*/ 36 w 80"/>
                <a:gd name="T29" fmla="*/ 18 h 84"/>
                <a:gd name="T30" fmla="*/ 38 w 80"/>
                <a:gd name="T31" fmla="*/ 16 h 84"/>
                <a:gd name="T32" fmla="*/ 38 w 80"/>
                <a:gd name="T33" fmla="*/ 12 h 84"/>
                <a:gd name="T34" fmla="*/ 38 w 80"/>
                <a:gd name="T35" fmla="*/ 8 h 84"/>
                <a:gd name="T36" fmla="*/ 38 w 80"/>
                <a:gd name="T37" fmla="*/ 6 h 84"/>
                <a:gd name="T38" fmla="*/ 40 w 80"/>
                <a:gd name="T39" fmla="*/ 2 h 84"/>
                <a:gd name="T40" fmla="*/ 40 w 80"/>
                <a:gd name="T41" fmla="*/ 0 h 84"/>
                <a:gd name="T42" fmla="*/ 42 w 80"/>
                <a:gd name="T43" fmla="*/ 0 h 84"/>
                <a:gd name="T44" fmla="*/ 44 w 80"/>
                <a:gd name="T45" fmla="*/ 0 h 84"/>
                <a:gd name="T46" fmla="*/ 50 w 80"/>
                <a:gd name="T47" fmla="*/ 2 h 84"/>
                <a:gd name="T48" fmla="*/ 54 w 80"/>
                <a:gd name="T49" fmla="*/ 2 h 84"/>
                <a:gd name="T50" fmla="*/ 60 w 80"/>
                <a:gd name="T51" fmla="*/ 4 h 84"/>
                <a:gd name="T52" fmla="*/ 66 w 80"/>
                <a:gd name="T53" fmla="*/ 6 h 84"/>
                <a:gd name="T54" fmla="*/ 66 w 80"/>
                <a:gd name="T55" fmla="*/ 6 h 84"/>
                <a:gd name="T56" fmla="*/ 66 w 80"/>
                <a:gd name="T57" fmla="*/ 6 h 84"/>
                <a:gd name="T58" fmla="*/ 66 w 80"/>
                <a:gd name="T59" fmla="*/ 6 h 84"/>
                <a:gd name="T60" fmla="*/ 68 w 80"/>
                <a:gd name="T61" fmla="*/ 6 h 84"/>
                <a:gd name="T62" fmla="*/ 70 w 80"/>
                <a:gd name="T63" fmla="*/ 10 h 84"/>
                <a:gd name="T64" fmla="*/ 74 w 80"/>
                <a:gd name="T65" fmla="*/ 12 h 84"/>
                <a:gd name="T66" fmla="*/ 78 w 80"/>
                <a:gd name="T67" fmla="*/ 16 h 84"/>
                <a:gd name="T68" fmla="*/ 78 w 80"/>
                <a:gd name="T69" fmla="*/ 18 h 84"/>
                <a:gd name="T70" fmla="*/ 78 w 80"/>
                <a:gd name="T71" fmla="*/ 20 h 84"/>
                <a:gd name="T72" fmla="*/ 78 w 80"/>
                <a:gd name="T73" fmla="*/ 24 h 84"/>
                <a:gd name="T74" fmla="*/ 80 w 80"/>
                <a:gd name="T75" fmla="*/ 26 h 84"/>
                <a:gd name="T76" fmla="*/ 80 w 80"/>
                <a:gd name="T77" fmla="*/ 30 h 84"/>
                <a:gd name="T78" fmla="*/ 78 w 80"/>
                <a:gd name="T79" fmla="*/ 34 h 84"/>
                <a:gd name="T80" fmla="*/ 74 w 80"/>
                <a:gd name="T81" fmla="*/ 44 h 84"/>
                <a:gd name="T82" fmla="*/ 66 w 80"/>
                <a:gd name="T83" fmla="*/ 52 h 84"/>
                <a:gd name="T84" fmla="*/ 56 w 80"/>
                <a:gd name="T85" fmla="*/ 60 h 84"/>
                <a:gd name="T86" fmla="*/ 44 w 80"/>
                <a:gd name="T87" fmla="*/ 64 h 84"/>
                <a:gd name="T88" fmla="*/ 42 w 80"/>
                <a:gd name="T89" fmla="*/ 64 h 84"/>
                <a:gd name="T90" fmla="*/ 42 w 80"/>
                <a:gd name="T91" fmla="*/ 64 h 84"/>
                <a:gd name="T92" fmla="*/ 40 w 80"/>
                <a:gd name="T93" fmla="*/ 66 h 84"/>
                <a:gd name="T94" fmla="*/ 38 w 80"/>
                <a:gd name="T95" fmla="*/ 70 h 84"/>
                <a:gd name="T96" fmla="*/ 38 w 80"/>
                <a:gd name="T97" fmla="*/ 70 h 84"/>
                <a:gd name="T98" fmla="*/ 36 w 80"/>
                <a:gd name="T99" fmla="*/ 72 h 84"/>
                <a:gd name="T100" fmla="*/ 36 w 80"/>
                <a:gd name="T101" fmla="*/ 76 h 84"/>
                <a:gd name="T102" fmla="*/ 34 w 80"/>
                <a:gd name="T103" fmla="*/ 78 h 84"/>
                <a:gd name="T104" fmla="*/ 32 w 80"/>
                <a:gd name="T105" fmla="*/ 80 h 84"/>
                <a:gd name="T106" fmla="*/ 32 w 80"/>
                <a:gd name="T107" fmla="*/ 80 h 84"/>
                <a:gd name="T108" fmla="*/ 32 w 80"/>
                <a:gd name="T109" fmla="*/ 82 h 84"/>
                <a:gd name="T110" fmla="*/ 30 w 80"/>
                <a:gd name="T111" fmla="*/ 84 h 84"/>
                <a:gd name="T112" fmla="*/ 26 w 80"/>
                <a:gd name="T113" fmla="*/ 84 h 84"/>
                <a:gd name="T114" fmla="*/ 24 w 80"/>
                <a:gd name="T115" fmla="*/ 84 h 84"/>
                <a:gd name="T116" fmla="*/ 22 w 80"/>
                <a:gd name="T117" fmla="*/ 82 h 84"/>
                <a:gd name="T118" fmla="*/ 12 w 80"/>
                <a:gd name="T119" fmla="*/ 82 h 84"/>
                <a:gd name="T120" fmla="*/ 10 w 80"/>
                <a:gd name="T12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" h="84">
                  <a:moveTo>
                    <a:pt x="10" y="80"/>
                  </a:moveTo>
                  <a:lnTo>
                    <a:pt x="10" y="74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14" y="44"/>
                  </a:lnTo>
                  <a:lnTo>
                    <a:pt x="24" y="36"/>
                  </a:lnTo>
                  <a:lnTo>
                    <a:pt x="28" y="34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4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70" y="10"/>
                  </a:lnTo>
                  <a:lnTo>
                    <a:pt x="74" y="12"/>
                  </a:lnTo>
                  <a:lnTo>
                    <a:pt x="78" y="16"/>
                  </a:lnTo>
                  <a:lnTo>
                    <a:pt x="78" y="18"/>
                  </a:lnTo>
                  <a:lnTo>
                    <a:pt x="78" y="20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0" y="30"/>
                  </a:lnTo>
                  <a:lnTo>
                    <a:pt x="78" y="34"/>
                  </a:lnTo>
                  <a:lnTo>
                    <a:pt x="74" y="44"/>
                  </a:lnTo>
                  <a:lnTo>
                    <a:pt x="66" y="52"/>
                  </a:lnTo>
                  <a:lnTo>
                    <a:pt x="56" y="60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0" y="66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36" y="72"/>
                  </a:lnTo>
                  <a:lnTo>
                    <a:pt x="36" y="76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32" y="82"/>
                  </a:lnTo>
                  <a:lnTo>
                    <a:pt x="30" y="84"/>
                  </a:lnTo>
                  <a:lnTo>
                    <a:pt x="26" y="84"/>
                  </a:lnTo>
                  <a:lnTo>
                    <a:pt x="24" y="84"/>
                  </a:lnTo>
                  <a:lnTo>
                    <a:pt x="22" y="82"/>
                  </a:lnTo>
                  <a:lnTo>
                    <a:pt x="12" y="82"/>
                  </a:lnTo>
                  <a:lnTo>
                    <a:pt x="10" y="8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reeform 331">
              <a:extLst>
                <a:ext uri="{FF2B5EF4-FFF2-40B4-BE49-F238E27FC236}">
                  <a16:creationId xmlns:a16="http://schemas.microsoft.com/office/drawing/2014/main" id="{A0475528-66A3-7481-1710-871D3E6D2B3C}"/>
                </a:ext>
              </a:extLst>
            </p:cNvPr>
            <p:cNvSpPr>
              <a:spLocks/>
            </p:cNvSpPr>
            <p:nvPr/>
          </p:nvSpPr>
          <p:spPr bwMode="gray">
            <a:xfrm>
              <a:off x="4365326" y="5340838"/>
              <a:ext cx="555921" cy="1206932"/>
            </a:xfrm>
            <a:custGeom>
              <a:avLst/>
              <a:gdLst>
                <a:gd name="T0" fmla="*/ 82 w 268"/>
                <a:gd name="T1" fmla="*/ 28 h 660"/>
                <a:gd name="T2" fmla="*/ 78 w 268"/>
                <a:gd name="T3" fmla="*/ 38 h 660"/>
                <a:gd name="T4" fmla="*/ 68 w 268"/>
                <a:gd name="T5" fmla="*/ 58 h 660"/>
                <a:gd name="T6" fmla="*/ 52 w 268"/>
                <a:gd name="T7" fmla="*/ 90 h 660"/>
                <a:gd name="T8" fmla="*/ 46 w 268"/>
                <a:gd name="T9" fmla="*/ 126 h 660"/>
                <a:gd name="T10" fmla="*/ 44 w 268"/>
                <a:gd name="T11" fmla="*/ 238 h 660"/>
                <a:gd name="T12" fmla="*/ 32 w 268"/>
                <a:gd name="T13" fmla="*/ 256 h 660"/>
                <a:gd name="T14" fmla="*/ 22 w 268"/>
                <a:gd name="T15" fmla="*/ 282 h 660"/>
                <a:gd name="T16" fmla="*/ 24 w 268"/>
                <a:gd name="T17" fmla="*/ 310 h 660"/>
                <a:gd name="T18" fmla="*/ 20 w 268"/>
                <a:gd name="T19" fmla="*/ 332 h 660"/>
                <a:gd name="T20" fmla="*/ 20 w 268"/>
                <a:gd name="T21" fmla="*/ 370 h 660"/>
                <a:gd name="T22" fmla="*/ 18 w 268"/>
                <a:gd name="T23" fmla="*/ 382 h 660"/>
                <a:gd name="T24" fmla="*/ 22 w 268"/>
                <a:gd name="T25" fmla="*/ 390 h 660"/>
                <a:gd name="T26" fmla="*/ 20 w 268"/>
                <a:gd name="T27" fmla="*/ 428 h 660"/>
                <a:gd name="T28" fmla="*/ 10 w 268"/>
                <a:gd name="T29" fmla="*/ 438 h 660"/>
                <a:gd name="T30" fmla="*/ 2 w 268"/>
                <a:gd name="T31" fmla="*/ 466 h 660"/>
                <a:gd name="T32" fmla="*/ 2 w 268"/>
                <a:gd name="T33" fmla="*/ 530 h 660"/>
                <a:gd name="T34" fmla="*/ 2 w 268"/>
                <a:gd name="T35" fmla="*/ 554 h 660"/>
                <a:gd name="T36" fmla="*/ 54 w 268"/>
                <a:gd name="T37" fmla="*/ 570 h 660"/>
                <a:gd name="T38" fmla="*/ 56 w 268"/>
                <a:gd name="T39" fmla="*/ 588 h 660"/>
                <a:gd name="T40" fmla="*/ 114 w 268"/>
                <a:gd name="T41" fmla="*/ 660 h 660"/>
                <a:gd name="T42" fmla="*/ 106 w 268"/>
                <a:gd name="T43" fmla="*/ 624 h 660"/>
                <a:gd name="T44" fmla="*/ 82 w 268"/>
                <a:gd name="T45" fmla="*/ 616 h 660"/>
                <a:gd name="T46" fmla="*/ 56 w 268"/>
                <a:gd name="T47" fmla="*/ 568 h 660"/>
                <a:gd name="T48" fmla="*/ 54 w 268"/>
                <a:gd name="T49" fmla="*/ 534 h 660"/>
                <a:gd name="T50" fmla="*/ 78 w 268"/>
                <a:gd name="T51" fmla="*/ 506 h 660"/>
                <a:gd name="T52" fmla="*/ 92 w 268"/>
                <a:gd name="T53" fmla="*/ 492 h 660"/>
                <a:gd name="T54" fmla="*/ 96 w 268"/>
                <a:gd name="T55" fmla="*/ 482 h 660"/>
                <a:gd name="T56" fmla="*/ 96 w 268"/>
                <a:gd name="T57" fmla="*/ 466 h 660"/>
                <a:gd name="T58" fmla="*/ 82 w 268"/>
                <a:gd name="T59" fmla="*/ 456 h 660"/>
                <a:gd name="T60" fmla="*/ 74 w 268"/>
                <a:gd name="T61" fmla="*/ 436 h 660"/>
                <a:gd name="T62" fmla="*/ 82 w 268"/>
                <a:gd name="T63" fmla="*/ 424 h 660"/>
                <a:gd name="T64" fmla="*/ 88 w 268"/>
                <a:gd name="T65" fmla="*/ 424 h 660"/>
                <a:gd name="T66" fmla="*/ 124 w 268"/>
                <a:gd name="T67" fmla="*/ 368 h 660"/>
                <a:gd name="T68" fmla="*/ 112 w 268"/>
                <a:gd name="T69" fmla="*/ 346 h 660"/>
                <a:gd name="T70" fmla="*/ 112 w 268"/>
                <a:gd name="T71" fmla="*/ 334 h 660"/>
                <a:gd name="T72" fmla="*/ 142 w 268"/>
                <a:gd name="T73" fmla="*/ 314 h 660"/>
                <a:gd name="T74" fmla="*/ 148 w 268"/>
                <a:gd name="T75" fmla="*/ 300 h 660"/>
                <a:gd name="T76" fmla="*/ 164 w 268"/>
                <a:gd name="T77" fmla="*/ 294 h 660"/>
                <a:gd name="T78" fmla="*/ 210 w 268"/>
                <a:gd name="T79" fmla="*/ 282 h 660"/>
                <a:gd name="T80" fmla="*/ 218 w 268"/>
                <a:gd name="T81" fmla="*/ 250 h 660"/>
                <a:gd name="T82" fmla="*/ 206 w 268"/>
                <a:gd name="T83" fmla="*/ 216 h 660"/>
                <a:gd name="T84" fmla="*/ 200 w 268"/>
                <a:gd name="T85" fmla="*/ 202 h 660"/>
                <a:gd name="T86" fmla="*/ 200 w 268"/>
                <a:gd name="T87" fmla="*/ 180 h 660"/>
                <a:gd name="T88" fmla="*/ 214 w 268"/>
                <a:gd name="T89" fmla="*/ 134 h 660"/>
                <a:gd name="T90" fmla="*/ 220 w 268"/>
                <a:gd name="T91" fmla="*/ 120 h 660"/>
                <a:gd name="T92" fmla="*/ 230 w 268"/>
                <a:gd name="T93" fmla="*/ 110 h 660"/>
                <a:gd name="T94" fmla="*/ 262 w 268"/>
                <a:gd name="T95" fmla="*/ 84 h 660"/>
                <a:gd name="T96" fmla="*/ 268 w 268"/>
                <a:gd name="T97" fmla="*/ 68 h 660"/>
                <a:gd name="T98" fmla="*/ 262 w 268"/>
                <a:gd name="T99" fmla="*/ 62 h 660"/>
                <a:gd name="T100" fmla="*/ 258 w 268"/>
                <a:gd name="T101" fmla="*/ 58 h 660"/>
                <a:gd name="T102" fmla="*/ 252 w 268"/>
                <a:gd name="T103" fmla="*/ 58 h 660"/>
                <a:gd name="T104" fmla="*/ 250 w 268"/>
                <a:gd name="T105" fmla="*/ 72 h 660"/>
                <a:gd name="T106" fmla="*/ 246 w 268"/>
                <a:gd name="T107" fmla="*/ 86 h 660"/>
                <a:gd name="T108" fmla="*/ 176 w 268"/>
                <a:gd name="T109" fmla="*/ 34 h 660"/>
                <a:gd name="T110" fmla="*/ 146 w 268"/>
                <a:gd name="T111" fmla="*/ 18 h 660"/>
                <a:gd name="T112" fmla="*/ 144 w 268"/>
                <a:gd name="T113" fmla="*/ 6 h 660"/>
                <a:gd name="T114" fmla="*/ 138 w 268"/>
                <a:gd name="T115" fmla="*/ 2 h 660"/>
                <a:gd name="T116" fmla="*/ 120 w 268"/>
                <a:gd name="T117" fmla="*/ 16 h 660"/>
                <a:gd name="T118" fmla="*/ 118 w 268"/>
                <a:gd name="T119" fmla="*/ 8 h 660"/>
                <a:gd name="T120" fmla="*/ 94 w 268"/>
                <a:gd name="T121" fmla="*/ 0 h 660"/>
                <a:gd name="T122" fmla="*/ 86 w 268"/>
                <a:gd name="T123" fmla="*/ 1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660">
                  <a:moveTo>
                    <a:pt x="82" y="18"/>
                  </a:moveTo>
                  <a:lnTo>
                    <a:pt x="82" y="20"/>
                  </a:lnTo>
                  <a:lnTo>
                    <a:pt x="82" y="22"/>
                  </a:lnTo>
                  <a:lnTo>
                    <a:pt x="82" y="28"/>
                  </a:lnTo>
                  <a:lnTo>
                    <a:pt x="82" y="32"/>
                  </a:lnTo>
                  <a:lnTo>
                    <a:pt x="82" y="36"/>
                  </a:lnTo>
                  <a:lnTo>
                    <a:pt x="80" y="36"/>
                  </a:lnTo>
                  <a:lnTo>
                    <a:pt x="78" y="38"/>
                  </a:lnTo>
                  <a:lnTo>
                    <a:pt x="76" y="40"/>
                  </a:lnTo>
                  <a:lnTo>
                    <a:pt x="72" y="44"/>
                  </a:lnTo>
                  <a:lnTo>
                    <a:pt x="70" y="50"/>
                  </a:lnTo>
                  <a:lnTo>
                    <a:pt x="68" y="58"/>
                  </a:lnTo>
                  <a:lnTo>
                    <a:pt x="66" y="62"/>
                  </a:lnTo>
                  <a:lnTo>
                    <a:pt x="62" y="70"/>
                  </a:lnTo>
                  <a:lnTo>
                    <a:pt x="56" y="80"/>
                  </a:lnTo>
                  <a:lnTo>
                    <a:pt x="52" y="90"/>
                  </a:lnTo>
                  <a:lnTo>
                    <a:pt x="50" y="98"/>
                  </a:lnTo>
                  <a:lnTo>
                    <a:pt x="48" y="104"/>
                  </a:lnTo>
                  <a:lnTo>
                    <a:pt x="48" y="112"/>
                  </a:lnTo>
                  <a:lnTo>
                    <a:pt x="46" y="126"/>
                  </a:lnTo>
                  <a:lnTo>
                    <a:pt x="48" y="144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4" y="238"/>
                  </a:lnTo>
                  <a:lnTo>
                    <a:pt x="40" y="242"/>
                  </a:lnTo>
                  <a:lnTo>
                    <a:pt x="38" y="246"/>
                  </a:lnTo>
                  <a:lnTo>
                    <a:pt x="34" y="250"/>
                  </a:lnTo>
                  <a:lnTo>
                    <a:pt x="32" y="256"/>
                  </a:lnTo>
                  <a:lnTo>
                    <a:pt x="30" y="260"/>
                  </a:lnTo>
                  <a:lnTo>
                    <a:pt x="28" y="262"/>
                  </a:lnTo>
                  <a:lnTo>
                    <a:pt x="24" y="280"/>
                  </a:lnTo>
                  <a:lnTo>
                    <a:pt x="22" y="282"/>
                  </a:lnTo>
                  <a:lnTo>
                    <a:pt x="22" y="284"/>
                  </a:lnTo>
                  <a:lnTo>
                    <a:pt x="24" y="292"/>
                  </a:lnTo>
                  <a:lnTo>
                    <a:pt x="22" y="302"/>
                  </a:lnTo>
                  <a:lnTo>
                    <a:pt x="24" y="310"/>
                  </a:lnTo>
                  <a:lnTo>
                    <a:pt x="22" y="322"/>
                  </a:lnTo>
                  <a:lnTo>
                    <a:pt x="18" y="324"/>
                  </a:lnTo>
                  <a:lnTo>
                    <a:pt x="18" y="332"/>
                  </a:lnTo>
                  <a:lnTo>
                    <a:pt x="20" y="332"/>
                  </a:lnTo>
                  <a:lnTo>
                    <a:pt x="20" y="336"/>
                  </a:lnTo>
                  <a:lnTo>
                    <a:pt x="20" y="348"/>
                  </a:lnTo>
                  <a:lnTo>
                    <a:pt x="20" y="360"/>
                  </a:lnTo>
                  <a:lnTo>
                    <a:pt x="20" y="370"/>
                  </a:lnTo>
                  <a:lnTo>
                    <a:pt x="20" y="374"/>
                  </a:lnTo>
                  <a:lnTo>
                    <a:pt x="18" y="378"/>
                  </a:lnTo>
                  <a:lnTo>
                    <a:pt x="18" y="380"/>
                  </a:lnTo>
                  <a:lnTo>
                    <a:pt x="18" y="382"/>
                  </a:lnTo>
                  <a:lnTo>
                    <a:pt x="18" y="384"/>
                  </a:lnTo>
                  <a:lnTo>
                    <a:pt x="20" y="386"/>
                  </a:lnTo>
                  <a:lnTo>
                    <a:pt x="20" y="388"/>
                  </a:lnTo>
                  <a:lnTo>
                    <a:pt x="22" y="390"/>
                  </a:lnTo>
                  <a:lnTo>
                    <a:pt x="22" y="396"/>
                  </a:lnTo>
                  <a:lnTo>
                    <a:pt x="22" y="408"/>
                  </a:lnTo>
                  <a:lnTo>
                    <a:pt x="22" y="420"/>
                  </a:lnTo>
                  <a:lnTo>
                    <a:pt x="20" y="428"/>
                  </a:lnTo>
                  <a:lnTo>
                    <a:pt x="20" y="430"/>
                  </a:lnTo>
                  <a:lnTo>
                    <a:pt x="16" y="432"/>
                  </a:lnTo>
                  <a:lnTo>
                    <a:pt x="14" y="434"/>
                  </a:lnTo>
                  <a:lnTo>
                    <a:pt x="10" y="438"/>
                  </a:lnTo>
                  <a:lnTo>
                    <a:pt x="6" y="442"/>
                  </a:lnTo>
                  <a:lnTo>
                    <a:pt x="4" y="446"/>
                  </a:lnTo>
                  <a:lnTo>
                    <a:pt x="2" y="452"/>
                  </a:lnTo>
                  <a:lnTo>
                    <a:pt x="2" y="466"/>
                  </a:lnTo>
                  <a:lnTo>
                    <a:pt x="2" y="486"/>
                  </a:lnTo>
                  <a:lnTo>
                    <a:pt x="2" y="506"/>
                  </a:lnTo>
                  <a:lnTo>
                    <a:pt x="2" y="524"/>
                  </a:lnTo>
                  <a:lnTo>
                    <a:pt x="2" y="530"/>
                  </a:lnTo>
                  <a:lnTo>
                    <a:pt x="0" y="532"/>
                  </a:lnTo>
                  <a:lnTo>
                    <a:pt x="0" y="536"/>
                  </a:lnTo>
                  <a:lnTo>
                    <a:pt x="2" y="542"/>
                  </a:lnTo>
                  <a:lnTo>
                    <a:pt x="2" y="554"/>
                  </a:lnTo>
                  <a:lnTo>
                    <a:pt x="14" y="568"/>
                  </a:lnTo>
                  <a:lnTo>
                    <a:pt x="52" y="568"/>
                  </a:lnTo>
                  <a:lnTo>
                    <a:pt x="54" y="568"/>
                  </a:lnTo>
                  <a:lnTo>
                    <a:pt x="54" y="570"/>
                  </a:lnTo>
                  <a:lnTo>
                    <a:pt x="54" y="572"/>
                  </a:lnTo>
                  <a:lnTo>
                    <a:pt x="54" y="574"/>
                  </a:lnTo>
                  <a:lnTo>
                    <a:pt x="54" y="580"/>
                  </a:lnTo>
                  <a:lnTo>
                    <a:pt x="56" y="588"/>
                  </a:lnTo>
                  <a:lnTo>
                    <a:pt x="56" y="612"/>
                  </a:lnTo>
                  <a:lnTo>
                    <a:pt x="60" y="638"/>
                  </a:lnTo>
                  <a:lnTo>
                    <a:pt x="100" y="640"/>
                  </a:lnTo>
                  <a:lnTo>
                    <a:pt x="114" y="660"/>
                  </a:lnTo>
                  <a:lnTo>
                    <a:pt x="116" y="654"/>
                  </a:lnTo>
                  <a:lnTo>
                    <a:pt x="118" y="648"/>
                  </a:lnTo>
                  <a:lnTo>
                    <a:pt x="118" y="638"/>
                  </a:lnTo>
                  <a:lnTo>
                    <a:pt x="106" y="624"/>
                  </a:lnTo>
                  <a:lnTo>
                    <a:pt x="94" y="614"/>
                  </a:lnTo>
                  <a:lnTo>
                    <a:pt x="92" y="616"/>
                  </a:lnTo>
                  <a:lnTo>
                    <a:pt x="88" y="616"/>
                  </a:lnTo>
                  <a:lnTo>
                    <a:pt x="82" y="616"/>
                  </a:lnTo>
                  <a:lnTo>
                    <a:pt x="74" y="612"/>
                  </a:lnTo>
                  <a:lnTo>
                    <a:pt x="66" y="604"/>
                  </a:lnTo>
                  <a:lnTo>
                    <a:pt x="60" y="590"/>
                  </a:lnTo>
                  <a:lnTo>
                    <a:pt x="56" y="568"/>
                  </a:lnTo>
                  <a:lnTo>
                    <a:pt x="56" y="564"/>
                  </a:lnTo>
                  <a:lnTo>
                    <a:pt x="54" y="554"/>
                  </a:lnTo>
                  <a:lnTo>
                    <a:pt x="52" y="544"/>
                  </a:lnTo>
                  <a:lnTo>
                    <a:pt x="54" y="534"/>
                  </a:lnTo>
                  <a:lnTo>
                    <a:pt x="62" y="526"/>
                  </a:lnTo>
                  <a:lnTo>
                    <a:pt x="74" y="508"/>
                  </a:lnTo>
                  <a:lnTo>
                    <a:pt x="74" y="508"/>
                  </a:lnTo>
                  <a:lnTo>
                    <a:pt x="78" y="506"/>
                  </a:lnTo>
                  <a:lnTo>
                    <a:pt x="80" y="502"/>
                  </a:lnTo>
                  <a:lnTo>
                    <a:pt x="84" y="500"/>
                  </a:lnTo>
                  <a:lnTo>
                    <a:pt x="88" y="496"/>
                  </a:lnTo>
                  <a:lnTo>
                    <a:pt x="92" y="492"/>
                  </a:lnTo>
                  <a:lnTo>
                    <a:pt x="94" y="490"/>
                  </a:lnTo>
                  <a:lnTo>
                    <a:pt x="94" y="486"/>
                  </a:lnTo>
                  <a:lnTo>
                    <a:pt x="94" y="484"/>
                  </a:lnTo>
                  <a:lnTo>
                    <a:pt x="96" y="482"/>
                  </a:lnTo>
                  <a:lnTo>
                    <a:pt x="96" y="478"/>
                  </a:lnTo>
                  <a:lnTo>
                    <a:pt x="96" y="474"/>
                  </a:lnTo>
                  <a:lnTo>
                    <a:pt x="96" y="470"/>
                  </a:lnTo>
                  <a:lnTo>
                    <a:pt x="96" y="466"/>
                  </a:lnTo>
                  <a:lnTo>
                    <a:pt x="94" y="462"/>
                  </a:lnTo>
                  <a:lnTo>
                    <a:pt x="90" y="460"/>
                  </a:lnTo>
                  <a:lnTo>
                    <a:pt x="86" y="458"/>
                  </a:lnTo>
                  <a:lnTo>
                    <a:pt x="82" y="456"/>
                  </a:lnTo>
                  <a:lnTo>
                    <a:pt x="78" y="452"/>
                  </a:lnTo>
                  <a:lnTo>
                    <a:pt x="76" y="448"/>
                  </a:lnTo>
                  <a:lnTo>
                    <a:pt x="74" y="444"/>
                  </a:lnTo>
                  <a:lnTo>
                    <a:pt x="74" y="436"/>
                  </a:lnTo>
                  <a:lnTo>
                    <a:pt x="74" y="432"/>
                  </a:lnTo>
                  <a:lnTo>
                    <a:pt x="76" y="428"/>
                  </a:lnTo>
                  <a:lnTo>
                    <a:pt x="78" y="426"/>
                  </a:lnTo>
                  <a:lnTo>
                    <a:pt x="82" y="424"/>
                  </a:lnTo>
                  <a:lnTo>
                    <a:pt x="84" y="424"/>
                  </a:lnTo>
                  <a:lnTo>
                    <a:pt x="86" y="424"/>
                  </a:lnTo>
                  <a:lnTo>
                    <a:pt x="88" y="424"/>
                  </a:lnTo>
                  <a:lnTo>
                    <a:pt x="88" y="424"/>
                  </a:lnTo>
                  <a:lnTo>
                    <a:pt x="104" y="402"/>
                  </a:lnTo>
                  <a:lnTo>
                    <a:pt x="112" y="382"/>
                  </a:lnTo>
                  <a:lnTo>
                    <a:pt x="112" y="370"/>
                  </a:lnTo>
                  <a:lnTo>
                    <a:pt x="124" y="368"/>
                  </a:lnTo>
                  <a:lnTo>
                    <a:pt x="124" y="354"/>
                  </a:lnTo>
                  <a:lnTo>
                    <a:pt x="112" y="348"/>
                  </a:lnTo>
                  <a:lnTo>
                    <a:pt x="112" y="348"/>
                  </a:lnTo>
                  <a:lnTo>
                    <a:pt x="112" y="346"/>
                  </a:lnTo>
                  <a:lnTo>
                    <a:pt x="110" y="344"/>
                  </a:lnTo>
                  <a:lnTo>
                    <a:pt x="110" y="340"/>
                  </a:lnTo>
                  <a:lnTo>
                    <a:pt x="110" y="336"/>
                  </a:lnTo>
                  <a:lnTo>
                    <a:pt x="112" y="334"/>
                  </a:lnTo>
                  <a:lnTo>
                    <a:pt x="114" y="332"/>
                  </a:lnTo>
                  <a:lnTo>
                    <a:pt x="118" y="332"/>
                  </a:lnTo>
                  <a:lnTo>
                    <a:pt x="138" y="334"/>
                  </a:lnTo>
                  <a:lnTo>
                    <a:pt x="142" y="314"/>
                  </a:lnTo>
                  <a:lnTo>
                    <a:pt x="142" y="312"/>
                  </a:lnTo>
                  <a:lnTo>
                    <a:pt x="144" y="310"/>
                  </a:lnTo>
                  <a:lnTo>
                    <a:pt x="144" y="306"/>
                  </a:lnTo>
                  <a:lnTo>
                    <a:pt x="148" y="300"/>
                  </a:lnTo>
                  <a:lnTo>
                    <a:pt x="150" y="296"/>
                  </a:lnTo>
                  <a:lnTo>
                    <a:pt x="154" y="294"/>
                  </a:lnTo>
                  <a:lnTo>
                    <a:pt x="160" y="292"/>
                  </a:lnTo>
                  <a:lnTo>
                    <a:pt x="164" y="294"/>
                  </a:lnTo>
                  <a:lnTo>
                    <a:pt x="172" y="294"/>
                  </a:lnTo>
                  <a:lnTo>
                    <a:pt x="184" y="294"/>
                  </a:lnTo>
                  <a:lnTo>
                    <a:pt x="198" y="290"/>
                  </a:lnTo>
                  <a:lnTo>
                    <a:pt x="210" y="282"/>
                  </a:lnTo>
                  <a:lnTo>
                    <a:pt x="218" y="266"/>
                  </a:lnTo>
                  <a:lnTo>
                    <a:pt x="220" y="262"/>
                  </a:lnTo>
                  <a:lnTo>
                    <a:pt x="220" y="256"/>
                  </a:lnTo>
                  <a:lnTo>
                    <a:pt x="218" y="250"/>
                  </a:lnTo>
                  <a:lnTo>
                    <a:pt x="216" y="242"/>
                  </a:lnTo>
                  <a:lnTo>
                    <a:pt x="214" y="234"/>
                  </a:lnTo>
                  <a:lnTo>
                    <a:pt x="208" y="218"/>
                  </a:lnTo>
                  <a:lnTo>
                    <a:pt x="206" y="216"/>
                  </a:lnTo>
                  <a:lnTo>
                    <a:pt x="206" y="214"/>
                  </a:lnTo>
                  <a:lnTo>
                    <a:pt x="204" y="210"/>
                  </a:lnTo>
                  <a:lnTo>
                    <a:pt x="202" y="206"/>
                  </a:lnTo>
                  <a:lnTo>
                    <a:pt x="200" y="202"/>
                  </a:lnTo>
                  <a:lnTo>
                    <a:pt x="200" y="196"/>
                  </a:lnTo>
                  <a:lnTo>
                    <a:pt x="202" y="194"/>
                  </a:lnTo>
                  <a:lnTo>
                    <a:pt x="202" y="190"/>
                  </a:lnTo>
                  <a:lnTo>
                    <a:pt x="200" y="180"/>
                  </a:lnTo>
                  <a:lnTo>
                    <a:pt x="200" y="168"/>
                  </a:lnTo>
                  <a:lnTo>
                    <a:pt x="200" y="158"/>
                  </a:lnTo>
                  <a:lnTo>
                    <a:pt x="202" y="152"/>
                  </a:lnTo>
                  <a:lnTo>
                    <a:pt x="214" y="134"/>
                  </a:lnTo>
                  <a:lnTo>
                    <a:pt x="214" y="132"/>
                  </a:lnTo>
                  <a:lnTo>
                    <a:pt x="214" y="128"/>
                  </a:lnTo>
                  <a:lnTo>
                    <a:pt x="218" y="124"/>
                  </a:lnTo>
                  <a:lnTo>
                    <a:pt x="220" y="120"/>
                  </a:lnTo>
                  <a:lnTo>
                    <a:pt x="224" y="116"/>
                  </a:lnTo>
                  <a:lnTo>
                    <a:pt x="228" y="112"/>
                  </a:lnTo>
                  <a:lnTo>
                    <a:pt x="230" y="110"/>
                  </a:lnTo>
                  <a:lnTo>
                    <a:pt x="230" y="110"/>
                  </a:lnTo>
                  <a:lnTo>
                    <a:pt x="238" y="104"/>
                  </a:lnTo>
                  <a:lnTo>
                    <a:pt x="246" y="98"/>
                  </a:lnTo>
                  <a:lnTo>
                    <a:pt x="254" y="90"/>
                  </a:lnTo>
                  <a:lnTo>
                    <a:pt x="262" y="84"/>
                  </a:lnTo>
                  <a:lnTo>
                    <a:pt x="264" y="82"/>
                  </a:lnTo>
                  <a:lnTo>
                    <a:pt x="266" y="76"/>
                  </a:lnTo>
                  <a:lnTo>
                    <a:pt x="268" y="72"/>
                  </a:lnTo>
                  <a:lnTo>
                    <a:pt x="268" y="68"/>
                  </a:lnTo>
                  <a:lnTo>
                    <a:pt x="268" y="64"/>
                  </a:lnTo>
                  <a:lnTo>
                    <a:pt x="266" y="62"/>
                  </a:lnTo>
                  <a:lnTo>
                    <a:pt x="264" y="62"/>
                  </a:lnTo>
                  <a:lnTo>
                    <a:pt x="262" y="62"/>
                  </a:lnTo>
                  <a:lnTo>
                    <a:pt x="262" y="60"/>
                  </a:lnTo>
                  <a:lnTo>
                    <a:pt x="260" y="60"/>
                  </a:lnTo>
                  <a:lnTo>
                    <a:pt x="258" y="60"/>
                  </a:lnTo>
                  <a:lnTo>
                    <a:pt x="258" y="58"/>
                  </a:lnTo>
                  <a:lnTo>
                    <a:pt x="258" y="58"/>
                  </a:lnTo>
                  <a:lnTo>
                    <a:pt x="258" y="56"/>
                  </a:lnTo>
                  <a:lnTo>
                    <a:pt x="260" y="56"/>
                  </a:lnTo>
                  <a:lnTo>
                    <a:pt x="252" y="58"/>
                  </a:lnTo>
                  <a:lnTo>
                    <a:pt x="252" y="60"/>
                  </a:lnTo>
                  <a:lnTo>
                    <a:pt x="250" y="66"/>
                  </a:lnTo>
                  <a:lnTo>
                    <a:pt x="250" y="70"/>
                  </a:lnTo>
                  <a:lnTo>
                    <a:pt x="250" y="72"/>
                  </a:lnTo>
                  <a:lnTo>
                    <a:pt x="250" y="74"/>
                  </a:lnTo>
                  <a:lnTo>
                    <a:pt x="248" y="78"/>
                  </a:lnTo>
                  <a:lnTo>
                    <a:pt x="246" y="82"/>
                  </a:lnTo>
                  <a:lnTo>
                    <a:pt x="246" y="86"/>
                  </a:lnTo>
                  <a:lnTo>
                    <a:pt x="246" y="88"/>
                  </a:lnTo>
                  <a:lnTo>
                    <a:pt x="194" y="88"/>
                  </a:lnTo>
                  <a:lnTo>
                    <a:pt x="210" y="52"/>
                  </a:lnTo>
                  <a:lnTo>
                    <a:pt x="176" y="34"/>
                  </a:lnTo>
                  <a:lnTo>
                    <a:pt x="170" y="28"/>
                  </a:lnTo>
                  <a:lnTo>
                    <a:pt x="154" y="22"/>
                  </a:lnTo>
                  <a:lnTo>
                    <a:pt x="150" y="20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0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2" y="4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0"/>
                  </a:lnTo>
                  <a:lnTo>
                    <a:pt x="132" y="2"/>
                  </a:lnTo>
                  <a:lnTo>
                    <a:pt x="130" y="4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20" y="14"/>
                  </a:lnTo>
                  <a:lnTo>
                    <a:pt x="120" y="12"/>
                  </a:lnTo>
                  <a:lnTo>
                    <a:pt x="118" y="8"/>
                  </a:lnTo>
                  <a:lnTo>
                    <a:pt x="116" y="6"/>
                  </a:lnTo>
                  <a:lnTo>
                    <a:pt x="114" y="4"/>
                  </a:lnTo>
                  <a:lnTo>
                    <a:pt x="108" y="4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2" y="6"/>
                  </a:lnTo>
                  <a:lnTo>
                    <a:pt x="90" y="10"/>
                  </a:lnTo>
                  <a:lnTo>
                    <a:pt x="86" y="14"/>
                  </a:lnTo>
                  <a:lnTo>
                    <a:pt x="82" y="18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Freeform 332">
              <a:extLst>
                <a:ext uri="{FF2B5EF4-FFF2-40B4-BE49-F238E27FC236}">
                  <a16:creationId xmlns:a16="http://schemas.microsoft.com/office/drawing/2014/main" id="{CDEDBE5F-472A-0F79-B674-B3C13AD08CE6}"/>
                </a:ext>
              </a:extLst>
            </p:cNvPr>
            <p:cNvSpPr>
              <a:spLocks/>
            </p:cNvSpPr>
            <p:nvPr/>
          </p:nvSpPr>
          <p:spPr bwMode="gray">
            <a:xfrm>
              <a:off x="4357029" y="4627651"/>
              <a:ext cx="1103545" cy="1046007"/>
            </a:xfrm>
            <a:custGeom>
              <a:avLst/>
              <a:gdLst>
                <a:gd name="T0" fmla="*/ 324 w 532"/>
                <a:gd name="T1" fmla="*/ 492 h 572"/>
                <a:gd name="T2" fmla="*/ 418 w 532"/>
                <a:gd name="T3" fmla="*/ 404 h 572"/>
                <a:gd name="T4" fmla="*/ 474 w 532"/>
                <a:gd name="T5" fmla="*/ 284 h 572"/>
                <a:gd name="T6" fmla="*/ 532 w 532"/>
                <a:gd name="T7" fmla="*/ 162 h 572"/>
                <a:gd name="T8" fmla="*/ 478 w 532"/>
                <a:gd name="T9" fmla="*/ 116 h 572"/>
                <a:gd name="T10" fmla="*/ 382 w 532"/>
                <a:gd name="T11" fmla="*/ 96 h 572"/>
                <a:gd name="T12" fmla="*/ 384 w 532"/>
                <a:gd name="T13" fmla="*/ 80 h 572"/>
                <a:gd name="T14" fmla="*/ 366 w 532"/>
                <a:gd name="T15" fmla="*/ 76 h 572"/>
                <a:gd name="T16" fmla="*/ 336 w 532"/>
                <a:gd name="T17" fmla="*/ 72 h 572"/>
                <a:gd name="T18" fmla="*/ 306 w 532"/>
                <a:gd name="T19" fmla="*/ 84 h 572"/>
                <a:gd name="T20" fmla="*/ 282 w 532"/>
                <a:gd name="T21" fmla="*/ 96 h 572"/>
                <a:gd name="T22" fmla="*/ 300 w 532"/>
                <a:gd name="T23" fmla="*/ 76 h 572"/>
                <a:gd name="T24" fmla="*/ 322 w 532"/>
                <a:gd name="T25" fmla="*/ 50 h 572"/>
                <a:gd name="T26" fmla="*/ 282 w 532"/>
                <a:gd name="T27" fmla="*/ 0 h 572"/>
                <a:gd name="T28" fmla="*/ 264 w 532"/>
                <a:gd name="T29" fmla="*/ 20 h 572"/>
                <a:gd name="T30" fmla="*/ 254 w 532"/>
                <a:gd name="T31" fmla="*/ 22 h 572"/>
                <a:gd name="T32" fmla="*/ 244 w 532"/>
                <a:gd name="T33" fmla="*/ 22 h 572"/>
                <a:gd name="T34" fmla="*/ 234 w 532"/>
                <a:gd name="T35" fmla="*/ 24 h 572"/>
                <a:gd name="T36" fmla="*/ 218 w 532"/>
                <a:gd name="T37" fmla="*/ 22 h 572"/>
                <a:gd name="T38" fmla="*/ 202 w 532"/>
                <a:gd name="T39" fmla="*/ 26 h 572"/>
                <a:gd name="T40" fmla="*/ 184 w 532"/>
                <a:gd name="T41" fmla="*/ 24 h 572"/>
                <a:gd name="T42" fmla="*/ 176 w 532"/>
                <a:gd name="T43" fmla="*/ 2 h 572"/>
                <a:gd name="T44" fmla="*/ 156 w 532"/>
                <a:gd name="T45" fmla="*/ 14 h 572"/>
                <a:gd name="T46" fmla="*/ 120 w 532"/>
                <a:gd name="T47" fmla="*/ 6 h 572"/>
                <a:gd name="T48" fmla="*/ 120 w 532"/>
                <a:gd name="T49" fmla="*/ 10 h 572"/>
                <a:gd name="T50" fmla="*/ 130 w 532"/>
                <a:gd name="T51" fmla="*/ 26 h 572"/>
                <a:gd name="T52" fmla="*/ 90 w 532"/>
                <a:gd name="T53" fmla="*/ 52 h 572"/>
                <a:gd name="T54" fmla="*/ 76 w 532"/>
                <a:gd name="T55" fmla="*/ 44 h 572"/>
                <a:gd name="T56" fmla="*/ 62 w 532"/>
                <a:gd name="T57" fmla="*/ 62 h 572"/>
                <a:gd name="T58" fmla="*/ 52 w 532"/>
                <a:gd name="T59" fmla="*/ 70 h 572"/>
                <a:gd name="T60" fmla="*/ 60 w 532"/>
                <a:gd name="T61" fmla="*/ 96 h 572"/>
                <a:gd name="T62" fmla="*/ 36 w 532"/>
                <a:gd name="T63" fmla="*/ 132 h 572"/>
                <a:gd name="T64" fmla="*/ 10 w 532"/>
                <a:gd name="T65" fmla="*/ 146 h 572"/>
                <a:gd name="T66" fmla="*/ 2 w 532"/>
                <a:gd name="T67" fmla="*/ 164 h 572"/>
                <a:gd name="T68" fmla="*/ 4 w 532"/>
                <a:gd name="T69" fmla="*/ 194 h 572"/>
                <a:gd name="T70" fmla="*/ 12 w 532"/>
                <a:gd name="T71" fmla="*/ 198 h 572"/>
                <a:gd name="T72" fmla="*/ 26 w 532"/>
                <a:gd name="T73" fmla="*/ 206 h 572"/>
                <a:gd name="T74" fmla="*/ 42 w 532"/>
                <a:gd name="T75" fmla="*/ 198 h 572"/>
                <a:gd name="T76" fmla="*/ 50 w 532"/>
                <a:gd name="T77" fmla="*/ 226 h 572"/>
                <a:gd name="T78" fmla="*/ 78 w 532"/>
                <a:gd name="T79" fmla="*/ 224 h 572"/>
                <a:gd name="T80" fmla="*/ 96 w 532"/>
                <a:gd name="T81" fmla="*/ 210 h 572"/>
                <a:gd name="T82" fmla="*/ 110 w 532"/>
                <a:gd name="T83" fmla="*/ 206 h 572"/>
                <a:gd name="T84" fmla="*/ 124 w 532"/>
                <a:gd name="T85" fmla="*/ 248 h 572"/>
                <a:gd name="T86" fmla="*/ 156 w 532"/>
                <a:gd name="T87" fmla="*/ 266 h 572"/>
                <a:gd name="T88" fmla="*/ 182 w 532"/>
                <a:gd name="T89" fmla="*/ 288 h 572"/>
                <a:gd name="T90" fmla="*/ 206 w 532"/>
                <a:gd name="T91" fmla="*/ 310 h 572"/>
                <a:gd name="T92" fmla="*/ 214 w 532"/>
                <a:gd name="T93" fmla="*/ 326 h 572"/>
                <a:gd name="T94" fmla="*/ 214 w 532"/>
                <a:gd name="T95" fmla="*/ 372 h 572"/>
                <a:gd name="T96" fmla="*/ 220 w 532"/>
                <a:gd name="T97" fmla="*/ 416 h 572"/>
                <a:gd name="T98" fmla="*/ 242 w 532"/>
                <a:gd name="T99" fmla="*/ 422 h 572"/>
                <a:gd name="T100" fmla="*/ 254 w 532"/>
                <a:gd name="T101" fmla="*/ 436 h 572"/>
                <a:gd name="T102" fmla="*/ 264 w 532"/>
                <a:gd name="T103" fmla="*/ 450 h 572"/>
                <a:gd name="T104" fmla="*/ 270 w 532"/>
                <a:gd name="T105" fmla="*/ 466 h 572"/>
                <a:gd name="T106" fmla="*/ 232 w 532"/>
                <a:gd name="T107" fmla="*/ 500 h 572"/>
                <a:gd name="T108" fmla="*/ 216 w 532"/>
                <a:gd name="T109" fmla="*/ 524 h 572"/>
                <a:gd name="T110" fmla="*/ 240 w 532"/>
                <a:gd name="T111" fmla="*/ 538 h 572"/>
                <a:gd name="T112" fmla="*/ 264 w 532"/>
                <a:gd name="T113" fmla="*/ 55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2" h="572">
                  <a:moveTo>
                    <a:pt x="290" y="562"/>
                  </a:moveTo>
                  <a:lnTo>
                    <a:pt x="292" y="556"/>
                  </a:lnTo>
                  <a:lnTo>
                    <a:pt x="294" y="552"/>
                  </a:lnTo>
                  <a:lnTo>
                    <a:pt x="296" y="548"/>
                  </a:lnTo>
                  <a:lnTo>
                    <a:pt x="304" y="536"/>
                  </a:lnTo>
                  <a:lnTo>
                    <a:pt x="314" y="518"/>
                  </a:lnTo>
                  <a:lnTo>
                    <a:pt x="324" y="492"/>
                  </a:lnTo>
                  <a:lnTo>
                    <a:pt x="336" y="458"/>
                  </a:lnTo>
                  <a:lnTo>
                    <a:pt x="342" y="452"/>
                  </a:lnTo>
                  <a:lnTo>
                    <a:pt x="354" y="440"/>
                  </a:lnTo>
                  <a:lnTo>
                    <a:pt x="370" y="426"/>
                  </a:lnTo>
                  <a:lnTo>
                    <a:pt x="392" y="414"/>
                  </a:lnTo>
                  <a:lnTo>
                    <a:pt x="416" y="406"/>
                  </a:lnTo>
                  <a:lnTo>
                    <a:pt x="418" y="404"/>
                  </a:lnTo>
                  <a:lnTo>
                    <a:pt x="426" y="400"/>
                  </a:lnTo>
                  <a:lnTo>
                    <a:pt x="434" y="394"/>
                  </a:lnTo>
                  <a:lnTo>
                    <a:pt x="446" y="382"/>
                  </a:lnTo>
                  <a:lnTo>
                    <a:pt x="456" y="366"/>
                  </a:lnTo>
                  <a:lnTo>
                    <a:pt x="466" y="344"/>
                  </a:lnTo>
                  <a:lnTo>
                    <a:pt x="472" y="318"/>
                  </a:lnTo>
                  <a:lnTo>
                    <a:pt x="474" y="284"/>
                  </a:lnTo>
                  <a:lnTo>
                    <a:pt x="514" y="216"/>
                  </a:lnTo>
                  <a:lnTo>
                    <a:pt x="516" y="214"/>
                  </a:lnTo>
                  <a:lnTo>
                    <a:pt x="524" y="204"/>
                  </a:lnTo>
                  <a:lnTo>
                    <a:pt x="530" y="190"/>
                  </a:lnTo>
                  <a:lnTo>
                    <a:pt x="532" y="170"/>
                  </a:lnTo>
                  <a:lnTo>
                    <a:pt x="532" y="168"/>
                  </a:lnTo>
                  <a:lnTo>
                    <a:pt x="532" y="162"/>
                  </a:lnTo>
                  <a:lnTo>
                    <a:pt x="532" y="154"/>
                  </a:lnTo>
                  <a:lnTo>
                    <a:pt x="528" y="146"/>
                  </a:lnTo>
                  <a:lnTo>
                    <a:pt x="518" y="138"/>
                  </a:lnTo>
                  <a:lnTo>
                    <a:pt x="502" y="132"/>
                  </a:lnTo>
                  <a:lnTo>
                    <a:pt x="498" y="130"/>
                  </a:lnTo>
                  <a:lnTo>
                    <a:pt x="490" y="124"/>
                  </a:lnTo>
                  <a:lnTo>
                    <a:pt x="478" y="116"/>
                  </a:lnTo>
                  <a:lnTo>
                    <a:pt x="464" y="110"/>
                  </a:lnTo>
                  <a:lnTo>
                    <a:pt x="448" y="110"/>
                  </a:lnTo>
                  <a:lnTo>
                    <a:pt x="398" y="94"/>
                  </a:lnTo>
                  <a:lnTo>
                    <a:pt x="394" y="92"/>
                  </a:lnTo>
                  <a:lnTo>
                    <a:pt x="390" y="94"/>
                  </a:lnTo>
                  <a:lnTo>
                    <a:pt x="386" y="94"/>
                  </a:lnTo>
                  <a:lnTo>
                    <a:pt x="382" y="96"/>
                  </a:lnTo>
                  <a:lnTo>
                    <a:pt x="380" y="98"/>
                  </a:lnTo>
                  <a:lnTo>
                    <a:pt x="378" y="98"/>
                  </a:lnTo>
                  <a:lnTo>
                    <a:pt x="380" y="94"/>
                  </a:lnTo>
                  <a:lnTo>
                    <a:pt x="382" y="90"/>
                  </a:lnTo>
                  <a:lnTo>
                    <a:pt x="382" y="86"/>
                  </a:lnTo>
                  <a:lnTo>
                    <a:pt x="384" y="82"/>
                  </a:lnTo>
                  <a:lnTo>
                    <a:pt x="384" y="80"/>
                  </a:lnTo>
                  <a:lnTo>
                    <a:pt x="382" y="78"/>
                  </a:lnTo>
                  <a:lnTo>
                    <a:pt x="380" y="76"/>
                  </a:lnTo>
                  <a:lnTo>
                    <a:pt x="376" y="76"/>
                  </a:lnTo>
                  <a:lnTo>
                    <a:pt x="374" y="76"/>
                  </a:lnTo>
                  <a:lnTo>
                    <a:pt x="370" y="76"/>
                  </a:lnTo>
                  <a:lnTo>
                    <a:pt x="368" y="76"/>
                  </a:lnTo>
                  <a:lnTo>
                    <a:pt x="366" y="76"/>
                  </a:lnTo>
                  <a:lnTo>
                    <a:pt x="362" y="76"/>
                  </a:lnTo>
                  <a:lnTo>
                    <a:pt x="358" y="74"/>
                  </a:lnTo>
                  <a:lnTo>
                    <a:pt x="352" y="74"/>
                  </a:lnTo>
                  <a:lnTo>
                    <a:pt x="346" y="72"/>
                  </a:lnTo>
                  <a:lnTo>
                    <a:pt x="340" y="72"/>
                  </a:lnTo>
                  <a:lnTo>
                    <a:pt x="338" y="72"/>
                  </a:lnTo>
                  <a:lnTo>
                    <a:pt x="336" y="72"/>
                  </a:lnTo>
                  <a:lnTo>
                    <a:pt x="330" y="72"/>
                  </a:lnTo>
                  <a:lnTo>
                    <a:pt x="324" y="76"/>
                  </a:lnTo>
                  <a:lnTo>
                    <a:pt x="318" y="78"/>
                  </a:lnTo>
                  <a:lnTo>
                    <a:pt x="314" y="80"/>
                  </a:lnTo>
                  <a:lnTo>
                    <a:pt x="310" y="82"/>
                  </a:lnTo>
                  <a:lnTo>
                    <a:pt x="306" y="84"/>
                  </a:lnTo>
                  <a:lnTo>
                    <a:pt x="306" y="84"/>
                  </a:lnTo>
                  <a:lnTo>
                    <a:pt x="298" y="90"/>
                  </a:lnTo>
                  <a:lnTo>
                    <a:pt x="292" y="94"/>
                  </a:lnTo>
                  <a:lnTo>
                    <a:pt x="286" y="98"/>
                  </a:lnTo>
                  <a:lnTo>
                    <a:pt x="282" y="98"/>
                  </a:lnTo>
                  <a:lnTo>
                    <a:pt x="278" y="98"/>
                  </a:lnTo>
                  <a:lnTo>
                    <a:pt x="278" y="98"/>
                  </a:lnTo>
                  <a:lnTo>
                    <a:pt x="282" y="96"/>
                  </a:lnTo>
                  <a:lnTo>
                    <a:pt x="286" y="94"/>
                  </a:lnTo>
                  <a:lnTo>
                    <a:pt x="290" y="90"/>
                  </a:lnTo>
                  <a:lnTo>
                    <a:pt x="292" y="86"/>
                  </a:lnTo>
                  <a:lnTo>
                    <a:pt x="294" y="84"/>
                  </a:lnTo>
                  <a:lnTo>
                    <a:pt x="294" y="84"/>
                  </a:lnTo>
                  <a:lnTo>
                    <a:pt x="298" y="80"/>
                  </a:lnTo>
                  <a:lnTo>
                    <a:pt x="300" y="76"/>
                  </a:lnTo>
                  <a:lnTo>
                    <a:pt x="304" y="72"/>
                  </a:lnTo>
                  <a:lnTo>
                    <a:pt x="308" y="68"/>
                  </a:lnTo>
                  <a:lnTo>
                    <a:pt x="312" y="66"/>
                  </a:lnTo>
                  <a:lnTo>
                    <a:pt x="314" y="64"/>
                  </a:lnTo>
                  <a:lnTo>
                    <a:pt x="316" y="62"/>
                  </a:lnTo>
                  <a:lnTo>
                    <a:pt x="320" y="56"/>
                  </a:lnTo>
                  <a:lnTo>
                    <a:pt x="322" y="50"/>
                  </a:lnTo>
                  <a:lnTo>
                    <a:pt x="322" y="46"/>
                  </a:lnTo>
                  <a:lnTo>
                    <a:pt x="322" y="46"/>
                  </a:lnTo>
                  <a:lnTo>
                    <a:pt x="312" y="26"/>
                  </a:lnTo>
                  <a:lnTo>
                    <a:pt x="296" y="8"/>
                  </a:lnTo>
                  <a:lnTo>
                    <a:pt x="290" y="4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76" y="4"/>
                  </a:lnTo>
                  <a:lnTo>
                    <a:pt x="274" y="8"/>
                  </a:lnTo>
                  <a:lnTo>
                    <a:pt x="270" y="8"/>
                  </a:lnTo>
                  <a:lnTo>
                    <a:pt x="270" y="10"/>
                  </a:lnTo>
                  <a:lnTo>
                    <a:pt x="268" y="14"/>
                  </a:lnTo>
                  <a:lnTo>
                    <a:pt x="266" y="18"/>
                  </a:lnTo>
                  <a:lnTo>
                    <a:pt x="264" y="20"/>
                  </a:lnTo>
                  <a:lnTo>
                    <a:pt x="264" y="22"/>
                  </a:lnTo>
                  <a:lnTo>
                    <a:pt x="262" y="24"/>
                  </a:lnTo>
                  <a:lnTo>
                    <a:pt x="260" y="24"/>
                  </a:lnTo>
                  <a:lnTo>
                    <a:pt x="260" y="24"/>
                  </a:lnTo>
                  <a:lnTo>
                    <a:pt x="258" y="24"/>
                  </a:lnTo>
                  <a:lnTo>
                    <a:pt x="256" y="24"/>
                  </a:lnTo>
                  <a:lnTo>
                    <a:pt x="254" y="22"/>
                  </a:lnTo>
                  <a:lnTo>
                    <a:pt x="252" y="22"/>
                  </a:lnTo>
                  <a:lnTo>
                    <a:pt x="252" y="22"/>
                  </a:lnTo>
                  <a:lnTo>
                    <a:pt x="250" y="22"/>
                  </a:lnTo>
                  <a:lnTo>
                    <a:pt x="248" y="22"/>
                  </a:lnTo>
                  <a:lnTo>
                    <a:pt x="248" y="22"/>
                  </a:lnTo>
                  <a:lnTo>
                    <a:pt x="246" y="22"/>
                  </a:lnTo>
                  <a:lnTo>
                    <a:pt x="244" y="22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8" y="24"/>
                  </a:lnTo>
                  <a:lnTo>
                    <a:pt x="236" y="24"/>
                  </a:lnTo>
                  <a:lnTo>
                    <a:pt x="236" y="24"/>
                  </a:lnTo>
                  <a:lnTo>
                    <a:pt x="234" y="24"/>
                  </a:lnTo>
                  <a:lnTo>
                    <a:pt x="232" y="22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2"/>
                  </a:lnTo>
                  <a:lnTo>
                    <a:pt x="226" y="24"/>
                  </a:lnTo>
                  <a:lnTo>
                    <a:pt x="224" y="24"/>
                  </a:lnTo>
                  <a:lnTo>
                    <a:pt x="218" y="22"/>
                  </a:lnTo>
                  <a:lnTo>
                    <a:pt x="218" y="26"/>
                  </a:lnTo>
                  <a:lnTo>
                    <a:pt x="218" y="28"/>
                  </a:lnTo>
                  <a:lnTo>
                    <a:pt x="218" y="28"/>
                  </a:lnTo>
                  <a:lnTo>
                    <a:pt x="214" y="28"/>
                  </a:lnTo>
                  <a:lnTo>
                    <a:pt x="212" y="26"/>
                  </a:lnTo>
                  <a:lnTo>
                    <a:pt x="206" y="26"/>
                  </a:lnTo>
                  <a:lnTo>
                    <a:pt x="202" y="26"/>
                  </a:lnTo>
                  <a:lnTo>
                    <a:pt x="194" y="28"/>
                  </a:lnTo>
                  <a:lnTo>
                    <a:pt x="192" y="28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28"/>
                  </a:lnTo>
                  <a:lnTo>
                    <a:pt x="184" y="24"/>
                  </a:lnTo>
                  <a:lnTo>
                    <a:pt x="184" y="20"/>
                  </a:lnTo>
                  <a:lnTo>
                    <a:pt x="184" y="18"/>
                  </a:lnTo>
                  <a:lnTo>
                    <a:pt x="184" y="14"/>
                  </a:lnTo>
                  <a:lnTo>
                    <a:pt x="184" y="10"/>
                  </a:lnTo>
                  <a:lnTo>
                    <a:pt x="184" y="6"/>
                  </a:lnTo>
                  <a:lnTo>
                    <a:pt x="182" y="2"/>
                  </a:lnTo>
                  <a:lnTo>
                    <a:pt x="176" y="2"/>
                  </a:lnTo>
                  <a:lnTo>
                    <a:pt x="176" y="2"/>
                  </a:lnTo>
                  <a:lnTo>
                    <a:pt x="176" y="4"/>
                  </a:lnTo>
                  <a:lnTo>
                    <a:pt x="174" y="6"/>
                  </a:lnTo>
                  <a:lnTo>
                    <a:pt x="172" y="8"/>
                  </a:lnTo>
                  <a:lnTo>
                    <a:pt x="166" y="6"/>
                  </a:lnTo>
                  <a:lnTo>
                    <a:pt x="156" y="10"/>
                  </a:lnTo>
                  <a:lnTo>
                    <a:pt x="156" y="14"/>
                  </a:lnTo>
                  <a:lnTo>
                    <a:pt x="142" y="16"/>
                  </a:lnTo>
                  <a:lnTo>
                    <a:pt x="138" y="10"/>
                  </a:lnTo>
                  <a:lnTo>
                    <a:pt x="136" y="10"/>
                  </a:lnTo>
                  <a:lnTo>
                    <a:pt x="134" y="10"/>
                  </a:lnTo>
                  <a:lnTo>
                    <a:pt x="128" y="8"/>
                  </a:lnTo>
                  <a:lnTo>
                    <a:pt x="124" y="8"/>
                  </a:lnTo>
                  <a:lnTo>
                    <a:pt x="120" y="6"/>
                  </a:lnTo>
                  <a:lnTo>
                    <a:pt x="116" y="4"/>
                  </a:lnTo>
                  <a:lnTo>
                    <a:pt x="116" y="6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16" y="10"/>
                  </a:lnTo>
                  <a:lnTo>
                    <a:pt x="118" y="10"/>
                  </a:lnTo>
                  <a:lnTo>
                    <a:pt x="120" y="10"/>
                  </a:lnTo>
                  <a:lnTo>
                    <a:pt x="122" y="12"/>
                  </a:lnTo>
                  <a:lnTo>
                    <a:pt x="124" y="14"/>
                  </a:lnTo>
                  <a:lnTo>
                    <a:pt x="124" y="18"/>
                  </a:lnTo>
                  <a:lnTo>
                    <a:pt x="124" y="22"/>
                  </a:lnTo>
                  <a:lnTo>
                    <a:pt x="126" y="24"/>
                  </a:lnTo>
                  <a:lnTo>
                    <a:pt x="128" y="26"/>
                  </a:lnTo>
                  <a:lnTo>
                    <a:pt x="130" y="26"/>
                  </a:lnTo>
                  <a:lnTo>
                    <a:pt x="134" y="26"/>
                  </a:lnTo>
                  <a:lnTo>
                    <a:pt x="136" y="26"/>
                  </a:lnTo>
                  <a:lnTo>
                    <a:pt x="136" y="34"/>
                  </a:lnTo>
                  <a:lnTo>
                    <a:pt x="128" y="38"/>
                  </a:lnTo>
                  <a:lnTo>
                    <a:pt x="110" y="58"/>
                  </a:lnTo>
                  <a:lnTo>
                    <a:pt x="92" y="52"/>
                  </a:lnTo>
                  <a:lnTo>
                    <a:pt x="90" y="52"/>
                  </a:lnTo>
                  <a:lnTo>
                    <a:pt x="88" y="52"/>
                  </a:lnTo>
                  <a:lnTo>
                    <a:pt x="84" y="50"/>
                  </a:lnTo>
                  <a:lnTo>
                    <a:pt x="80" y="50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52" y="44"/>
                  </a:lnTo>
                  <a:lnTo>
                    <a:pt x="52" y="52"/>
                  </a:lnTo>
                  <a:lnTo>
                    <a:pt x="60" y="5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0" y="60"/>
                  </a:lnTo>
                  <a:lnTo>
                    <a:pt x="58" y="60"/>
                  </a:lnTo>
                  <a:lnTo>
                    <a:pt x="56" y="58"/>
                  </a:lnTo>
                  <a:lnTo>
                    <a:pt x="54" y="58"/>
                  </a:lnTo>
                  <a:lnTo>
                    <a:pt x="52" y="60"/>
                  </a:lnTo>
                  <a:lnTo>
                    <a:pt x="52" y="70"/>
                  </a:lnTo>
                  <a:lnTo>
                    <a:pt x="54" y="70"/>
                  </a:lnTo>
                  <a:lnTo>
                    <a:pt x="54" y="72"/>
                  </a:lnTo>
                  <a:lnTo>
                    <a:pt x="56" y="76"/>
                  </a:lnTo>
                  <a:lnTo>
                    <a:pt x="58" y="80"/>
                  </a:lnTo>
                  <a:lnTo>
                    <a:pt x="60" y="86"/>
                  </a:lnTo>
                  <a:lnTo>
                    <a:pt x="60" y="92"/>
                  </a:lnTo>
                  <a:lnTo>
                    <a:pt x="60" y="96"/>
                  </a:lnTo>
                  <a:lnTo>
                    <a:pt x="52" y="126"/>
                  </a:lnTo>
                  <a:lnTo>
                    <a:pt x="50" y="132"/>
                  </a:lnTo>
                  <a:lnTo>
                    <a:pt x="44" y="132"/>
                  </a:lnTo>
                  <a:lnTo>
                    <a:pt x="44" y="132"/>
                  </a:lnTo>
                  <a:lnTo>
                    <a:pt x="42" y="130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4" y="132"/>
                  </a:lnTo>
                  <a:lnTo>
                    <a:pt x="32" y="132"/>
                  </a:lnTo>
                  <a:lnTo>
                    <a:pt x="28" y="134"/>
                  </a:lnTo>
                  <a:lnTo>
                    <a:pt x="22" y="134"/>
                  </a:lnTo>
                  <a:lnTo>
                    <a:pt x="18" y="138"/>
                  </a:lnTo>
                  <a:lnTo>
                    <a:pt x="14" y="142"/>
                  </a:lnTo>
                  <a:lnTo>
                    <a:pt x="10" y="146"/>
                  </a:lnTo>
                  <a:lnTo>
                    <a:pt x="10" y="148"/>
                  </a:lnTo>
                  <a:lnTo>
                    <a:pt x="10" y="152"/>
                  </a:lnTo>
                  <a:lnTo>
                    <a:pt x="8" y="156"/>
                  </a:lnTo>
                  <a:lnTo>
                    <a:pt x="6" y="158"/>
                  </a:lnTo>
                  <a:lnTo>
                    <a:pt x="6" y="160"/>
                  </a:lnTo>
                  <a:lnTo>
                    <a:pt x="4" y="162"/>
                  </a:lnTo>
                  <a:lnTo>
                    <a:pt x="2" y="164"/>
                  </a:lnTo>
                  <a:lnTo>
                    <a:pt x="0" y="168"/>
                  </a:lnTo>
                  <a:lnTo>
                    <a:pt x="0" y="174"/>
                  </a:lnTo>
                  <a:lnTo>
                    <a:pt x="0" y="182"/>
                  </a:lnTo>
                  <a:lnTo>
                    <a:pt x="2" y="188"/>
                  </a:lnTo>
                  <a:lnTo>
                    <a:pt x="2" y="190"/>
                  </a:lnTo>
                  <a:lnTo>
                    <a:pt x="4" y="192"/>
                  </a:lnTo>
                  <a:lnTo>
                    <a:pt x="4" y="194"/>
                  </a:lnTo>
                  <a:lnTo>
                    <a:pt x="6" y="198"/>
                  </a:lnTo>
                  <a:lnTo>
                    <a:pt x="6" y="200"/>
                  </a:lnTo>
                  <a:lnTo>
                    <a:pt x="4" y="200"/>
                  </a:lnTo>
                  <a:lnTo>
                    <a:pt x="4" y="200"/>
                  </a:lnTo>
                  <a:lnTo>
                    <a:pt x="6" y="200"/>
                  </a:lnTo>
                  <a:lnTo>
                    <a:pt x="10" y="198"/>
                  </a:lnTo>
                  <a:lnTo>
                    <a:pt x="12" y="198"/>
                  </a:lnTo>
                  <a:lnTo>
                    <a:pt x="14" y="200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8" y="204"/>
                  </a:lnTo>
                  <a:lnTo>
                    <a:pt x="22" y="204"/>
                  </a:lnTo>
                  <a:lnTo>
                    <a:pt x="26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4" y="204"/>
                  </a:lnTo>
                  <a:lnTo>
                    <a:pt x="36" y="202"/>
                  </a:lnTo>
                  <a:lnTo>
                    <a:pt x="38" y="200"/>
                  </a:lnTo>
                  <a:lnTo>
                    <a:pt x="42" y="198"/>
                  </a:lnTo>
                  <a:lnTo>
                    <a:pt x="42" y="196"/>
                  </a:lnTo>
                  <a:lnTo>
                    <a:pt x="42" y="222"/>
                  </a:lnTo>
                  <a:lnTo>
                    <a:pt x="42" y="222"/>
                  </a:lnTo>
                  <a:lnTo>
                    <a:pt x="42" y="224"/>
                  </a:lnTo>
                  <a:lnTo>
                    <a:pt x="44" y="224"/>
                  </a:lnTo>
                  <a:lnTo>
                    <a:pt x="48" y="226"/>
                  </a:lnTo>
                  <a:lnTo>
                    <a:pt x="50" y="226"/>
                  </a:lnTo>
                  <a:lnTo>
                    <a:pt x="54" y="226"/>
                  </a:lnTo>
                  <a:lnTo>
                    <a:pt x="58" y="226"/>
                  </a:lnTo>
                  <a:lnTo>
                    <a:pt x="64" y="226"/>
                  </a:lnTo>
                  <a:lnTo>
                    <a:pt x="70" y="226"/>
                  </a:lnTo>
                  <a:lnTo>
                    <a:pt x="74" y="224"/>
                  </a:lnTo>
                  <a:lnTo>
                    <a:pt x="74" y="224"/>
                  </a:lnTo>
                  <a:lnTo>
                    <a:pt x="78" y="224"/>
                  </a:lnTo>
                  <a:lnTo>
                    <a:pt x="80" y="222"/>
                  </a:lnTo>
                  <a:lnTo>
                    <a:pt x="84" y="218"/>
                  </a:lnTo>
                  <a:lnTo>
                    <a:pt x="86" y="216"/>
                  </a:lnTo>
                  <a:lnTo>
                    <a:pt x="86" y="214"/>
                  </a:lnTo>
                  <a:lnTo>
                    <a:pt x="90" y="212"/>
                  </a:lnTo>
                  <a:lnTo>
                    <a:pt x="94" y="210"/>
                  </a:lnTo>
                  <a:lnTo>
                    <a:pt x="96" y="210"/>
                  </a:lnTo>
                  <a:lnTo>
                    <a:pt x="100" y="212"/>
                  </a:lnTo>
                  <a:lnTo>
                    <a:pt x="102" y="212"/>
                  </a:lnTo>
                  <a:lnTo>
                    <a:pt x="102" y="212"/>
                  </a:lnTo>
                  <a:lnTo>
                    <a:pt x="104" y="210"/>
                  </a:lnTo>
                  <a:lnTo>
                    <a:pt x="106" y="208"/>
                  </a:lnTo>
                  <a:lnTo>
                    <a:pt x="108" y="206"/>
                  </a:lnTo>
                  <a:lnTo>
                    <a:pt x="110" y="206"/>
                  </a:lnTo>
                  <a:lnTo>
                    <a:pt x="112" y="206"/>
                  </a:lnTo>
                  <a:lnTo>
                    <a:pt x="112" y="208"/>
                  </a:lnTo>
                  <a:lnTo>
                    <a:pt x="112" y="212"/>
                  </a:lnTo>
                  <a:lnTo>
                    <a:pt x="112" y="216"/>
                  </a:lnTo>
                  <a:lnTo>
                    <a:pt x="112" y="226"/>
                  </a:lnTo>
                  <a:lnTo>
                    <a:pt x="114" y="238"/>
                  </a:lnTo>
                  <a:lnTo>
                    <a:pt x="124" y="248"/>
                  </a:lnTo>
                  <a:lnTo>
                    <a:pt x="136" y="252"/>
                  </a:lnTo>
                  <a:lnTo>
                    <a:pt x="146" y="250"/>
                  </a:lnTo>
                  <a:lnTo>
                    <a:pt x="148" y="252"/>
                  </a:lnTo>
                  <a:lnTo>
                    <a:pt x="148" y="254"/>
                  </a:lnTo>
                  <a:lnTo>
                    <a:pt x="150" y="258"/>
                  </a:lnTo>
                  <a:lnTo>
                    <a:pt x="152" y="262"/>
                  </a:lnTo>
                  <a:lnTo>
                    <a:pt x="156" y="266"/>
                  </a:lnTo>
                  <a:lnTo>
                    <a:pt x="162" y="268"/>
                  </a:lnTo>
                  <a:lnTo>
                    <a:pt x="164" y="268"/>
                  </a:lnTo>
                  <a:lnTo>
                    <a:pt x="166" y="272"/>
                  </a:lnTo>
                  <a:lnTo>
                    <a:pt x="170" y="274"/>
                  </a:lnTo>
                  <a:lnTo>
                    <a:pt x="174" y="278"/>
                  </a:lnTo>
                  <a:lnTo>
                    <a:pt x="178" y="284"/>
                  </a:lnTo>
                  <a:lnTo>
                    <a:pt x="182" y="288"/>
                  </a:lnTo>
                  <a:lnTo>
                    <a:pt x="182" y="294"/>
                  </a:lnTo>
                  <a:lnTo>
                    <a:pt x="206" y="296"/>
                  </a:lnTo>
                  <a:lnTo>
                    <a:pt x="206" y="298"/>
                  </a:lnTo>
                  <a:lnTo>
                    <a:pt x="204" y="300"/>
                  </a:lnTo>
                  <a:lnTo>
                    <a:pt x="204" y="304"/>
                  </a:lnTo>
                  <a:lnTo>
                    <a:pt x="204" y="308"/>
                  </a:lnTo>
                  <a:lnTo>
                    <a:pt x="206" y="310"/>
                  </a:lnTo>
                  <a:lnTo>
                    <a:pt x="206" y="310"/>
                  </a:lnTo>
                  <a:lnTo>
                    <a:pt x="208" y="312"/>
                  </a:lnTo>
                  <a:lnTo>
                    <a:pt x="210" y="312"/>
                  </a:lnTo>
                  <a:lnTo>
                    <a:pt x="212" y="314"/>
                  </a:lnTo>
                  <a:lnTo>
                    <a:pt x="214" y="318"/>
                  </a:lnTo>
                  <a:lnTo>
                    <a:pt x="214" y="322"/>
                  </a:lnTo>
                  <a:lnTo>
                    <a:pt x="214" y="326"/>
                  </a:lnTo>
                  <a:lnTo>
                    <a:pt x="214" y="338"/>
                  </a:lnTo>
                  <a:lnTo>
                    <a:pt x="214" y="350"/>
                  </a:lnTo>
                  <a:lnTo>
                    <a:pt x="214" y="362"/>
                  </a:lnTo>
                  <a:lnTo>
                    <a:pt x="210" y="368"/>
                  </a:lnTo>
                  <a:lnTo>
                    <a:pt x="212" y="368"/>
                  </a:lnTo>
                  <a:lnTo>
                    <a:pt x="212" y="370"/>
                  </a:lnTo>
                  <a:lnTo>
                    <a:pt x="214" y="372"/>
                  </a:lnTo>
                  <a:lnTo>
                    <a:pt x="214" y="374"/>
                  </a:lnTo>
                  <a:lnTo>
                    <a:pt x="214" y="380"/>
                  </a:lnTo>
                  <a:lnTo>
                    <a:pt x="216" y="384"/>
                  </a:lnTo>
                  <a:lnTo>
                    <a:pt x="216" y="396"/>
                  </a:lnTo>
                  <a:lnTo>
                    <a:pt x="218" y="408"/>
                  </a:lnTo>
                  <a:lnTo>
                    <a:pt x="218" y="416"/>
                  </a:lnTo>
                  <a:lnTo>
                    <a:pt x="220" y="416"/>
                  </a:lnTo>
                  <a:lnTo>
                    <a:pt x="220" y="418"/>
                  </a:lnTo>
                  <a:lnTo>
                    <a:pt x="222" y="420"/>
                  </a:lnTo>
                  <a:lnTo>
                    <a:pt x="226" y="420"/>
                  </a:lnTo>
                  <a:lnTo>
                    <a:pt x="236" y="424"/>
                  </a:lnTo>
                  <a:lnTo>
                    <a:pt x="238" y="422"/>
                  </a:lnTo>
                  <a:lnTo>
                    <a:pt x="240" y="422"/>
                  </a:lnTo>
                  <a:lnTo>
                    <a:pt x="242" y="422"/>
                  </a:lnTo>
                  <a:lnTo>
                    <a:pt x="244" y="422"/>
                  </a:lnTo>
                  <a:lnTo>
                    <a:pt x="246" y="422"/>
                  </a:lnTo>
                  <a:lnTo>
                    <a:pt x="248" y="424"/>
                  </a:lnTo>
                  <a:lnTo>
                    <a:pt x="248" y="424"/>
                  </a:lnTo>
                  <a:lnTo>
                    <a:pt x="250" y="428"/>
                  </a:lnTo>
                  <a:lnTo>
                    <a:pt x="252" y="432"/>
                  </a:lnTo>
                  <a:lnTo>
                    <a:pt x="254" y="436"/>
                  </a:lnTo>
                  <a:lnTo>
                    <a:pt x="256" y="442"/>
                  </a:lnTo>
                  <a:lnTo>
                    <a:pt x="256" y="446"/>
                  </a:lnTo>
                  <a:lnTo>
                    <a:pt x="256" y="448"/>
                  </a:lnTo>
                  <a:lnTo>
                    <a:pt x="256" y="448"/>
                  </a:lnTo>
                  <a:lnTo>
                    <a:pt x="260" y="450"/>
                  </a:lnTo>
                  <a:lnTo>
                    <a:pt x="264" y="450"/>
                  </a:lnTo>
                  <a:lnTo>
                    <a:pt x="264" y="450"/>
                  </a:lnTo>
                  <a:lnTo>
                    <a:pt x="266" y="452"/>
                  </a:lnTo>
                  <a:lnTo>
                    <a:pt x="266" y="452"/>
                  </a:lnTo>
                  <a:lnTo>
                    <a:pt x="268" y="452"/>
                  </a:lnTo>
                  <a:lnTo>
                    <a:pt x="270" y="454"/>
                  </a:lnTo>
                  <a:lnTo>
                    <a:pt x="270" y="458"/>
                  </a:lnTo>
                  <a:lnTo>
                    <a:pt x="270" y="462"/>
                  </a:lnTo>
                  <a:lnTo>
                    <a:pt x="270" y="466"/>
                  </a:lnTo>
                  <a:lnTo>
                    <a:pt x="266" y="472"/>
                  </a:lnTo>
                  <a:lnTo>
                    <a:pt x="264" y="474"/>
                  </a:lnTo>
                  <a:lnTo>
                    <a:pt x="258" y="480"/>
                  </a:lnTo>
                  <a:lnTo>
                    <a:pt x="248" y="488"/>
                  </a:lnTo>
                  <a:lnTo>
                    <a:pt x="240" y="494"/>
                  </a:lnTo>
                  <a:lnTo>
                    <a:pt x="234" y="500"/>
                  </a:lnTo>
                  <a:lnTo>
                    <a:pt x="232" y="500"/>
                  </a:lnTo>
                  <a:lnTo>
                    <a:pt x="230" y="502"/>
                  </a:lnTo>
                  <a:lnTo>
                    <a:pt x="228" y="506"/>
                  </a:lnTo>
                  <a:lnTo>
                    <a:pt x="224" y="510"/>
                  </a:lnTo>
                  <a:lnTo>
                    <a:pt x="220" y="514"/>
                  </a:lnTo>
                  <a:lnTo>
                    <a:pt x="218" y="518"/>
                  </a:lnTo>
                  <a:lnTo>
                    <a:pt x="216" y="522"/>
                  </a:lnTo>
                  <a:lnTo>
                    <a:pt x="216" y="524"/>
                  </a:lnTo>
                  <a:lnTo>
                    <a:pt x="216" y="524"/>
                  </a:lnTo>
                  <a:lnTo>
                    <a:pt x="218" y="524"/>
                  </a:lnTo>
                  <a:lnTo>
                    <a:pt x="220" y="522"/>
                  </a:lnTo>
                  <a:lnTo>
                    <a:pt x="224" y="524"/>
                  </a:lnTo>
                  <a:lnTo>
                    <a:pt x="226" y="526"/>
                  </a:lnTo>
                  <a:lnTo>
                    <a:pt x="230" y="530"/>
                  </a:lnTo>
                  <a:lnTo>
                    <a:pt x="240" y="538"/>
                  </a:lnTo>
                  <a:lnTo>
                    <a:pt x="240" y="540"/>
                  </a:lnTo>
                  <a:lnTo>
                    <a:pt x="244" y="540"/>
                  </a:lnTo>
                  <a:lnTo>
                    <a:pt x="248" y="542"/>
                  </a:lnTo>
                  <a:lnTo>
                    <a:pt x="254" y="544"/>
                  </a:lnTo>
                  <a:lnTo>
                    <a:pt x="258" y="546"/>
                  </a:lnTo>
                  <a:lnTo>
                    <a:pt x="262" y="548"/>
                  </a:lnTo>
                  <a:lnTo>
                    <a:pt x="264" y="552"/>
                  </a:lnTo>
                  <a:lnTo>
                    <a:pt x="278" y="568"/>
                  </a:lnTo>
                  <a:lnTo>
                    <a:pt x="282" y="572"/>
                  </a:lnTo>
                  <a:lnTo>
                    <a:pt x="290" y="562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Freeform 333">
              <a:extLst>
                <a:ext uri="{FF2B5EF4-FFF2-40B4-BE49-F238E27FC236}">
                  <a16:creationId xmlns:a16="http://schemas.microsoft.com/office/drawing/2014/main" id="{6D5F83B8-4887-8262-2CEF-D6C8989E21AA}"/>
                </a:ext>
              </a:extLst>
            </p:cNvPr>
            <p:cNvSpPr>
              <a:spLocks/>
            </p:cNvSpPr>
            <p:nvPr/>
          </p:nvSpPr>
          <p:spPr bwMode="gray">
            <a:xfrm>
              <a:off x="4290649" y="5179914"/>
              <a:ext cx="311150" cy="1382486"/>
            </a:xfrm>
            <a:custGeom>
              <a:avLst/>
              <a:gdLst>
                <a:gd name="T0" fmla="*/ 130 w 150"/>
                <a:gd name="T1" fmla="*/ 742 h 756"/>
                <a:gd name="T2" fmla="*/ 102 w 150"/>
                <a:gd name="T3" fmla="*/ 748 h 756"/>
                <a:gd name="T4" fmla="*/ 92 w 150"/>
                <a:gd name="T5" fmla="*/ 748 h 756"/>
                <a:gd name="T6" fmla="*/ 54 w 150"/>
                <a:gd name="T7" fmla="*/ 716 h 756"/>
                <a:gd name="T8" fmla="*/ 70 w 150"/>
                <a:gd name="T9" fmla="*/ 688 h 756"/>
                <a:gd name="T10" fmla="*/ 58 w 150"/>
                <a:gd name="T11" fmla="*/ 678 h 756"/>
                <a:gd name="T12" fmla="*/ 42 w 150"/>
                <a:gd name="T13" fmla="*/ 678 h 756"/>
                <a:gd name="T14" fmla="*/ 34 w 150"/>
                <a:gd name="T15" fmla="*/ 686 h 756"/>
                <a:gd name="T16" fmla="*/ 0 w 150"/>
                <a:gd name="T17" fmla="*/ 622 h 756"/>
                <a:gd name="T18" fmla="*/ 8 w 150"/>
                <a:gd name="T19" fmla="*/ 540 h 756"/>
                <a:gd name="T20" fmla="*/ 30 w 150"/>
                <a:gd name="T21" fmla="*/ 452 h 756"/>
                <a:gd name="T22" fmla="*/ 28 w 150"/>
                <a:gd name="T23" fmla="*/ 398 h 756"/>
                <a:gd name="T24" fmla="*/ 48 w 150"/>
                <a:gd name="T25" fmla="*/ 368 h 756"/>
                <a:gd name="T26" fmla="*/ 46 w 150"/>
                <a:gd name="T27" fmla="*/ 336 h 756"/>
                <a:gd name="T28" fmla="*/ 38 w 150"/>
                <a:gd name="T29" fmla="*/ 352 h 756"/>
                <a:gd name="T30" fmla="*/ 36 w 150"/>
                <a:gd name="T31" fmla="*/ 372 h 756"/>
                <a:gd name="T32" fmla="*/ 30 w 150"/>
                <a:gd name="T33" fmla="*/ 380 h 756"/>
                <a:gd name="T34" fmla="*/ 50 w 150"/>
                <a:gd name="T35" fmla="*/ 260 h 756"/>
                <a:gd name="T36" fmla="*/ 56 w 150"/>
                <a:gd name="T37" fmla="*/ 214 h 756"/>
                <a:gd name="T38" fmla="*/ 66 w 150"/>
                <a:gd name="T39" fmla="*/ 184 h 756"/>
                <a:gd name="T40" fmla="*/ 66 w 150"/>
                <a:gd name="T41" fmla="*/ 166 h 756"/>
                <a:gd name="T42" fmla="*/ 68 w 150"/>
                <a:gd name="T43" fmla="*/ 150 h 756"/>
                <a:gd name="T44" fmla="*/ 70 w 150"/>
                <a:gd name="T45" fmla="*/ 134 h 756"/>
                <a:gd name="T46" fmla="*/ 68 w 150"/>
                <a:gd name="T47" fmla="*/ 110 h 756"/>
                <a:gd name="T48" fmla="*/ 72 w 150"/>
                <a:gd name="T49" fmla="*/ 88 h 756"/>
                <a:gd name="T50" fmla="*/ 64 w 150"/>
                <a:gd name="T51" fmla="*/ 30 h 756"/>
                <a:gd name="T52" fmla="*/ 46 w 150"/>
                <a:gd name="T53" fmla="*/ 10 h 756"/>
                <a:gd name="T54" fmla="*/ 60 w 150"/>
                <a:gd name="T55" fmla="*/ 6 h 756"/>
                <a:gd name="T56" fmla="*/ 74 w 150"/>
                <a:gd name="T57" fmla="*/ 8 h 756"/>
                <a:gd name="T58" fmla="*/ 100 w 150"/>
                <a:gd name="T59" fmla="*/ 46 h 756"/>
                <a:gd name="T60" fmla="*/ 110 w 150"/>
                <a:gd name="T61" fmla="*/ 106 h 756"/>
                <a:gd name="T62" fmla="*/ 116 w 150"/>
                <a:gd name="T63" fmla="*/ 108 h 756"/>
                <a:gd name="T64" fmla="*/ 118 w 150"/>
                <a:gd name="T65" fmla="*/ 116 h 756"/>
                <a:gd name="T66" fmla="*/ 114 w 150"/>
                <a:gd name="T67" fmla="*/ 126 h 756"/>
                <a:gd name="T68" fmla="*/ 104 w 150"/>
                <a:gd name="T69" fmla="*/ 146 h 756"/>
                <a:gd name="T70" fmla="*/ 88 w 150"/>
                <a:gd name="T71" fmla="*/ 178 h 756"/>
                <a:gd name="T72" fmla="*/ 82 w 150"/>
                <a:gd name="T73" fmla="*/ 214 h 756"/>
                <a:gd name="T74" fmla="*/ 80 w 150"/>
                <a:gd name="T75" fmla="*/ 326 h 756"/>
                <a:gd name="T76" fmla="*/ 68 w 150"/>
                <a:gd name="T77" fmla="*/ 344 h 756"/>
                <a:gd name="T78" fmla="*/ 58 w 150"/>
                <a:gd name="T79" fmla="*/ 370 h 756"/>
                <a:gd name="T80" fmla="*/ 60 w 150"/>
                <a:gd name="T81" fmla="*/ 398 h 756"/>
                <a:gd name="T82" fmla="*/ 56 w 150"/>
                <a:gd name="T83" fmla="*/ 420 h 756"/>
                <a:gd name="T84" fmla="*/ 56 w 150"/>
                <a:gd name="T85" fmla="*/ 458 h 756"/>
                <a:gd name="T86" fmla="*/ 54 w 150"/>
                <a:gd name="T87" fmla="*/ 470 h 756"/>
                <a:gd name="T88" fmla="*/ 58 w 150"/>
                <a:gd name="T89" fmla="*/ 478 h 756"/>
                <a:gd name="T90" fmla="*/ 56 w 150"/>
                <a:gd name="T91" fmla="*/ 516 h 756"/>
                <a:gd name="T92" fmla="*/ 46 w 150"/>
                <a:gd name="T93" fmla="*/ 526 h 756"/>
                <a:gd name="T94" fmla="*/ 38 w 150"/>
                <a:gd name="T95" fmla="*/ 554 h 756"/>
                <a:gd name="T96" fmla="*/ 38 w 150"/>
                <a:gd name="T97" fmla="*/ 618 h 756"/>
                <a:gd name="T98" fmla="*/ 38 w 150"/>
                <a:gd name="T99" fmla="*/ 642 h 756"/>
                <a:gd name="T100" fmla="*/ 90 w 150"/>
                <a:gd name="T101" fmla="*/ 658 h 756"/>
                <a:gd name="T102" fmla="*/ 92 w 150"/>
                <a:gd name="T103" fmla="*/ 676 h 756"/>
                <a:gd name="T104" fmla="*/ 150 w 150"/>
                <a:gd name="T105" fmla="*/ 74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756">
                  <a:moveTo>
                    <a:pt x="150" y="748"/>
                  </a:moveTo>
                  <a:lnTo>
                    <a:pt x="144" y="752"/>
                  </a:lnTo>
                  <a:lnTo>
                    <a:pt x="136" y="748"/>
                  </a:lnTo>
                  <a:lnTo>
                    <a:pt x="130" y="742"/>
                  </a:lnTo>
                  <a:lnTo>
                    <a:pt x="122" y="744"/>
                  </a:lnTo>
                  <a:lnTo>
                    <a:pt x="112" y="750"/>
                  </a:lnTo>
                  <a:lnTo>
                    <a:pt x="106" y="756"/>
                  </a:lnTo>
                  <a:lnTo>
                    <a:pt x="102" y="748"/>
                  </a:lnTo>
                  <a:lnTo>
                    <a:pt x="104" y="738"/>
                  </a:lnTo>
                  <a:lnTo>
                    <a:pt x="102" y="732"/>
                  </a:lnTo>
                  <a:lnTo>
                    <a:pt x="92" y="736"/>
                  </a:lnTo>
                  <a:lnTo>
                    <a:pt x="92" y="748"/>
                  </a:lnTo>
                  <a:lnTo>
                    <a:pt x="76" y="748"/>
                  </a:lnTo>
                  <a:lnTo>
                    <a:pt x="70" y="728"/>
                  </a:lnTo>
                  <a:lnTo>
                    <a:pt x="54" y="730"/>
                  </a:lnTo>
                  <a:lnTo>
                    <a:pt x="54" y="716"/>
                  </a:lnTo>
                  <a:lnTo>
                    <a:pt x="66" y="712"/>
                  </a:lnTo>
                  <a:lnTo>
                    <a:pt x="72" y="694"/>
                  </a:lnTo>
                  <a:lnTo>
                    <a:pt x="72" y="690"/>
                  </a:lnTo>
                  <a:lnTo>
                    <a:pt x="70" y="688"/>
                  </a:lnTo>
                  <a:lnTo>
                    <a:pt x="66" y="684"/>
                  </a:lnTo>
                  <a:lnTo>
                    <a:pt x="62" y="682"/>
                  </a:lnTo>
                  <a:lnTo>
                    <a:pt x="60" y="680"/>
                  </a:lnTo>
                  <a:lnTo>
                    <a:pt x="58" y="678"/>
                  </a:lnTo>
                  <a:lnTo>
                    <a:pt x="56" y="676"/>
                  </a:lnTo>
                  <a:lnTo>
                    <a:pt x="50" y="676"/>
                  </a:lnTo>
                  <a:lnTo>
                    <a:pt x="46" y="676"/>
                  </a:lnTo>
                  <a:lnTo>
                    <a:pt x="42" y="678"/>
                  </a:lnTo>
                  <a:lnTo>
                    <a:pt x="38" y="680"/>
                  </a:lnTo>
                  <a:lnTo>
                    <a:pt x="36" y="682"/>
                  </a:lnTo>
                  <a:lnTo>
                    <a:pt x="34" y="684"/>
                  </a:lnTo>
                  <a:lnTo>
                    <a:pt x="34" y="686"/>
                  </a:lnTo>
                  <a:lnTo>
                    <a:pt x="34" y="686"/>
                  </a:lnTo>
                  <a:lnTo>
                    <a:pt x="2" y="654"/>
                  </a:lnTo>
                  <a:lnTo>
                    <a:pt x="0" y="642"/>
                  </a:lnTo>
                  <a:lnTo>
                    <a:pt x="0" y="622"/>
                  </a:lnTo>
                  <a:lnTo>
                    <a:pt x="0" y="600"/>
                  </a:lnTo>
                  <a:lnTo>
                    <a:pt x="4" y="576"/>
                  </a:lnTo>
                  <a:lnTo>
                    <a:pt x="6" y="554"/>
                  </a:lnTo>
                  <a:lnTo>
                    <a:pt x="8" y="540"/>
                  </a:lnTo>
                  <a:lnTo>
                    <a:pt x="8" y="534"/>
                  </a:lnTo>
                  <a:lnTo>
                    <a:pt x="26" y="510"/>
                  </a:lnTo>
                  <a:lnTo>
                    <a:pt x="30" y="484"/>
                  </a:lnTo>
                  <a:lnTo>
                    <a:pt x="30" y="452"/>
                  </a:lnTo>
                  <a:lnTo>
                    <a:pt x="16" y="432"/>
                  </a:lnTo>
                  <a:lnTo>
                    <a:pt x="34" y="414"/>
                  </a:lnTo>
                  <a:lnTo>
                    <a:pt x="36" y="398"/>
                  </a:lnTo>
                  <a:lnTo>
                    <a:pt x="28" y="398"/>
                  </a:lnTo>
                  <a:lnTo>
                    <a:pt x="32" y="388"/>
                  </a:lnTo>
                  <a:lnTo>
                    <a:pt x="38" y="388"/>
                  </a:lnTo>
                  <a:lnTo>
                    <a:pt x="46" y="384"/>
                  </a:lnTo>
                  <a:lnTo>
                    <a:pt x="48" y="368"/>
                  </a:lnTo>
                  <a:lnTo>
                    <a:pt x="48" y="358"/>
                  </a:lnTo>
                  <a:lnTo>
                    <a:pt x="50" y="348"/>
                  </a:lnTo>
                  <a:lnTo>
                    <a:pt x="54" y="332"/>
                  </a:lnTo>
                  <a:lnTo>
                    <a:pt x="46" y="336"/>
                  </a:lnTo>
                  <a:lnTo>
                    <a:pt x="42" y="344"/>
                  </a:lnTo>
                  <a:lnTo>
                    <a:pt x="40" y="346"/>
                  </a:lnTo>
                  <a:lnTo>
                    <a:pt x="40" y="348"/>
                  </a:lnTo>
                  <a:lnTo>
                    <a:pt x="38" y="352"/>
                  </a:lnTo>
                  <a:lnTo>
                    <a:pt x="38" y="356"/>
                  </a:lnTo>
                  <a:lnTo>
                    <a:pt x="38" y="362"/>
                  </a:lnTo>
                  <a:lnTo>
                    <a:pt x="38" y="368"/>
                  </a:lnTo>
                  <a:lnTo>
                    <a:pt x="36" y="372"/>
                  </a:lnTo>
                  <a:lnTo>
                    <a:pt x="34" y="376"/>
                  </a:lnTo>
                  <a:lnTo>
                    <a:pt x="32" y="378"/>
                  </a:lnTo>
                  <a:lnTo>
                    <a:pt x="30" y="378"/>
                  </a:lnTo>
                  <a:lnTo>
                    <a:pt x="30" y="380"/>
                  </a:lnTo>
                  <a:lnTo>
                    <a:pt x="28" y="352"/>
                  </a:lnTo>
                  <a:lnTo>
                    <a:pt x="40" y="314"/>
                  </a:lnTo>
                  <a:lnTo>
                    <a:pt x="46" y="282"/>
                  </a:lnTo>
                  <a:lnTo>
                    <a:pt x="50" y="260"/>
                  </a:lnTo>
                  <a:lnTo>
                    <a:pt x="50" y="244"/>
                  </a:lnTo>
                  <a:lnTo>
                    <a:pt x="50" y="240"/>
                  </a:lnTo>
                  <a:lnTo>
                    <a:pt x="50" y="228"/>
                  </a:lnTo>
                  <a:lnTo>
                    <a:pt x="56" y="214"/>
                  </a:lnTo>
                  <a:lnTo>
                    <a:pt x="60" y="200"/>
                  </a:lnTo>
                  <a:lnTo>
                    <a:pt x="64" y="190"/>
                  </a:lnTo>
                  <a:lnTo>
                    <a:pt x="66" y="186"/>
                  </a:lnTo>
                  <a:lnTo>
                    <a:pt x="66" y="184"/>
                  </a:lnTo>
                  <a:lnTo>
                    <a:pt x="66" y="182"/>
                  </a:lnTo>
                  <a:lnTo>
                    <a:pt x="66" y="176"/>
                  </a:lnTo>
                  <a:lnTo>
                    <a:pt x="66" y="172"/>
                  </a:lnTo>
                  <a:lnTo>
                    <a:pt x="66" y="166"/>
                  </a:lnTo>
                  <a:lnTo>
                    <a:pt x="66" y="164"/>
                  </a:lnTo>
                  <a:lnTo>
                    <a:pt x="68" y="160"/>
                  </a:lnTo>
                  <a:lnTo>
                    <a:pt x="68" y="154"/>
                  </a:lnTo>
                  <a:lnTo>
                    <a:pt x="68" y="150"/>
                  </a:lnTo>
                  <a:lnTo>
                    <a:pt x="70" y="146"/>
                  </a:lnTo>
                  <a:lnTo>
                    <a:pt x="70" y="142"/>
                  </a:lnTo>
                  <a:lnTo>
                    <a:pt x="70" y="140"/>
                  </a:lnTo>
                  <a:lnTo>
                    <a:pt x="70" y="134"/>
                  </a:lnTo>
                  <a:lnTo>
                    <a:pt x="70" y="128"/>
                  </a:lnTo>
                  <a:lnTo>
                    <a:pt x="70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70" y="106"/>
                  </a:lnTo>
                  <a:lnTo>
                    <a:pt x="70" y="100"/>
                  </a:lnTo>
                  <a:lnTo>
                    <a:pt x="72" y="96"/>
                  </a:lnTo>
                  <a:lnTo>
                    <a:pt x="72" y="88"/>
                  </a:lnTo>
                  <a:lnTo>
                    <a:pt x="74" y="74"/>
                  </a:lnTo>
                  <a:lnTo>
                    <a:pt x="72" y="56"/>
                  </a:lnTo>
                  <a:lnTo>
                    <a:pt x="68" y="36"/>
                  </a:lnTo>
                  <a:lnTo>
                    <a:pt x="64" y="30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60" y="6"/>
                  </a:lnTo>
                  <a:lnTo>
                    <a:pt x="66" y="2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4" y="8"/>
                  </a:lnTo>
                  <a:lnTo>
                    <a:pt x="80" y="18"/>
                  </a:lnTo>
                  <a:lnTo>
                    <a:pt x="90" y="34"/>
                  </a:lnTo>
                  <a:lnTo>
                    <a:pt x="98" y="46"/>
                  </a:lnTo>
                  <a:lnTo>
                    <a:pt x="100" y="46"/>
                  </a:lnTo>
                  <a:lnTo>
                    <a:pt x="100" y="48"/>
                  </a:lnTo>
                  <a:lnTo>
                    <a:pt x="102" y="52"/>
                  </a:lnTo>
                  <a:lnTo>
                    <a:pt x="102" y="60"/>
                  </a:lnTo>
                  <a:lnTo>
                    <a:pt x="110" y="106"/>
                  </a:lnTo>
                  <a:lnTo>
                    <a:pt x="112" y="106"/>
                  </a:lnTo>
                  <a:lnTo>
                    <a:pt x="112" y="106"/>
                  </a:lnTo>
                  <a:lnTo>
                    <a:pt x="114" y="108"/>
                  </a:lnTo>
                  <a:lnTo>
                    <a:pt x="116" y="108"/>
                  </a:lnTo>
                  <a:lnTo>
                    <a:pt x="118" y="106"/>
                  </a:lnTo>
                  <a:lnTo>
                    <a:pt x="118" y="108"/>
                  </a:lnTo>
                  <a:lnTo>
                    <a:pt x="118" y="110"/>
                  </a:lnTo>
                  <a:lnTo>
                    <a:pt x="118" y="116"/>
                  </a:lnTo>
                  <a:lnTo>
                    <a:pt x="118" y="120"/>
                  </a:lnTo>
                  <a:lnTo>
                    <a:pt x="118" y="124"/>
                  </a:lnTo>
                  <a:lnTo>
                    <a:pt x="116" y="124"/>
                  </a:lnTo>
                  <a:lnTo>
                    <a:pt x="114" y="126"/>
                  </a:lnTo>
                  <a:lnTo>
                    <a:pt x="112" y="128"/>
                  </a:lnTo>
                  <a:lnTo>
                    <a:pt x="108" y="132"/>
                  </a:lnTo>
                  <a:lnTo>
                    <a:pt x="106" y="138"/>
                  </a:lnTo>
                  <a:lnTo>
                    <a:pt x="104" y="146"/>
                  </a:lnTo>
                  <a:lnTo>
                    <a:pt x="102" y="150"/>
                  </a:lnTo>
                  <a:lnTo>
                    <a:pt x="98" y="158"/>
                  </a:lnTo>
                  <a:lnTo>
                    <a:pt x="92" y="168"/>
                  </a:lnTo>
                  <a:lnTo>
                    <a:pt x="88" y="178"/>
                  </a:lnTo>
                  <a:lnTo>
                    <a:pt x="86" y="186"/>
                  </a:lnTo>
                  <a:lnTo>
                    <a:pt x="84" y="192"/>
                  </a:lnTo>
                  <a:lnTo>
                    <a:pt x="84" y="200"/>
                  </a:lnTo>
                  <a:lnTo>
                    <a:pt x="82" y="214"/>
                  </a:lnTo>
                  <a:lnTo>
                    <a:pt x="84" y="232"/>
                  </a:lnTo>
                  <a:lnTo>
                    <a:pt x="82" y="322"/>
                  </a:lnTo>
                  <a:lnTo>
                    <a:pt x="82" y="324"/>
                  </a:lnTo>
                  <a:lnTo>
                    <a:pt x="80" y="326"/>
                  </a:lnTo>
                  <a:lnTo>
                    <a:pt x="76" y="330"/>
                  </a:lnTo>
                  <a:lnTo>
                    <a:pt x="74" y="334"/>
                  </a:lnTo>
                  <a:lnTo>
                    <a:pt x="70" y="338"/>
                  </a:lnTo>
                  <a:lnTo>
                    <a:pt x="68" y="344"/>
                  </a:lnTo>
                  <a:lnTo>
                    <a:pt x="66" y="348"/>
                  </a:lnTo>
                  <a:lnTo>
                    <a:pt x="64" y="350"/>
                  </a:lnTo>
                  <a:lnTo>
                    <a:pt x="60" y="368"/>
                  </a:lnTo>
                  <a:lnTo>
                    <a:pt x="58" y="370"/>
                  </a:lnTo>
                  <a:lnTo>
                    <a:pt x="58" y="372"/>
                  </a:lnTo>
                  <a:lnTo>
                    <a:pt x="60" y="380"/>
                  </a:lnTo>
                  <a:lnTo>
                    <a:pt x="58" y="390"/>
                  </a:lnTo>
                  <a:lnTo>
                    <a:pt x="60" y="398"/>
                  </a:lnTo>
                  <a:lnTo>
                    <a:pt x="58" y="410"/>
                  </a:lnTo>
                  <a:lnTo>
                    <a:pt x="54" y="412"/>
                  </a:lnTo>
                  <a:lnTo>
                    <a:pt x="54" y="420"/>
                  </a:lnTo>
                  <a:lnTo>
                    <a:pt x="56" y="420"/>
                  </a:lnTo>
                  <a:lnTo>
                    <a:pt x="56" y="424"/>
                  </a:lnTo>
                  <a:lnTo>
                    <a:pt x="56" y="436"/>
                  </a:lnTo>
                  <a:lnTo>
                    <a:pt x="56" y="448"/>
                  </a:lnTo>
                  <a:lnTo>
                    <a:pt x="56" y="458"/>
                  </a:lnTo>
                  <a:lnTo>
                    <a:pt x="56" y="462"/>
                  </a:lnTo>
                  <a:lnTo>
                    <a:pt x="54" y="466"/>
                  </a:lnTo>
                  <a:lnTo>
                    <a:pt x="54" y="468"/>
                  </a:lnTo>
                  <a:lnTo>
                    <a:pt x="54" y="470"/>
                  </a:lnTo>
                  <a:lnTo>
                    <a:pt x="54" y="472"/>
                  </a:lnTo>
                  <a:lnTo>
                    <a:pt x="56" y="474"/>
                  </a:lnTo>
                  <a:lnTo>
                    <a:pt x="56" y="476"/>
                  </a:lnTo>
                  <a:lnTo>
                    <a:pt x="58" y="478"/>
                  </a:lnTo>
                  <a:lnTo>
                    <a:pt x="58" y="484"/>
                  </a:lnTo>
                  <a:lnTo>
                    <a:pt x="58" y="496"/>
                  </a:lnTo>
                  <a:lnTo>
                    <a:pt x="58" y="508"/>
                  </a:lnTo>
                  <a:lnTo>
                    <a:pt x="56" y="516"/>
                  </a:lnTo>
                  <a:lnTo>
                    <a:pt x="56" y="518"/>
                  </a:lnTo>
                  <a:lnTo>
                    <a:pt x="52" y="520"/>
                  </a:lnTo>
                  <a:lnTo>
                    <a:pt x="50" y="522"/>
                  </a:lnTo>
                  <a:lnTo>
                    <a:pt x="46" y="526"/>
                  </a:lnTo>
                  <a:lnTo>
                    <a:pt x="42" y="530"/>
                  </a:lnTo>
                  <a:lnTo>
                    <a:pt x="40" y="534"/>
                  </a:lnTo>
                  <a:lnTo>
                    <a:pt x="38" y="540"/>
                  </a:lnTo>
                  <a:lnTo>
                    <a:pt x="38" y="554"/>
                  </a:lnTo>
                  <a:lnTo>
                    <a:pt x="38" y="574"/>
                  </a:lnTo>
                  <a:lnTo>
                    <a:pt x="38" y="594"/>
                  </a:lnTo>
                  <a:lnTo>
                    <a:pt x="38" y="612"/>
                  </a:lnTo>
                  <a:lnTo>
                    <a:pt x="38" y="618"/>
                  </a:lnTo>
                  <a:lnTo>
                    <a:pt x="36" y="620"/>
                  </a:lnTo>
                  <a:lnTo>
                    <a:pt x="36" y="624"/>
                  </a:lnTo>
                  <a:lnTo>
                    <a:pt x="38" y="630"/>
                  </a:lnTo>
                  <a:lnTo>
                    <a:pt x="38" y="642"/>
                  </a:lnTo>
                  <a:lnTo>
                    <a:pt x="50" y="656"/>
                  </a:lnTo>
                  <a:lnTo>
                    <a:pt x="88" y="656"/>
                  </a:lnTo>
                  <a:lnTo>
                    <a:pt x="90" y="656"/>
                  </a:lnTo>
                  <a:lnTo>
                    <a:pt x="90" y="658"/>
                  </a:lnTo>
                  <a:lnTo>
                    <a:pt x="90" y="660"/>
                  </a:lnTo>
                  <a:lnTo>
                    <a:pt x="90" y="662"/>
                  </a:lnTo>
                  <a:lnTo>
                    <a:pt x="90" y="668"/>
                  </a:lnTo>
                  <a:lnTo>
                    <a:pt x="92" y="676"/>
                  </a:lnTo>
                  <a:lnTo>
                    <a:pt x="92" y="700"/>
                  </a:lnTo>
                  <a:lnTo>
                    <a:pt x="96" y="726"/>
                  </a:lnTo>
                  <a:lnTo>
                    <a:pt x="136" y="728"/>
                  </a:lnTo>
                  <a:lnTo>
                    <a:pt x="150" y="748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Freeform 334">
              <a:extLst>
                <a:ext uri="{FF2B5EF4-FFF2-40B4-BE49-F238E27FC236}">
                  <a16:creationId xmlns:a16="http://schemas.microsoft.com/office/drawing/2014/main" id="{E4DD261F-3B55-AD1C-1F9B-0043658FE1D0}"/>
                </a:ext>
              </a:extLst>
            </p:cNvPr>
            <p:cNvSpPr>
              <a:spLocks/>
            </p:cNvSpPr>
            <p:nvPr/>
          </p:nvSpPr>
          <p:spPr bwMode="gray">
            <a:xfrm>
              <a:off x="4664029" y="5271348"/>
              <a:ext cx="228176" cy="230414"/>
            </a:xfrm>
            <a:custGeom>
              <a:avLst/>
              <a:gdLst>
                <a:gd name="T0" fmla="*/ 110 w 110"/>
                <a:gd name="T1" fmla="*/ 94 h 126"/>
                <a:gd name="T2" fmla="*/ 108 w 110"/>
                <a:gd name="T3" fmla="*/ 84 h 126"/>
                <a:gd name="T4" fmla="*/ 104 w 110"/>
                <a:gd name="T5" fmla="*/ 76 h 126"/>
                <a:gd name="T6" fmla="*/ 102 w 110"/>
                <a:gd name="T7" fmla="*/ 72 h 126"/>
                <a:gd name="T8" fmla="*/ 98 w 110"/>
                <a:gd name="T9" fmla="*/ 70 h 126"/>
                <a:gd name="T10" fmla="*/ 92 w 110"/>
                <a:gd name="T11" fmla="*/ 70 h 126"/>
                <a:gd name="T12" fmla="*/ 90 w 110"/>
                <a:gd name="T13" fmla="*/ 72 h 126"/>
                <a:gd name="T14" fmla="*/ 76 w 110"/>
                <a:gd name="T15" fmla="*/ 68 h 126"/>
                <a:gd name="T16" fmla="*/ 72 w 110"/>
                <a:gd name="T17" fmla="*/ 64 h 126"/>
                <a:gd name="T18" fmla="*/ 72 w 110"/>
                <a:gd name="T19" fmla="*/ 54 h 126"/>
                <a:gd name="T20" fmla="*/ 68 w 110"/>
                <a:gd name="T21" fmla="*/ 32 h 126"/>
                <a:gd name="T22" fmla="*/ 68 w 110"/>
                <a:gd name="T23" fmla="*/ 24 h 126"/>
                <a:gd name="T24" fmla="*/ 68 w 110"/>
                <a:gd name="T25" fmla="*/ 18 h 126"/>
                <a:gd name="T26" fmla="*/ 68 w 110"/>
                <a:gd name="T27" fmla="*/ 18 h 126"/>
                <a:gd name="T28" fmla="*/ 64 w 110"/>
                <a:gd name="T29" fmla="*/ 16 h 126"/>
                <a:gd name="T30" fmla="*/ 56 w 110"/>
                <a:gd name="T31" fmla="*/ 8 h 126"/>
                <a:gd name="T32" fmla="*/ 46 w 110"/>
                <a:gd name="T33" fmla="*/ 2 h 126"/>
                <a:gd name="T34" fmla="*/ 36 w 110"/>
                <a:gd name="T35" fmla="*/ 0 h 126"/>
                <a:gd name="T36" fmla="*/ 30 w 110"/>
                <a:gd name="T37" fmla="*/ 4 h 126"/>
                <a:gd name="T38" fmla="*/ 18 w 110"/>
                <a:gd name="T39" fmla="*/ 10 h 126"/>
                <a:gd name="T40" fmla="*/ 8 w 110"/>
                <a:gd name="T41" fmla="*/ 24 h 126"/>
                <a:gd name="T42" fmla="*/ 6 w 110"/>
                <a:gd name="T43" fmla="*/ 28 h 126"/>
                <a:gd name="T44" fmla="*/ 2 w 110"/>
                <a:gd name="T45" fmla="*/ 38 h 126"/>
                <a:gd name="T46" fmla="*/ 0 w 110"/>
                <a:gd name="T47" fmla="*/ 52 h 126"/>
                <a:gd name="T48" fmla="*/ 2 w 110"/>
                <a:gd name="T49" fmla="*/ 56 h 126"/>
                <a:gd name="T50" fmla="*/ 10 w 110"/>
                <a:gd name="T51" fmla="*/ 60 h 126"/>
                <a:gd name="T52" fmla="*/ 32 w 110"/>
                <a:gd name="T53" fmla="*/ 72 h 126"/>
                <a:gd name="T54" fmla="*/ 50 w 110"/>
                <a:gd name="T55" fmla="*/ 126 h 126"/>
                <a:gd name="T56" fmla="*/ 102 w 110"/>
                <a:gd name="T57" fmla="*/ 124 h 126"/>
                <a:gd name="T58" fmla="*/ 104 w 110"/>
                <a:gd name="T59" fmla="*/ 116 h 126"/>
                <a:gd name="T60" fmla="*/ 106 w 110"/>
                <a:gd name="T61" fmla="*/ 110 h 126"/>
                <a:gd name="T62" fmla="*/ 106 w 110"/>
                <a:gd name="T63" fmla="*/ 104 h 126"/>
                <a:gd name="T64" fmla="*/ 108 w 110"/>
                <a:gd name="T65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0" h="126">
                  <a:moveTo>
                    <a:pt x="108" y="96"/>
                  </a:moveTo>
                  <a:lnTo>
                    <a:pt x="110" y="94"/>
                  </a:lnTo>
                  <a:lnTo>
                    <a:pt x="108" y="90"/>
                  </a:lnTo>
                  <a:lnTo>
                    <a:pt x="108" y="84"/>
                  </a:lnTo>
                  <a:lnTo>
                    <a:pt x="106" y="80"/>
                  </a:lnTo>
                  <a:lnTo>
                    <a:pt x="104" y="76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0" y="70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2" y="70"/>
                  </a:lnTo>
                  <a:lnTo>
                    <a:pt x="90" y="70"/>
                  </a:lnTo>
                  <a:lnTo>
                    <a:pt x="90" y="72"/>
                  </a:lnTo>
                  <a:lnTo>
                    <a:pt x="78" y="68"/>
                  </a:lnTo>
                  <a:lnTo>
                    <a:pt x="76" y="68"/>
                  </a:lnTo>
                  <a:lnTo>
                    <a:pt x="74" y="66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54"/>
                  </a:lnTo>
                  <a:lnTo>
                    <a:pt x="70" y="42"/>
                  </a:lnTo>
                  <a:lnTo>
                    <a:pt x="68" y="32"/>
                  </a:lnTo>
                  <a:lnTo>
                    <a:pt x="68" y="28"/>
                  </a:lnTo>
                  <a:lnTo>
                    <a:pt x="68" y="24"/>
                  </a:lnTo>
                  <a:lnTo>
                    <a:pt x="68" y="20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6" y="18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6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4" y="6"/>
                  </a:lnTo>
                  <a:lnTo>
                    <a:pt x="18" y="10"/>
                  </a:lnTo>
                  <a:lnTo>
                    <a:pt x="12" y="16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6" y="58"/>
                  </a:lnTo>
                  <a:lnTo>
                    <a:pt x="10" y="60"/>
                  </a:lnTo>
                  <a:lnTo>
                    <a:pt x="26" y="66"/>
                  </a:lnTo>
                  <a:lnTo>
                    <a:pt x="32" y="72"/>
                  </a:lnTo>
                  <a:lnTo>
                    <a:pt x="66" y="90"/>
                  </a:lnTo>
                  <a:lnTo>
                    <a:pt x="50" y="126"/>
                  </a:lnTo>
                  <a:lnTo>
                    <a:pt x="102" y="126"/>
                  </a:lnTo>
                  <a:lnTo>
                    <a:pt x="102" y="124"/>
                  </a:lnTo>
                  <a:lnTo>
                    <a:pt x="102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6" y="110"/>
                  </a:lnTo>
                  <a:lnTo>
                    <a:pt x="106" y="108"/>
                  </a:lnTo>
                  <a:lnTo>
                    <a:pt x="106" y="104"/>
                  </a:lnTo>
                  <a:lnTo>
                    <a:pt x="108" y="98"/>
                  </a:lnTo>
                  <a:lnTo>
                    <a:pt x="108" y="96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reeform 335">
              <a:extLst>
                <a:ext uri="{FF2B5EF4-FFF2-40B4-BE49-F238E27FC236}">
                  <a16:creationId xmlns:a16="http://schemas.microsoft.com/office/drawing/2014/main" id="{14565520-EF1D-0EF3-E5BE-67C07BE709F6}"/>
                </a:ext>
              </a:extLst>
            </p:cNvPr>
            <p:cNvSpPr>
              <a:spLocks/>
            </p:cNvSpPr>
            <p:nvPr/>
          </p:nvSpPr>
          <p:spPr bwMode="gray">
            <a:xfrm>
              <a:off x="3991946" y="4400894"/>
              <a:ext cx="107865" cy="128008"/>
            </a:xfrm>
            <a:custGeom>
              <a:avLst/>
              <a:gdLst>
                <a:gd name="T0" fmla="*/ 50 w 52"/>
                <a:gd name="T1" fmla="*/ 64 h 70"/>
                <a:gd name="T2" fmla="*/ 46 w 52"/>
                <a:gd name="T3" fmla="*/ 60 h 70"/>
                <a:gd name="T4" fmla="*/ 44 w 52"/>
                <a:gd name="T5" fmla="*/ 54 h 70"/>
                <a:gd name="T6" fmla="*/ 46 w 52"/>
                <a:gd name="T7" fmla="*/ 46 h 70"/>
                <a:gd name="T8" fmla="*/ 48 w 52"/>
                <a:gd name="T9" fmla="*/ 42 h 70"/>
                <a:gd name="T10" fmla="*/ 48 w 52"/>
                <a:gd name="T11" fmla="*/ 36 h 70"/>
                <a:gd name="T12" fmla="*/ 48 w 52"/>
                <a:gd name="T13" fmla="*/ 32 h 70"/>
                <a:gd name="T14" fmla="*/ 50 w 52"/>
                <a:gd name="T15" fmla="*/ 20 h 70"/>
                <a:gd name="T16" fmla="*/ 52 w 52"/>
                <a:gd name="T17" fmla="*/ 10 h 70"/>
                <a:gd name="T18" fmla="*/ 52 w 52"/>
                <a:gd name="T19" fmla="*/ 6 h 70"/>
                <a:gd name="T20" fmla="*/ 52 w 52"/>
                <a:gd name="T21" fmla="*/ 0 h 70"/>
                <a:gd name="T22" fmla="*/ 48 w 52"/>
                <a:gd name="T23" fmla="*/ 0 h 70"/>
                <a:gd name="T24" fmla="*/ 44 w 52"/>
                <a:gd name="T25" fmla="*/ 0 h 70"/>
                <a:gd name="T26" fmla="*/ 40 w 52"/>
                <a:gd name="T27" fmla="*/ 2 h 70"/>
                <a:gd name="T28" fmla="*/ 36 w 52"/>
                <a:gd name="T29" fmla="*/ 0 h 70"/>
                <a:gd name="T30" fmla="*/ 34 w 52"/>
                <a:gd name="T31" fmla="*/ 2 h 70"/>
                <a:gd name="T32" fmla="*/ 30 w 52"/>
                <a:gd name="T33" fmla="*/ 10 h 70"/>
                <a:gd name="T34" fmla="*/ 28 w 52"/>
                <a:gd name="T35" fmla="*/ 14 h 70"/>
                <a:gd name="T36" fmla="*/ 24 w 52"/>
                <a:gd name="T37" fmla="*/ 20 h 70"/>
                <a:gd name="T38" fmla="*/ 20 w 52"/>
                <a:gd name="T39" fmla="*/ 22 h 70"/>
                <a:gd name="T40" fmla="*/ 16 w 52"/>
                <a:gd name="T41" fmla="*/ 24 h 70"/>
                <a:gd name="T42" fmla="*/ 14 w 52"/>
                <a:gd name="T43" fmla="*/ 28 h 70"/>
                <a:gd name="T44" fmla="*/ 14 w 52"/>
                <a:gd name="T45" fmla="*/ 32 h 70"/>
                <a:gd name="T46" fmla="*/ 10 w 52"/>
                <a:gd name="T47" fmla="*/ 36 h 70"/>
                <a:gd name="T48" fmla="*/ 8 w 52"/>
                <a:gd name="T49" fmla="*/ 38 h 70"/>
                <a:gd name="T50" fmla="*/ 6 w 52"/>
                <a:gd name="T51" fmla="*/ 40 h 70"/>
                <a:gd name="T52" fmla="*/ 6 w 52"/>
                <a:gd name="T53" fmla="*/ 42 h 70"/>
                <a:gd name="T54" fmla="*/ 4 w 52"/>
                <a:gd name="T55" fmla="*/ 44 h 70"/>
                <a:gd name="T56" fmla="*/ 2 w 52"/>
                <a:gd name="T57" fmla="*/ 44 h 70"/>
                <a:gd name="T58" fmla="*/ 0 w 52"/>
                <a:gd name="T59" fmla="*/ 42 h 70"/>
                <a:gd name="T60" fmla="*/ 0 w 52"/>
                <a:gd name="T61" fmla="*/ 44 h 70"/>
                <a:gd name="T62" fmla="*/ 8 w 52"/>
                <a:gd name="T63" fmla="*/ 52 h 70"/>
                <a:gd name="T64" fmla="*/ 12 w 52"/>
                <a:gd name="T65" fmla="*/ 60 h 70"/>
                <a:gd name="T66" fmla="*/ 16 w 52"/>
                <a:gd name="T67" fmla="*/ 64 h 70"/>
                <a:gd name="T68" fmla="*/ 20 w 52"/>
                <a:gd name="T69" fmla="*/ 62 h 70"/>
                <a:gd name="T70" fmla="*/ 26 w 52"/>
                <a:gd name="T71" fmla="*/ 66 h 70"/>
                <a:gd name="T72" fmla="*/ 30 w 52"/>
                <a:gd name="T73" fmla="*/ 66 h 70"/>
                <a:gd name="T74" fmla="*/ 36 w 52"/>
                <a:gd name="T75" fmla="*/ 66 h 70"/>
                <a:gd name="T76" fmla="*/ 40 w 52"/>
                <a:gd name="T77" fmla="*/ 66 h 70"/>
                <a:gd name="T78" fmla="*/ 44 w 52"/>
                <a:gd name="T79" fmla="*/ 68 h 70"/>
                <a:gd name="T80" fmla="*/ 48 w 52"/>
                <a:gd name="T81" fmla="*/ 70 h 70"/>
                <a:gd name="T82" fmla="*/ 50 w 52"/>
                <a:gd name="T83" fmla="*/ 70 h 70"/>
                <a:gd name="T84" fmla="*/ 52 w 52"/>
                <a:gd name="T8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70">
                  <a:moveTo>
                    <a:pt x="52" y="70"/>
                  </a:moveTo>
                  <a:lnTo>
                    <a:pt x="50" y="64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4" y="54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8" y="42"/>
                  </a:lnTo>
                  <a:lnTo>
                    <a:pt x="48" y="40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26"/>
                  </a:lnTo>
                  <a:lnTo>
                    <a:pt x="50" y="20"/>
                  </a:lnTo>
                  <a:lnTo>
                    <a:pt x="50" y="14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2" y="6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56"/>
                  </a:lnTo>
                  <a:lnTo>
                    <a:pt x="12" y="60"/>
                  </a:lnTo>
                  <a:lnTo>
                    <a:pt x="14" y="64"/>
                  </a:lnTo>
                  <a:lnTo>
                    <a:pt x="16" y="64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4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34" y="66"/>
                  </a:lnTo>
                  <a:lnTo>
                    <a:pt x="36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2" y="66"/>
                  </a:lnTo>
                  <a:lnTo>
                    <a:pt x="44" y="68"/>
                  </a:lnTo>
                  <a:lnTo>
                    <a:pt x="48" y="68"/>
                  </a:lnTo>
                  <a:lnTo>
                    <a:pt x="48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2" y="70"/>
                  </a:lnTo>
                  <a:lnTo>
                    <a:pt x="52" y="7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Freeform 336">
              <a:extLst>
                <a:ext uri="{FF2B5EF4-FFF2-40B4-BE49-F238E27FC236}">
                  <a16:creationId xmlns:a16="http://schemas.microsoft.com/office/drawing/2014/main" id="{0003B2F4-EF65-0BA8-5651-5167A77E44AD}"/>
                </a:ext>
              </a:extLst>
            </p:cNvPr>
            <p:cNvSpPr>
              <a:spLocks/>
            </p:cNvSpPr>
            <p:nvPr/>
          </p:nvSpPr>
          <p:spPr bwMode="gray">
            <a:xfrm>
              <a:off x="3867486" y="4313117"/>
              <a:ext cx="124460" cy="135323"/>
            </a:xfrm>
            <a:custGeom>
              <a:avLst/>
              <a:gdLst>
                <a:gd name="T0" fmla="*/ 60 w 60"/>
                <a:gd name="T1" fmla="*/ 40 h 74"/>
                <a:gd name="T2" fmla="*/ 60 w 60"/>
                <a:gd name="T3" fmla="*/ 40 h 74"/>
                <a:gd name="T4" fmla="*/ 58 w 60"/>
                <a:gd name="T5" fmla="*/ 42 h 74"/>
                <a:gd name="T6" fmla="*/ 56 w 60"/>
                <a:gd name="T7" fmla="*/ 46 h 74"/>
                <a:gd name="T8" fmla="*/ 54 w 60"/>
                <a:gd name="T9" fmla="*/ 48 h 74"/>
                <a:gd name="T10" fmla="*/ 50 w 60"/>
                <a:gd name="T11" fmla="*/ 50 h 74"/>
                <a:gd name="T12" fmla="*/ 46 w 60"/>
                <a:gd name="T13" fmla="*/ 52 h 74"/>
                <a:gd name="T14" fmla="*/ 46 w 60"/>
                <a:gd name="T15" fmla="*/ 52 h 74"/>
                <a:gd name="T16" fmla="*/ 44 w 60"/>
                <a:gd name="T17" fmla="*/ 52 h 74"/>
                <a:gd name="T18" fmla="*/ 42 w 60"/>
                <a:gd name="T19" fmla="*/ 54 h 74"/>
                <a:gd name="T20" fmla="*/ 40 w 60"/>
                <a:gd name="T21" fmla="*/ 58 h 74"/>
                <a:gd name="T22" fmla="*/ 40 w 60"/>
                <a:gd name="T23" fmla="*/ 58 h 74"/>
                <a:gd name="T24" fmla="*/ 38 w 60"/>
                <a:gd name="T25" fmla="*/ 60 h 74"/>
                <a:gd name="T26" fmla="*/ 36 w 60"/>
                <a:gd name="T27" fmla="*/ 62 h 74"/>
                <a:gd name="T28" fmla="*/ 32 w 60"/>
                <a:gd name="T29" fmla="*/ 62 h 74"/>
                <a:gd name="T30" fmla="*/ 32 w 60"/>
                <a:gd name="T31" fmla="*/ 62 h 74"/>
                <a:gd name="T32" fmla="*/ 30 w 60"/>
                <a:gd name="T33" fmla="*/ 64 h 74"/>
                <a:gd name="T34" fmla="*/ 26 w 60"/>
                <a:gd name="T35" fmla="*/ 66 h 74"/>
                <a:gd name="T36" fmla="*/ 24 w 60"/>
                <a:gd name="T37" fmla="*/ 68 h 74"/>
                <a:gd name="T38" fmla="*/ 16 w 60"/>
                <a:gd name="T39" fmla="*/ 74 h 74"/>
                <a:gd name="T40" fmla="*/ 10 w 60"/>
                <a:gd name="T41" fmla="*/ 70 h 74"/>
                <a:gd name="T42" fmla="*/ 6 w 60"/>
                <a:gd name="T43" fmla="*/ 66 h 74"/>
                <a:gd name="T44" fmla="*/ 4 w 60"/>
                <a:gd name="T45" fmla="*/ 62 h 74"/>
                <a:gd name="T46" fmla="*/ 0 w 60"/>
                <a:gd name="T47" fmla="*/ 54 h 74"/>
                <a:gd name="T48" fmla="*/ 2 w 60"/>
                <a:gd name="T49" fmla="*/ 54 h 74"/>
                <a:gd name="T50" fmla="*/ 2 w 60"/>
                <a:gd name="T51" fmla="*/ 50 h 74"/>
                <a:gd name="T52" fmla="*/ 4 w 60"/>
                <a:gd name="T53" fmla="*/ 48 h 74"/>
                <a:gd name="T54" fmla="*/ 6 w 60"/>
                <a:gd name="T55" fmla="*/ 44 h 74"/>
                <a:gd name="T56" fmla="*/ 8 w 60"/>
                <a:gd name="T57" fmla="*/ 42 h 74"/>
                <a:gd name="T58" fmla="*/ 8 w 60"/>
                <a:gd name="T59" fmla="*/ 40 h 74"/>
                <a:gd name="T60" fmla="*/ 8 w 60"/>
                <a:gd name="T61" fmla="*/ 38 h 74"/>
                <a:gd name="T62" fmla="*/ 8 w 60"/>
                <a:gd name="T63" fmla="*/ 36 h 74"/>
                <a:gd name="T64" fmla="*/ 6 w 60"/>
                <a:gd name="T65" fmla="*/ 34 h 74"/>
                <a:gd name="T66" fmla="*/ 6 w 60"/>
                <a:gd name="T67" fmla="*/ 32 h 74"/>
                <a:gd name="T68" fmla="*/ 6 w 60"/>
                <a:gd name="T69" fmla="*/ 32 h 74"/>
                <a:gd name="T70" fmla="*/ 6 w 60"/>
                <a:gd name="T71" fmla="*/ 30 h 74"/>
                <a:gd name="T72" fmla="*/ 6 w 60"/>
                <a:gd name="T73" fmla="*/ 28 h 74"/>
                <a:gd name="T74" fmla="*/ 8 w 60"/>
                <a:gd name="T75" fmla="*/ 28 h 74"/>
                <a:gd name="T76" fmla="*/ 32 w 60"/>
                <a:gd name="T77" fmla="*/ 28 h 74"/>
                <a:gd name="T78" fmla="*/ 32 w 60"/>
                <a:gd name="T79" fmla="*/ 18 h 74"/>
                <a:gd name="T80" fmla="*/ 22 w 60"/>
                <a:gd name="T81" fmla="*/ 8 h 74"/>
                <a:gd name="T82" fmla="*/ 26 w 60"/>
                <a:gd name="T83" fmla="*/ 8 h 74"/>
                <a:gd name="T84" fmla="*/ 26 w 60"/>
                <a:gd name="T85" fmla="*/ 0 h 74"/>
                <a:gd name="T86" fmla="*/ 46 w 60"/>
                <a:gd name="T87" fmla="*/ 0 h 74"/>
                <a:gd name="T88" fmla="*/ 46 w 60"/>
                <a:gd name="T89" fmla="*/ 2 h 74"/>
                <a:gd name="T90" fmla="*/ 46 w 60"/>
                <a:gd name="T91" fmla="*/ 32 h 74"/>
                <a:gd name="T92" fmla="*/ 54 w 60"/>
                <a:gd name="T93" fmla="*/ 32 h 74"/>
                <a:gd name="T94" fmla="*/ 54 w 60"/>
                <a:gd name="T95" fmla="*/ 34 h 74"/>
                <a:gd name="T96" fmla="*/ 54 w 60"/>
                <a:gd name="T97" fmla="*/ 34 h 74"/>
                <a:gd name="T98" fmla="*/ 54 w 60"/>
                <a:gd name="T99" fmla="*/ 36 h 74"/>
                <a:gd name="T100" fmla="*/ 56 w 60"/>
                <a:gd name="T101" fmla="*/ 38 h 74"/>
                <a:gd name="T102" fmla="*/ 60 w 60"/>
                <a:gd name="T103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74">
                  <a:moveTo>
                    <a:pt x="60" y="40"/>
                  </a:moveTo>
                  <a:lnTo>
                    <a:pt x="60" y="40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4" y="48"/>
                  </a:lnTo>
                  <a:lnTo>
                    <a:pt x="50" y="50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4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38" y="60"/>
                  </a:lnTo>
                  <a:lnTo>
                    <a:pt x="36" y="62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0" y="64"/>
                  </a:lnTo>
                  <a:lnTo>
                    <a:pt x="26" y="66"/>
                  </a:lnTo>
                  <a:lnTo>
                    <a:pt x="24" y="68"/>
                  </a:lnTo>
                  <a:lnTo>
                    <a:pt x="16" y="74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4" y="62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32" y="28"/>
                  </a:lnTo>
                  <a:lnTo>
                    <a:pt x="32" y="18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32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6" y="38"/>
                  </a:lnTo>
                  <a:lnTo>
                    <a:pt x="60" y="4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reeform 337">
              <a:extLst>
                <a:ext uri="{FF2B5EF4-FFF2-40B4-BE49-F238E27FC236}">
                  <a16:creationId xmlns:a16="http://schemas.microsoft.com/office/drawing/2014/main" id="{67206B14-EC8D-121A-D93D-B19795FADCEB}"/>
                </a:ext>
              </a:extLst>
            </p:cNvPr>
            <p:cNvSpPr>
              <a:spLocks/>
            </p:cNvSpPr>
            <p:nvPr/>
          </p:nvSpPr>
          <p:spPr bwMode="gray">
            <a:xfrm>
              <a:off x="3962905" y="4298488"/>
              <a:ext cx="29041" cy="73148"/>
            </a:xfrm>
            <a:custGeom>
              <a:avLst/>
              <a:gdLst>
                <a:gd name="T0" fmla="*/ 14 w 14"/>
                <a:gd name="T1" fmla="*/ 0 h 40"/>
                <a:gd name="T2" fmla="*/ 14 w 14"/>
                <a:gd name="T3" fmla="*/ 0 h 40"/>
                <a:gd name="T4" fmla="*/ 12 w 14"/>
                <a:gd name="T5" fmla="*/ 0 h 40"/>
                <a:gd name="T6" fmla="*/ 10 w 14"/>
                <a:gd name="T7" fmla="*/ 0 h 40"/>
                <a:gd name="T8" fmla="*/ 10 w 14"/>
                <a:gd name="T9" fmla="*/ 2 h 40"/>
                <a:gd name="T10" fmla="*/ 8 w 14"/>
                <a:gd name="T11" fmla="*/ 2 h 40"/>
                <a:gd name="T12" fmla="*/ 6 w 14"/>
                <a:gd name="T13" fmla="*/ 4 h 40"/>
                <a:gd name="T14" fmla="*/ 6 w 14"/>
                <a:gd name="T15" fmla="*/ 4 h 40"/>
                <a:gd name="T16" fmla="*/ 4 w 14"/>
                <a:gd name="T17" fmla="*/ 6 h 40"/>
                <a:gd name="T18" fmla="*/ 2 w 14"/>
                <a:gd name="T19" fmla="*/ 4 h 40"/>
                <a:gd name="T20" fmla="*/ 0 w 14"/>
                <a:gd name="T21" fmla="*/ 4 h 40"/>
                <a:gd name="T22" fmla="*/ 0 w 14"/>
                <a:gd name="T23" fmla="*/ 6 h 40"/>
                <a:gd name="T24" fmla="*/ 0 w 14"/>
                <a:gd name="T25" fmla="*/ 8 h 40"/>
                <a:gd name="T26" fmla="*/ 0 w 14"/>
                <a:gd name="T27" fmla="*/ 8 h 40"/>
                <a:gd name="T28" fmla="*/ 0 w 14"/>
                <a:gd name="T29" fmla="*/ 40 h 40"/>
                <a:gd name="T30" fmla="*/ 8 w 14"/>
                <a:gd name="T31" fmla="*/ 40 h 40"/>
                <a:gd name="T32" fmla="*/ 8 w 14"/>
                <a:gd name="T33" fmla="*/ 40 h 40"/>
                <a:gd name="T34" fmla="*/ 8 w 14"/>
                <a:gd name="T35" fmla="*/ 38 h 40"/>
                <a:gd name="T36" fmla="*/ 10 w 14"/>
                <a:gd name="T37" fmla="*/ 36 h 40"/>
                <a:gd name="T38" fmla="*/ 12 w 14"/>
                <a:gd name="T39" fmla="*/ 34 h 40"/>
                <a:gd name="T40" fmla="*/ 12 w 14"/>
                <a:gd name="T41" fmla="*/ 32 h 40"/>
                <a:gd name="T42" fmla="*/ 12 w 14"/>
                <a:gd name="T43" fmla="*/ 30 h 40"/>
                <a:gd name="T44" fmla="*/ 12 w 14"/>
                <a:gd name="T45" fmla="*/ 28 h 40"/>
                <a:gd name="T46" fmla="*/ 10 w 14"/>
                <a:gd name="T47" fmla="*/ 24 h 40"/>
                <a:gd name="T48" fmla="*/ 10 w 14"/>
                <a:gd name="T49" fmla="*/ 18 h 40"/>
                <a:gd name="T50" fmla="*/ 10 w 14"/>
                <a:gd name="T51" fmla="*/ 14 h 40"/>
                <a:gd name="T52" fmla="*/ 10 w 14"/>
                <a:gd name="T53" fmla="*/ 12 h 40"/>
                <a:gd name="T54" fmla="*/ 12 w 14"/>
                <a:gd name="T55" fmla="*/ 10 h 40"/>
                <a:gd name="T56" fmla="*/ 12 w 14"/>
                <a:gd name="T57" fmla="*/ 8 h 40"/>
                <a:gd name="T58" fmla="*/ 14 w 14"/>
                <a:gd name="T59" fmla="*/ 4 h 40"/>
                <a:gd name="T60" fmla="*/ 14 w 14"/>
                <a:gd name="T6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" h="40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4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4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Freeform 338">
              <a:extLst>
                <a:ext uri="{FF2B5EF4-FFF2-40B4-BE49-F238E27FC236}">
                  <a16:creationId xmlns:a16="http://schemas.microsoft.com/office/drawing/2014/main" id="{3D608286-A8C6-E37F-6E6A-CECB145F3A96}"/>
                </a:ext>
              </a:extLst>
            </p:cNvPr>
            <p:cNvSpPr>
              <a:spLocks/>
            </p:cNvSpPr>
            <p:nvPr/>
          </p:nvSpPr>
          <p:spPr bwMode="gray">
            <a:xfrm>
              <a:off x="4020986" y="4517930"/>
              <a:ext cx="99568" cy="73148"/>
            </a:xfrm>
            <a:custGeom>
              <a:avLst/>
              <a:gdLst>
                <a:gd name="T0" fmla="*/ 48 w 48"/>
                <a:gd name="T1" fmla="*/ 16 h 40"/>
                <a:gd name="T2" fmla="*/ 46 w 48"/>
                <a:gd name="T3" fmla="*/ 14 h 40"/>
                <a:gd name="T4" fmla="*/ 42 w 48"/>
                <a:gd name="T5" fmla="*/ 12 h 40"/>
                <a:gd name="T6" fmla="*/ 40 w 48"/>
                <a:gd name="T7" fmla="*/ 8 h 40"/>
                <a:gd name="T8" fmla="*/ 38 w 48"/>
                <a:gd name="T9" fmla="*/ 6 h 40"/>
                <a:gd name="T10" fmla="*/ 36 w 48"/>
                <a:gd name="T11" fmla="*/ 6 h 40"/>
                <a:gd name="T12" fmla="*/ 34 w 48"/>
                <a:gd name="T13" fmla="*/ 6 h 40"/>
                <a:gd name="T14" fmla="*/ 30 w 48"/>
                <a:gd name="T15" fmla="*/ 4 h 40"/>
                <a:gd name="T16" fmla="*/ 26 w 48"/>
                <a:gd name="T17" fmla="*/ 2 h 40"/>
                <a:gd name="T18" fmla="*/ 22 w 48"/>
                <a:gd name="T19" fmla="*/ 2 h 40"/>
                <a:gd name="T20" fmla="*/ 16 w 48"/>
                <a:gd name="T21" fmla="*/ 2 h 40"/>
                <a:gd name="T22" fmla="*/ 12 w 48"/>
                <a:gd name="T23" fmla="*/ 2 h 40"/>
                <a:gd name="T24" fmla="*/ 6 w 48"/>
                <a:gd name="T25" fmla="*/ 0 h 40"/>
                <a:gd name="T26" fmla="*/ 2 w 48"/>
                <a:gd name="T27" fmla="*/ 0 h 40"/>
                <a:gd name="T28" fmla="*/ 2 w 48"/>
                <a:gd name="T29" fmla="*/ 2 h 40"/>
                <a:gd name="T30" fmla="*/ 2 w 48"/>
                <a:gd name="T31" fmla="*/ 6 h 40"/>
                <a:gd name="T32" fmla="*/ 2 w 48"/>
                <a:gd name="T33" fmla="*/ 10 h 40"/>
                <a:gd name="T34" fmla="*/ 2 w 48"/>
                <a:gd name="T35" fmla="*/ 16 h 40"/>
                <a:gd name="T36" fmla="*/ 8 w 48"/>
                <a:gd name="T37" fmla="*/ 24 h 40"/>
                <a:gd name="T38" fmla="*/ 8 w 48"/>
                <a:gd name="T39" fmla="*/ 20 h 40"/>
                <a:gd name="T40" fmla="*/ 6 w 48"/>
                <a:gd name="T41" fmla="*/ 18 h 40"/>
                <a:gd name="T42" fmla="*/ 8 w 48"/>
                <a:gd name="T43" fmla="*/ 16 h 40"/>
                <a:gd name="T44" fmla="*/ 14 w 48"/>
                <a:gd name="T45" fmla="*/ 20 h 40"/>
                <a:gd name="T46" fmla="*/ 24 w 48"/>
                <a:gd name="T47" fmla="*/ 30 h 40"/>
                <a:gd name="T48" fmla="*/ 22 w 48"/>
                <a:gd name="T49" fmla="*/ 32 h 40"/>
                <a:gd name="T50" fmla="*/ 24 w 48"/>
                <a:gd name="T51" fmla="*/ 36 h 40"/>
                <a:gd name="T52" fmla="*/ 24 w 48"/>
                <a:gd name="T53" fmla="*/ 36 h 40"/>
                <a:gd name="T54" fmla="*/ 26 w 48"/>
                <a:gd name="T55" fmla="*/ 34 h 40"/>
                <a:gd name="T56" fmla="*/ 26 w 48"/>
                <a:gd name="T57" fmla="*/ 34 h 40"/>
                <a:gd name="T58" fmla="*/ 28 w 48"/>
                <a:gd name="T59" fmla="*/ 34 h 40"/>
                <a:gd name="T60" fmla="*/ 28 w 48"/>
                <a:gd name="T61" fmla="*/ 36 h 40"/>
                <a:gd name="T62" fmla="*/ 32 w 48"/>
                <a:gd name="T63" fmla="*/ 40 h 40"/>
                <a:gd name="T64" fmla="*/ 36 w 48"/>
                <a:gd name="T65" fmla="*/ 38 h 40"/>
                <a:gd name="T66" fmla="*/ 40 w 48"/>
                <a:gd name="T67" fmla="*/ 32 h 40"/>
                <a:gd name="T68" fmla="*/ 40 w 48"/>
                <a:gd name="T69" fmla="*/ 28 h 40"/>
                <a:gd name="T70" fmla="*/ 44 w 48"/>
                <a:gd name="T7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40">
                  <a:moveTo>
                    <a:pt x="48" y="16"/>
                  </a:moveTo>
                  <a:lnTo>
                    <a:pt x="48" y="16"/>
                  </a:lnTo>
                  <a:lnTo>
                    <a:pt x="48" y="16"/>
                  </a:lnTo>
                  <a:lnTo>
                    <a:pt x="46" y="14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2" y="40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8" y="36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8" y="16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reeform 339">
              <a:extLst>
                <a:ext uri="{FF2B5EF4-FFF2-40B4-BE49-F238E27FC236}">
                  <a16:creationId xmlns:a16="http://schemas.microsoft.com/office/drawing/2014/main" id="{E1CE3FB2-ED24-8EAC-F3A2-FBBC115E29A8}"/>
                </a:ext>
              </a:extLst>
            </p:cNvPr>
            <p:cNvSpPr>
              <a:spLocks/>
            </p:cNvSpPr>
            <p:nvPr/>
          </p:nvSpPr>
          <p:spPr bwMode="gray">
            <a:xfrm>
              <a:off x="4091514" y="4550847"/>
              <a:ext cx="170095" cy="54860"/>
            </a:xfrm>
            <a:custGeom>
              <a:avLst/>
              <a:gdLst>
                <a:gd name="T0" fmla="*/ 12 w 82"/>
                <a:gd name="T1" fmla="*/ 6 h 30"/>
                <a:gd name="T2" fmla="*/ 8 w 82"/>
                <a:gd name="T3" fmla="*/ 10 h 30"/>
                <a:gd name="T4" fmla="*/ 6 w 82"/>
                <a:gd name="T5" fmla="*/ 14 h 30"/>
                <a:gd name="T6" fmla="*/ 2 w 82"/>
                <a:gd name="T7" fmla="*/ 20 h 30"/>
                <a:gd name="T8" fmla="*/ 0 w 82"/>
                <a:gd name="T9" fmla="*/ 20 h 30"/>
                <a:gd name="T10" fmla="*/ 6 w 82"/>
                <a:gd name="T11" fmla="*/ 22 h 30"/>
                <a:gd name="T12" fmla="*/ 10 w 82"/>
                <a:gd name="T13" fmla="*/ 20 h 30"/>
                <a:gd name="T14" fmla="*/ 16 w 82"/>
                <a:gd name="T15" fmla="*/ 20 h 30"/>
                <a:gd name="T16" fmla="*/ 28 w 82"/>
                <a:gd name="T17" fmla="*/ 18 h 30"/>
                <a:gd name="T18" fmla="*/ 32 w 82"/>
                <a:gd name="T19" fmla="*/ 18 h 30"/>
                <a:gd name="T20" fmla="*/ 40 w 82"/>
                <a:gd name="T21" fmla="*/ 20 h 30"/>
                <a:gd name="T22" fmla="*/ 42 w 82"/>
                <a:gd name="T23" fmla="*/ 22 h 30"/>
                <a:gd name="T24" fmla="*/ 46 w 82"/>
                <a:gd name="T25" fmla="*/ 26 h 30"/>
                <a:gd name="T26" fmla="*/ 50 w 82"/>
                <a:gd name="T27" fmla="*/ 28 h 30"/>
                <a:gd name="T28" fmla="*/ 56 w 82"/>
                <a:gd name="T29" fmla="*/ 28 h 30"/>
                <a:gd name="T30" fmla="*/ 56 w 82"/>
                <a:gd name="T31" fmla="*/ 26 h 30"/>
                <a:gd name="T32" fmla="*/ 56 w 82"/>
                <a:gd name="T33" fmla="*/ 26 h 30"/>
                <a:gd name="T34" fmla="*/ 54 w 82"/>
                <a:gd name="T35" fmla="*/ 24 h 30"/>
                <a:gd name="T36" fmla="*/ 52 w 82"/>
                <a:gd name="T37" fmla="*/ 22 h 30"/>
                <a:gd name="T38" fmla="*/ 54 w 82"/>
                <a:gd name="T39" fmla="*/ 20 h 30"/>
                <a:gd name="T40" fmla="*/ 60 w 82"/>
                <a:gd name="T41" fmla="*/ 18 h 30"/>
                <a:gd name="T42" fmla="*/ 62 w 82"/>
                <a:gd name="T43" fmla="*/ 14 h 30"/>
                <a:gd name="T44" fmla="*/ 64 w 82"/>
                <a:gd name="T45" fmla="*/ 12 h 30"/>
                <a:gd name="T46" fmla="*/ 68 w 82"/>
                <a:gd name="T47" fmla="*/ 12 h 30"/>
                <a:gd name="T48" fmla="*/ 72 w 82"/>
                <a:gd name="T49" fmla="*/ 12 h 30"/>
                <a:gd name="T50" fmla="*/ 76 w 82"/>
                <a:gd name="T51" fmla="*/ 14 h 30"/>
                <a:gd name="T52" fmla="*/ 80 w 82"/>
                <a:gd name="T53" fmla="*/ 18 h 30"/>
                <a:gd name="T54" fmla="*/ 82 w 82"/>
                <a:gd name="T55" fmla="*/ 14 h 30"/>
                <a:gd name="T56" fmla="*/ 80 w 82"/>
                <a:gd name="T57" fmla="*/ 10 h 30"/>
                <a:gd name="T58" fmla="*/ 78 w 82"/>
                <a:gd name="T59" fmla="*/ 6 h 30"/>
                <a:gd name="T60" fmla="*/ 70 w 82"/>
                <a:gd name="T61" fmla="*/ 4 h 30"/>
                <a:gd name="T62" fmla="*/ 66 w 82"/>
                <a:gd name="T63" fmla="*/ 4 h 30"/>
                <a:gd name="T64" fmla="*/ 62 w 82"/>
                <a:gd name="T65" fmla="*/ 4 h 30"/>
                <a:gd name="T66" fmla="*/ 50 w 82"/>
                <a:gd name="T67" fmla="*/ 8 h 30"/>
                <a:gd name="T68" fmla="*/ 44 w 82"/>
                <a:gd name="T69" fmla="*/ 10 h 30"/>
                <a:gd name="T70" fmla="*/ 40 w 82"/>
                <a:gd name="T71" fmla="*/ 10 h 30"/>
                <a:gd name="T72" fmla="*/ 34 w 82"/>
                <a:gd name="T73" fmla="*/ 8 h 30"/>
                <a:gd name="T74" fmla="*/ 32 w 82"/>
                <a:gd name="T75" fmla="*/ 8 h 30"/>
                <a:gd name="T76" fmla="*/ 30 w 82"/>
                <a:gd name="T77" fmla="*/ 6 h 30"/>
                <a:gd name="T78" fmla="*/ 16 w 82"/>
                <a:gd name="T7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2" h="30">
                  <a:moveTo>
                    <a:pt x="16" y="0"/>
                  </a:move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2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4" y="24"/>
                  </a:lnTo>
                  <a:lnTo>
                    <a:pt x="46" y="26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8" y="18"/>
                  </a:lnTo>
                  <a:lnTo>
                    <a:pt x="60" y="18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70" y="10"/>
                  </a:lnTo>
                  <a:lnTo>
                    <a:pt x="72" y="1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6"/>
                  </a:lnTo>
                  <a:lnTo>
                    <a:pt x="80" y="18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0" y="12"/>
                  </a:lnTo>
                  <a:lnTo>
                    <a:pt x="80" y="10"/>
                  </a:lnTo>
                  <a:lnTo>
                    <a:pt x="82" y="8"/>
                  </a:lnTo>
                  <a:lnTo>
                    <a:pt x="78" y="6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4" y="10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 340">
              <a:extLst>
                <a:ext uri="{FF2B5EF4-FFF2-40B4-BE49-F238E27FC236}">
                  <a16:creationId xmlns:a16="http://schemas.microsoft.com/office/drawing/2014/main" id="{23D23FA3-496D-7C0B-8764-1FD3790095E8}"/>
                </a:ext>
              </a:extLst>
            </p:cNvPr>
            <p:cNvSpPr>
              <a:spLocks/>
            </p:cNvSpPr>
            <p:nvPr/>
          </p:nvSpPr>
          <p:spPr bwMode="gray">
            <a:xfrm>
              <a:off x="3216145" y="3958352"/>
              <a:ext cx="800692" cy="453514"/>
            </a:xfrm>
            <a:custGeom>
              <a:avLst/>
              <a:gdLst>
                <a:gd name="T0" fmla="*/ 380 w 386"/>
                <a:gd name="T1" fmla="*/ 178 h 248"/>
                <a:gd name="T2" fmla="*/ 384 w 386"/>
                <a:gd name="T3" fmla="*/ 170 h 248"/>
                <a:gd name="T4" fmla="*/ 386 w 386"/>
                <a:gd name="T5" fmla="*/ 164 h 248"/>
                <a:gd name="T6" fmla="*/ 374 w 386"/>
                <a:gd name="T7" fmla="*/ 162 h 248"/>
                <a:gd name="T8" fmla="*/ 356 w 386"/>
                <a:gd name="T9" fmla="*/ 162 h 248"/>
                <a:gd name="T10" fmla="*/ 346 w 386"/>
                <a:gd name="T11" fmla="*/ 166 h 248"/>
                <a:gd name="T12" fmla="*/ 340 w 386"/>
                <a:gd name="T13" fmla="*/ 164 h 248"/>
                <a:gd name="T14" fmla="*/ 334 w 386"/>
                <a:gd name="T15" fmla="*/ 170 h 248"/>
                <a:gd name="T16" fmla="*/ 332 w 386"/>
                <a:gd name="T17" fmla="*/ 184 h 248"/>
                <a:gd name="T18" fmla="*/ 326 w 386"/>
                <a:gd name="T19" fmla="*/ 192 h 248"/>
                <a:gd name="T20" fmla="*/ 314 w 386"/>
                <a:gd name="T21" fmla="*/ 196 h 248"/>
                <a:gd name="T22" fmla="*/ 302 w 386"/>
                <a:gd name="T23" fmla="*/ 198 h 248"/>
                <a:gd name="T24" fmla="*/ 268 w 386"/>
                <a:gd name="T25" fmla="*/ 190 h 248"/>
                <a:gd name="T26" fmla="*/ 258 w 386"/>
                <a:gd name="T27" fmla="*/ 184 h 248"/>
                <a:gd name="T28" fmla="*/ 254 w 386"/>
                <a:gd name="T29" fmla="*/ 162 h 248"/>
                <a:gd name="T30" fmla="*/ 244 w 386"/>
                <a:gd name="T31" fmla="*/ 136 h 248"/>
                <a:gd name="T32" fmla="*/ 244 w 386"/>
                <a:gd name="T33" fmla="*/ 116 h 248"/>
                <a:gd name="T34" fmla="*/ 232 w 386"/>
                <a:gd name="T35" fmla="*/ 90 h 248"/>
                <a:gd name="T36" fmla="*/ 208 w 386"/>
                <a:gd name="T37" fmla="*/ 62 h 248"/>
                <a:gd name="T38" fmla="*/ 194 w 386"/>
                <a:gd name="T39" fmla="*/ 50 h 248"/>
                <a:gd name="T40" fmla="*/ 184 w 386"/>
                <a:gd name="T41" fmla="*/ 54 h 248"/>
                <a:gd name="T42" fmla="*/ 164 w 386"/>
                <a:gd name="T43" fmla="*/ 48 h 248"/>
                <a:gd name="T44" fmla="*/ 142 w 386"/>
                <a:gd name="T45" fmla="*/ 12 h 248"/>
                <a:gd name="T46" fmla="*/ 126 w 386"/>
                <a:gd name="T47" fmla="*/ 10 h 248"/>
                <a:gd name="T48" fmla="*/ 100 w 386"/>
                <a:gd name="T49" fmla="*/ 20 h 248"/>
                <a:gd name="T50" fmla="*/ 54 w 386"/>
                <a:gd name="T51" fmla="*/ 14 h 248"/>
                <a:gd name="T52" fmla="*/ 26 w 386"/>
                <a:gd name="T53" fmla="*/ 0 h 248"/>
                <a:gd name="T54" fmla="*/ 6 w 386"/>
                <a:gd name="T55" fmla="*/ 22 h 248"/>
                <a:gd name="T56" fmla="*/ 22 w 386"/>
                <a:gd name="T57" fmla="*/ 58 h 248"/>
                <a:gd name="T58" fmla="*/ 30 w 386"/>
                <a:gd name="T59" fmla="*/ 80 h 248"/>
                <a:gd name="T60" fmla="*/ 44 w 386"/>
                <a:gd name="T61" fmla="*/ 88 h 248"/>
                <a:gd name="T62" fmla="*/ 58 w 386"/>
                <a:gd name="T63" fmla="*/ 108 h 248"/>
                <a:gd name="T64" fmla="*/ 82 w 386"/>
                <a:gd name="T65" fmla="*/ 142 h 248"/>
                <a:gd name="T66" fmla="*/ 94 w 386"/>
                <a:gd name="T67" fmla="*/ 148 h 248"/>
                <a:gd name="T68" fmla="*/ 94 w 386"/>
                <a:gd name="T69" fmla="*/ 140 h 248"/>
                <a:gd name="T70" fmla="*/ 80 w 386"/>
                <a:gd name="T71" fmla="*/ 116 h 248"/>
                <a:gd name="T72" fmla="*/ 52 w 386"/>
                <a:gd name="T73" fmla="*/ 72 h 248"/>
                <a:gd name="T74" fmla="*/ 30 w 386"/>
                <a:gd name="T75" fmla="*/ 24 h 248"/>
                <a:gd name="T76" fmla="*/ 30 w 386"/>
                <a:gd name="T77" fmla="*/ 16 h 248"/>
                <a:gd name="T78" fmla="*/ 42 w 386"/>
                <a:gd name="T79" fmla="*/ 18 h 248"/>
                <a:gd name="T80" fmla="*/ 68 w 386"/>
                <a:gd name="T81" fmla="*/ 66 h 248"/>
                <a:gd name="T82" fmla="*/ 84 w 386"/>
                <a:gd name="T83" fmla="*/ 80 h 248"/>
                <a:gd name="T84" fmla="*/ 96 w 386"/>
                <a:gd name="T85" fmla="*/ 90 h 248"/>
                <a:gd name="T86" fmla="*/ 116 w 386"/>
                <a:gd name="T87" fmla="*/ 116 h 248"/>
                <a:gd name="T88" fmla="*/ 142 w 386"/>
                <a:gd name="T89" fmla="*/ 148 h 248"/>
                <a:gd name="T90" fmla="*/ 150 w 386"/>
                <a:gd name="T91" fmla="*/ 198 h 248"/>
                <a:gd name="T92" fmla="*/ 174 w 386"/>
                <a:gd name="T93" fmla="*/ 204 h 248"/>
                <a:gd name="T94" fmla="*/ 226 w 386"/>
                <a:gd name="T95" fmla="*/ 224 h 248"/>
                <a:gd name="T96" fmla="*/ 272 w 386"/>
                <a:gd name="T97" fmla="*/ 240 h 248"/>
                <a:gd name="T98" fmla="*/ 304 w 386"/>
                <a:gd name="T99" fmla="*/ 240 h 248"/>
                <a:gd name="T100" fmla="*/ 314 w 386"/>
                <a:gd name="T101" fmla="*/ 244 h 248"/>
                <a:gd name="T102" fmla="*/ 318 w 386"/>
                <a:gd name="T103" fmla="*/ 242 h 248"/>
                <a:gd name="T104" fmla="*/ 322 w 386"/>
                <a:gd name="T105" fmla="*/ 232 h 248"/>
                <a:gd name="T106" fmla="*/ 320 w 386"/>
                <a:gd name="T107" fmla="*/ 226 h 248"/>
                <a:gd name="T108" fmla="*/ 346 w 386"/>
                <a:gd name="T109" fmla="*/ 222 h 248"/>
                <a:gd name="T110" fmla="*/ 340 w 386"/>
                <a:gd name="T111" fmla="*/ 194 h 248"/>
                <a:gd name="T112" fmla="*/ 360 w 386"/>
                <a:gd name="T113" fmla="*/ 190 h 248"/>
                <a:gd name="T114" fmla="*/ 366 w 386"/>
                <a:gd name="T115" fmla="*/ 190 h 248"/>
                <a:gd name="T116" fmla="*/ 374 w 386"/>
                <a:gd name="T117" fmla="*/ 18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6" h="248">
                  <a:moveTo>
                    <a:pt x="374" y="186"/>
                  </a:moveTo>
                  <a:lnTo>
                    <a:pt x="378" y="182"/>
                  </a:lnTo>
                  <a:lnTo>
                    <a:pt x="378" y="178"/>
                  </a:lnTo>
                  <a:lnTo>
                    <a:pt x="380" y="178"/>
                  </a:lnTo>
                  <a:lnTo>
                    <a:pt x="382" y="174"/>
                  </a:lnTo>
                  <a:lnTo>
                    <a:pt x="382" y="172"/>
                  </a:lnTo>
                  <a:lnTo>
                    <a:pt x="384" y="172"/>
                  </a:lnTo>
                  <a:lnTo>
                    <a:pt x="384" y="170"/>
                  </a:lnTo>
                  <a:lnTo>
                    <a:pt x="386" y="168"/>
                  </a:lnTo>
                  <a:lnTo>
                    <a:pt x="386" y="166"/>
                  </a:lnTo>
                  <a:lnTo>
                    <a:pt x="386" y="164"/>
                  </a:lnTo>
                  <a:lnTo>
                    <a:pt x="386" y="164"/>
                  </a:lnTo>
                  <a:lnTo>
                    <a:pt x="384" y="164"/>
                  </a:lnTo>
                  <a:lnTo>
                    <a:pt x="382" y="162"/>
                  </a:lnTo>
                  <a:lnTo>
                    <a:pt x="376" y="162"/>
                  </a:lnTo>
                  <a:lnTo>
                    <a:pt x="374" y="162"/>
                  </a:lnTo>
                  <a:lnTo>
                    <a:pt x="372" y="162"/>
                  </a:lnTo>
                  <a:lnTo>
                    <a:pt x="366" y="162"/>
                  </a:lnTo>
                  <a:lnTo>
                    <a:pt x="362" y="162"/>
                  </a:lnTo>
                  <a:lnTo>
                    <a:pt x="356" y="162"/>
                  </a:lnTo>
                  <a:lnTo>
                    <a:pt x="352" y="164"/>
                  </a:lnTo>
                  <a:lnTo>
                    <a:pt x="350" y="164"/>
                  </a:lnTo>
                  <a:lnTo>
                    <a:pt x="348" y="164"/>
                  </a:lnTo>
                  <a:lnTo>
                    <a:pt x="346" y="166"/>
                  </a:lnTo>
                  <a:lnTo>
                    <a:pt x="342" y="164"/>
                  </a:lnTo>
                  <a:lnTo>
                    <a:pt x="342" y="164"/>
                  </a:lnTo>
                  <a:lnTo>
                    <a:pt x="340" y="164"/>
                  </a:lnTo>
                  <a:lnTo>
                    <a:pt x="340" y="164"/>
                  </a:lnTo>
                  <a:lnTo>
                    <a:pt x="338" y="164"/>
                  </a:lnTo>
                  <a:lnTo>
                    <a:pt x="336" y="166"/>
                  </a:lnTo>
                  <a:lnTo>
                    <a:pt x="334" y="170"/>
                  </a:lnTo>
                  <a:lnTo>
                    <a:pt x="334" y="170"/>
                  </a:lnTo>
                  <a:lnTo>
                    <a:pt x="334" y="174"/>
                  </a:lnTo>
                  <a:lnTo>
                    <a:pt x="332" y="178"/>
                  </a:lnTo>
                  <a:lnTo>
                    <a:pt x="332" y="182"/>
                  </a:lnTo>
                  <a:lnTo>
                    <a:pt x="332" y="184"/>
                  </a:lnTo>
                  <a:lnTo>
                    <a:pt x="332" y="186"/>
                  </a:lnTo>
                  <a:lnTo>
                    <a:pt x="332" y="188"/>
                  </a:lnTo>
                  <a:lnTo>
                    <a:pt x="328" y="190"/>
                  </a:lnTo>
                  <a:lnTo>
                    <a:pt x="326" y="192"/>
                  </a:lnTo>
                  <a:lnTo>
                    <a:pt x="324" y="192"/>
                  </a:lnTo>
                  <a:lnTo>
                    <a:pt x="322" y="192"/>
                  </a:lnTo>
                  <a:lnTo>
                    <a:pt x="318" y="194"/>
                  </a:lnTo>
                  <a:lnTo>
                    <a:pt x="314" y="196"/>
                  </a:lnTo>
                  <a:lnTo>
                    <a:pt x="314" y="196"/>
                  </a:lnTo>
                  <a:lnTo>
                    <a:pt x="312" y="196"/>
                  </a:lnTo>
                  <a:lnTo>
                    <a:pt x="308" y="198"/>
                  </a:lnTo>
                  <a:lnTo>
                    <a:pt x="302" y="198"/>
                  </a:lnTo>
                  <a:lnTo>
                    <a:pt x="294" y="198"/>
                  </a:lnTo>
                  <a:lnTo>
                    <a:pt x="284" y="196"/>
                  </a:lnTo>
                  <a:lnTo>
                    <a:pt x="276" y="194"/>
                  </a:lnTo>
                  <a:lnTo>
                    <a:pt x="268" y="190"/>
                  </a:lnTo>
                  <a:lnTo>
                    <a:pt x="262" y="188"/>
                  </a:lnTo>
                  <a:lnTo>
                    <a:pt x="262" y="186"/>
                  </a:lnTo>
                  <a:lnTo>
                    <a:pt x="260" y="186"/>
                  </a:lnTo>
                  <a:lnTo>
                    <a:pt x="258" y="184"/>
                  </a:lnTo>
                  <a:lnTo>
                    <a:pt x="256" y="180"/>
                  </a:lnTo>
                  <a:lnTo>
                    <a:pt x="256" y="176"/>
                  </a:lnTo>
                  <a:lnTo>
                    <a:pt x="254" y="172"/>
                  </a:lnTo>
                  <a:lnTo>
                    <a:pt x="254" y="162"/>
                  </a:lnTo>
                  <a:lnTo>
                    <a:pt x="250" y="152"/>
                  </a:lnTo>
                  <a:lnTo>
                    <a:pt x="244" y="142"/>
                  </a:lnTo>
                  <a:lnTo>
                    <a:pt x="244" y="140"/>
                  </a:lnTo>
                  <a:lnTo>
                    <a:pt x="244" y="136"/>
                  </a:lnTo>
                  <a:lnTo>
                    <a:pt x="244" y="132"/>
                  </a:lnTo>
                  <a:lnTo>
                    <a:pt x="242" y="126"/>
                  </a:lnTo>
                  <a:lnTo>
                    <a:pt x="242" y="122"/>
                  </a:lnTo>
                  <a:lnTo>
                    <a:pt x="244" y="116"/>
                  </a:lnTo>
                  <a:lnTo>
                    <a:pt x="244" y="112"/>
                  </a:lnTo>
                  <a:lnTo>
                    <a:pt x="242" y="96"/>
                  </a:lnTo>
                  <a:lnTo>
                    <a:pt x="240" y="96"/>
                  </a:lnTo>
                  <a:lnTo>
                    <a:pt x="232" y="90"/>
                  </a:lnTo>
                  <a:lnTo>
                    <a:pt x="222" y="80"/>
                  </a:lnTo>
                  <a:lnTo>
                    <a:pt x="210" y="64"/>
                  </a:lnTo>
                  <a:lnTo>
                    <a:pt x="210" y="64"/>
                  </a:lnTo>
                  <a:lnTo>
                    <a:pt x="208" y="62"/>
                  </a:lnTo>
                  <a:lnTo>
                    <a:pt x="206" y="58"/>
                  </a:lnTo>
                  <a:lnTo>
                    <a:pt x="202" y="56"/>
                  </a:lnTo>
                  <a:lnTo>
                    <a:pt x="198" y="52"/>
                  </a:lnTo>
                  <a:lnTo>
                    <a:pt x="194" y="50"/>
                  </a:lnTo>
                  <a:lnTo>
                    <a:pt x="190" y="50"/>
                  </a:lnTo>
                  <a:lnTo>
                    <a:pt x="188" y="52"/>
                  </a:lnTo>
                  <a:lnTo>
                    <a:pt x="186" y="52"/>
                  </a:lnTo>
                  <a:lnTo>
                    <a:pt x="184" y="54"/>
                  </a:lnTo>
                  <a:lnTo>
                    <a:pt x="180" y="54"/>
                  </a:lnTo>
                  <a:lnTo>
                    <a:pt x="174" y="54"/>
                  </a:lnTo>
                  <a:lnTo>
                    <a:pt x="168" y="50"/>
                  </a:lnTo>
                  <a:lnTo>
                    <a:pt x="164" y="48"/>
                  </a:lnTo>
                  <a:lnTo>
                    <a:pt x="156" y="42"/>
                  </a:lnTo>
                  <a:lnTo>
                    <a:pt x="148" y="30"/>
                  </a:lnTo>
                  <a:lnTo>
                    <a:pt x="144" y="14"/>
                  </a:lnTo>
                  <a:lnTo>
                    <a:pt x="142" y="12"/>
                  </a:lnTo>
                  <a:lnTo>
                    <a:pt x="140" y="12"/>
                  </a:lnTo>
                  <a:lnTo>
                    <a:pt x="136" y="10"/>
                  </a:lnTo>
                  <a:lnTo>
                    <a:pt x="130" y="10"/>
                  </a:lnTo>
                  <a:lnTo>
                    <a:pt x="126" y="10"/>
                  </a:lnTo>
                  <a:lnTo>
                    <a:pt x="120" y="10"/>
                  </a:lnTo>
                  <a:lnTo>
                    <a:pt x="116" y="14"/>
                  </a:lnTo>
                  <a:lnTo>
                    <a:pt x="112" y="16"/>
                  </a:lnTo>
                  <a:lnTo>
                    <a:pt x="100" y="20"/>
                  </a:lnTo>
                  <a:lnTo>
                    <a:pt x="82" y="20"/>
                  </a:lnTo>
                  <a:lnTo>
                    <a:pt x="78" y="20"/>
                  </a:lnTo>
                  <a:lnTo>
                    <a:pt x="68" y="18"/>
                  </a:lnTo>
                  <a:lnTo>
                    <a:pt x="54" y="14"/>
                  </a:lnTo>
                  <a:lnTo>
                    <a:pt x="42" y="10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14" y="2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22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4" y="62"/>
                  </a:lnTo>
                  <a:lnTo>
                    <a:pt x="26" y="68"/>
                  </a:lnTo>
                  <a:lnTo>
                    <a:pt x="28" y="74"/>
                  </a:lnTo>
                  <a:lnTo>
                    <a:pt x="30" y="80"/>
                  </a:lnTo>
                  <a:lnTo>
                    <a:pt x="32" y="82"/>
                  </a:lnTo>
                  <a:lnTo>
                    <a:pt x="34" y="82"/>
                  </a:lnTo>
                  <a:lnTo>
                    <a:pt x="38" y="84"/>
                  </a:lnTo>
                  <a:lnTo>
                    <a:pt x="44" y="88"/>
                  </a:lnTo>
                  <a:lnTo>
                    <a:pt x="48" y="92"/>
                  </a:lnTo>
                  <a:lnTo>
                    <a:pt x="52" y="98"/>
                  </a:lnTo>
                  <a:lnTo>
                    <a:pt x="56" y="106"/>
                  </a:lnTo>
                  <a:lnTo>
                    <a:pt x="58" y="108"/>
                  </a:lnTo>
                  <a:lnTo>
                    <a:pt x="62" y="118"/>
                  </a:lnTo>
                  <a:lnTo>
                    <a:pt x="68" y="128"/>
                  </a:lnTo>
                  <a:lnTo>
                    <a:pt x="76" y="136"/>
                  </a:lnTo>
                  <a:lnTo>
                    <a:pt x="82" y="142"/>
                  </a:lnTo>
                  <a:lnTo>
                    <a:pt x="84" y="144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96" y="148"/>
                  </a:lnTo>
                  <a:lnTo>
                    <a:pt x="98" y="148"/>
                  </a:lnTo>
                  <a:lnTo>
                    <a:pt x="98" y="144"/>
                  </a:lnTo>
                  <a:lnTo>
                    <a:pt x="94" y="140"/>
                  </a:lnTo>
                  <a:lnTo>
                    <a:pt x="90" y="134"/>
                  </a:lnTo>
                  <a:lnTo>
                    <a:pt x="86" y="126"/>
                  </a:lnTo>
                  <a:lnTo>
                    <a:pt x="82" y="120"/>
                  </a:lnTo>
                  <a:lnTo>
                    <a:pt x="80" y="116"/>
                  </a:lnTo>
                  <a:lnTo>
                    <a:pt x="74" y="108"/>
                  </a:lnTo>
                  <a:lnTo>
                    <a:pt x="68" y="94"/>
                  </a:lnTo>
                  <a:lnTo>
                    <a:pt x="62" y="82"/>
                  </a:lnTo>
                  <a:lnTo>
                    <a:pt x="52" y="72"/>
                  </a:lnTo>
                  <a:lnTo>
                    <a:pt x="42" y="58"/>
                  </a:lnTo>
                  <a:lnTo>
                    <a:pt x="34" y="4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8" y="16"/>
                  </a:lnTo>
                  <a:lnTo>
                    <a:pt x="42" y="18"/>
                  </a:lnTo>
                  <a:lnTo>
                    <a:pt x="44" y="24"/>
                  </a:lnTo>
                  <a:lnTo>
                    <a:pt x="50" y="36"/>
                  </a:lnTo>
                  <a:lnTo>
                    <a:pt x="58" y="52"/>
                  </a:lnTo>
                  <a:lnTo>
                    <a:pt x="68" y="66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80" y="78"/>
                  </a:lnTo>
                  <a:lnTo>
                    <a:pt x="84" y="80"/>
                  </a:lnTo>
                  <a:lnTo>
                    <a:pt x="88" y="80"/>
                  </a:lnTo>
                  <a:lnTo>
                    <a:pt x="92" y="84"/>
                  </a:lnTo>
                  <a:lnTo>
                    <a:pt x="94" y="86"/>
                  </a:lnTo>
                  <a:lnTo>
                    <a:pt x="96" y="90"/>
                  </a:lnTo>
                  <a:lnTo>
                    <a:pt x="98" y="96"/>
                  </a:lnTo>
                  <a:lnTo>
                    <a:pt x="100" y="98"/>
                  </a:lnTo>
                  <a:lnTo>
                    <a:pt x="106" y="106"/>
                  </a:lnTo>
                  <a:lnTo>
                    <a:pt x="116" y="116"/>
                  </a:lnTo>
                  <a:lnTo>
                    <a:pt x="124" y="126"/>
                  </a:lnTo>
                  <a:lnTo>
                    <a:pt x="134" y="136"/>
                  </a:lnTo>
                  <a:lnTo>
                    <a:pt x="140" y="142"/>
                  </a:lnTo>
                  <a:lnTo>
                    <a:pt x="142" y="148"/>
                  </a:lnTo>
                  <a:lnTo>
                    <a:pt x="144" y="160"/>
                  </a:lnTo>
                  <a:lnTo>
                    <a:pt x="148" y="176"/>
                  </a:lnTo>
                  <a:lnTo>
                    <a:pt x="148" y="198"/>
                  </a:lnTo>
                  <a:lnTo>
                    <a:pt x="150" y="198"/>
                  </a:lnTo>
                  <a:lnTo>
                    <a:pt x="154" y="200"/>
                  </a:lnTo>
                  <a:lnTo>
                    <a:pt x="160" y="202"/>
                  </a:lnTo>
                  <a:lnTo>
                    <a:pt x="170" y="204"/>
                  </a:lnTo>
                  <a:lnTo>
                    <a:pt x="174" y="204"/>
                  </a:lnTo>
                  <a:lnTo>
                    <a:pt x="186" y="208"/>
                  </a:lnTo>
                  <a:lnTo>
                    <a:pt x="198" y="216"/>
                  </a:lnTo>
                  <a:lnTo>
                    <a:pt x="208" y="224"/>
                  </a:lnTo>
                  <a:lnTo>
                    <a:pt x="226" y="224"/>
                  </a:lnTo>
                  <a:lnTo>
                    <a:pt x="230" y="226"/>
                  </a:lnTo>
                  <a:lnTo>
                    <a:pt x="240" y="230"/>
                  </a:lnTo>
                  <a:lnTo>
                    <a:pt x="254" y="236"/>
                  </a:lnTo>
                  <a:lnTo>
                    <a:pt x="272" y="240"/>
                  </a:lnTo>
                  <a:lnTo>
                    <a:pt x="278" y="240"/>
                  </a:lnTo>
                  <a:lnTo>
                    <a:pt x="290" y="240"/>
                  </a:lnTo>
                  <a:lnTo>
                    <a:pt x="304" y="240"/>
                  </a:lnTo>
                  <a:lnTo>
                    <a:pt x="304" y="240"/>
                  </a:lnTo>
                  <a:lnTo>
                    <a:pt x="306" y="240"/>
                  </a:lnTo>
                  <a:lnTo>
                    <a:pt x="308" y="240"/>
                  </a:lnTo>
                  <a:lnTo>
                    <a:pt x="310" y="242"/>
                  </a:lnTo>
                  <a:lnTo>
                    <a:pt x="314" y="244"/>
                  </a:lnTo>
                  <a:lnTo>
                    <a:pt x="314" y="248"/>
                  </a:lnTo>
                  <a:lnTo>
                    <a:pt x="316" y="248"/>
                  </a:lnTo>
                  <a:lnTo>
                    <a:pt x="316" y="244"/>
                  </a:lnTo>
                  <a:lnTo>
                    <a:pt x="318" y="242"/>
                  </a:lnTo>
                  <a:lnTo>
                    <a:pt x="320" y="238"/>
                  </a:lnTo>
                  <a:lnTo>
                    <a:pt x="322" y="236"/>
                  </a:lnTo>
                  <a:lnTo>
                    <a:pt x="322" y="234"/>
                  </a:lnTo>
                  <a:lnTo>
                    <a:pt x="322" y="232"/>
                  </a:lnTo>
                  <a:lnTo>
                    <a:pt x="322" y="230"/>
                  </a:lnTo>
                  <a:lnTo>
                    <a:pt x="320" y="228"/>
                  </a:lnTo>
                  <a:lnTo>
                    <a:pt x="320" y="226"/>
                  </a:lnTo>
                  <a:lnTo>
                    <a:pt x="320" y="226"/>
                  </a:lnTo>
                  <a:lnTo>
                    <a:pt x="320" y="224"/>
                  </a:lnTo>
                  <a:lnTo>
                    <a:pt x="320" y="222"/>
                  </a:lnTo>
                  <a:lnTo>
                    <a:pt x="322" y="222"/>
                  </a:lnTo>
                  <a:lnTo>
                    <a:pt x="346" y="222"/>
                  </a:lnTo>
                  <a:lnTo>
                    <a:pt x="346" y="212"/>
                  </a:lnTo>
                  <a:lnTo>
                    <a:pt x="336" y="202"/>
                  </a:lnTo>
                  <a:lnTo>
                    <a:pt x="340" y="202"/>
                  </a:lnTo>
                  <a:lnTo>
                    <a:pt x="340" y="194"/>
                  </a:lnTo>
                  <a:lnTo>
                    <a:pt x="360" y="194"/>
                  </a:lnTo>
                  <a:lnTo>
                    <a:pt x="360" y="194"/>
                  </a:lnTo>
                  <a:lnTo>
                    <a:pt x="360" y="192"/>
                  </a:lnTo>
                  <a:lnTo>
                    <a:pt x="360" y="190"/>
                  </a:lnTo>
                  <a:lnTo>
                    <a:pt x="362" y="190"/>
                  </a:lnTo>
                  <a:lnTo>
                    <a:pt x="364" y="192"/>
                  </a:lnTo>
                  <a:lnTo>
                    <a:pt x="366" y="190"/>
                  </a:lnTo>
                  <a:lnTo>
                    <a:pt x="366" y="190"/>
                  </a:lnTo>
                  <a:lnTo>
                    <a:pt x="368" y="188"/>
                  </a:lnTo>
                  <a:lnTo>
                    <a:pt x="370" y="188"/>
                  </a:lnTo>
                  <a:lnTo>
                    <a:pt x="372" y="188"/>
                  </a:lnTo>
                  <a:lnTo>
                    <a:pt x="374" y="186"/>
                  </a:lnTo>
                  <a:lnTo>
                    <a:pt x="374" y="186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 341">
              <a:extLst>
                <a:ext uri="{FF2B5EF4-FFF2-40B4-BE49-F238E27FC236}">
                  <a16:creationId xmlns:a16="http://schemas.microsoft.com/office/drawing/2014/main" id="{BAB404F6-639C-28E8-4AAF-25F9B2A36344}"/>
                </a:ext>
              </a:extLst>
            </p:cNvPr>
            <p:cNvSpPr>
              <a:spLocks/>
            </p:cNvSpPr>
            <p:nvPr/>
          </p:nvSpPr>
          <p:spPr bwMode="gray">
            <a:xfrm>
              <a:off x="3929715" y="4386265"/>
              <a:ext cx="170095" cy="84119"/>
            </a:xfrm>
            <a:custGeom>
              <a:avLst/>
              <a:gdLst>
                <a:gd name="T0" fmla="*/ 80 w 82"/>
                <a:gd name="T1" fmla="*/ 8 h 46"/>
                <a:gd name="T2" fmla="*/ 76 w 82"/>
                <a:gd name="T3" fmla="*/ 8 h 46"/>
                <a:gd name="T4" fmla="*/ 72 w 82"/>
                <a:gd name="T5" fmla="*/ 8 h 46"/>
                <a:gd name="T6" fmla="*/ 68 w 82"/>
                <a:gd name="T7" fmla="*/ 8 h 46"/>
                <a:gd name="T8" fmla="*/ 66 w 82"/>
                <a:gd name="T9" fmla="*/ 8 h 46"/>
                <a:gd name="T10" fmla="*/ 62 w 82"/>
                <a:gd name="T11" fmla="*/ 12 h 46"/>
                <a:gd name="T12" fmla="*/ 60 w 82"/>
                <a:gd name="T13" fmla="*/ 18 h 46"/>
                <a:gd name="T14" fmla="*/ 56 w 82"/>
                <a:gd name="T15" fmla="*/ 24 h 46"/>
                <a:gd name="T16" fmla="*/ 50 w 82"/>
                <a:gd name="T17" fmla="*/ 30 h 46"/>
                <a:gd name="T18" fmla="*/ 48 w 82"/>
                <a:gd name="T19" fmla="*/ 30 h 46"/>
                <a:gd name="T20" fmla="*/ 44 w 82"/>
                <a:gd name="T21" fmla="*/ 34 h 46"/>
                <a:gd name="T22" fmla="*/ 44 w 82"/>
                <a:gd name="T23" fmla="*/ 38 h 46"/>
                <a:gd name="T24" fmla="*/ 42 w 82"/>
                <a:gd name="T25" fmla="*/ 42 h 46"/>
                <a:gd name="T26" fmla="*/ 38 w 82"/>
                <a:gd name="T27" fmla="*/ 44 h 46"/>
                <a:gd name="T28" fmla="*/ 36 w 82"/>
                <a:gd name="T29" fmla="*/ 46 h 46"/>
                <a:gd name="T30" fmla="*/ 34 w 82"/>
                <a:gd name="T31" fmla="*/ 42 h 46"/>
                <a:gd name="T32" fmla="*/ 32 w 82"/>
                <a:gd name="T33" fmla="*/ 42 h 46"/>
                <a:gd name="T34" fmla="*/ 30 w 82"/>
                <a:gd name="T35" fmla="*/ 44 h 46"/>
                <a:gd name="T36" fmla="*/ 30 w 82"/>
                <a:gd name="T37" fmla="*/ 42 h 46"/>
                <a:gd name="T38" fmla="*/ 30 w 82"/>
                <a:gd name="T39" fmla="*/ 36 h 46"/>
                <a:gd name="T40" fmla="*/ 30 w 82"/>
                <a:gd name="T41" fmla="*/ 34 h 46"/>
                <a:gd name="T42" fmla="*/ 26 w 82"/>
                <a:gd name="T43" fmla="*/ 32 h 46"/>
                <a:gd name="T44" fmla="*/ 22 w 82"/>
                <a:gd name="T45" fmla="*/ 30 h 46"/>
                <a:gd name="T46" fmla="*/ 18 w 82"/>
                <a:gd name="T47" fmla="*/ 30 h 46"/>
                <a:gd name="T48" fmla="*/ 16 w 82"/>
                <a:gd name="T49" fmla="*/ 32 h 46"/>
                <a:gd name="T50" fmla="*/ 12 w 82"/>
                <a:gd name="T51" fmla="*/ 30 h 46"/>
                <a:gd name="T52" fmla="*/ 10 w 82"/>
                <a:gd name="T53" fmla="*/ 28 h 46"/>
                <a:gd name="T54" fmla="*/ 2 w 82"/>
                <a:gd name="T55" fmla="*/ 24 h 46"/>
                <a:gd name="T56" fmla="*/ 2 w 82"/>
                <a:gd name="T57" fmla="*/ 22 h 46"/>
                <a:gd name="T58" fmla="*/ 2 w 82"/>
                <a:gd name="T59" fmla="*/ 22 h 46"/>
                <a:gd name="T60" fmla="*/ 6 w 82"/>
                <a:gd name="T61" fmla="*/ 22 h 46"/>
                <a:gd name="T62" fmla="*/ 10 w 82"/>
                <a:gd name="T63" fmla="*/ 18 h 46"/>
                <a:gd name="T64" fmla="*/ 12 w 82"/>
                <a:gd name="T65" fmla="*/ 14 h 46"/>
                <a:gd name="T66" fmla="*/ 16 w 82"/>
                <a:gd name="T67" fmla="*/ 12 h 46"/>
                <a:gd name="T68" fmla="*/ 20 w 82"/>
                <a:gd name="T69" fmla="*/ 10 h 46"/>
                <a:gd name="T70" fmla="*/ 26 w 82"/>
                <a:gd name="T71" fmla="*/ 4 h 46"/>
                <a:gd name="T72" fmla="*/ 28 w 82"/>
                <a:gd name="T73" fmla="*/ 2 h 46"/>
                <a:gd name="T74" fmla="*/ 32 w 82"/>
                <a:gd name="T75" fmla="*/ 0 h 46"/>
                <a:gd name="T76" fmla="*/ 34 w 82"/>
                <a:gd name="T77" fmla="*/ 0 h 46"/>
                <a:gd name="T78" fmla="*/ 40 w 82"/>
                <a:gd name="T79" fmla="*/ 0 h 46"/>
                <a:gd name="T80" fmla="*/ 42 w 82"/>
                <a:gd name="T81" fmla="*/ 0 h 46"/>
                <a:gd name="T82" fmla="*/ 48 w 82"/>
                <a:gd name="T83" fmla="*/ 0 h 46"/>
                <a:gd name="T84" fmla="*/ 58 w 82"/>
                <a:gd name="T85" fmla="*/ 0 h 46"/>
                <a:gd name="T86" fmla="*/ 70 w 82"/>
                <a:gd name="T87" fmla="*/ 2 h 46"/>
                <a:gd name="T88" fmla="*/ 80 w 82"/>
                <a:gd name="T89" fmla="*/ 2 h 46"/>
                <a:gd name="T90" fmla="*/ 82 w 82"/>
                <a:gd name="T91" fmla="*/ 4 h 46"/>
                <a:gd name="T92" fmla="*/ 82 w 82"/>
                <a:gd name="T93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46">
                  <a:moveTo>
                    <a:pt x="82" y="8"/>
                  </a:moveTo>
                  <a:lnTo>
                    <a:pt x="80" y="8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4" y="8"/>
                  </a:lnTo>
                  <a:lnTo>
                    <a:pt x="72" y="8"/>
                  </a:lnTo>
                  <a:lnTo>
                    <a:pt x="70" y="10"/>
                  </a:lnTo>
                  <a:lnTo>
                    <a:pt x="68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2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4" y="28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8" y="30"/>
                  </a:lnTo>
                  <a:lnTo>
                    <a:pt x="46" y="32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6" y="32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0" y="10"/>
                  </a:lnTo>
                  <a:lnTo>
                    <a:pt x="24" y="8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2"/>
                  </a:lnTo>
                  <a:lnTo>
                    <a:pt x="76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8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342">
              <a:extLst>
                <a:ext uri="{FF2B5EF4-FFF2-40B4-BE49-F238E27FC236}">
                  <a16:creationId xmlns:a16="http://schemas.microsoft.com/office/drawing/2014/main" id="{C0B27E36-B82F-CBA2-96A6-B5373B995E8C}"/>
                </a:ext>
              </a:extLst>
            </p:cNvPr>
            <p:cNvSpPr>
              <a:spLocks/>
            </p:cNvSpPr>
            <p:nvPr/>
          </p:nvSpPr>
          <p:spPr bwMode="gray">
            <a:xfrm>
              <a:off x="3904824" y="4430153"/>
              <a:ext cx="91271" cy="43889"/>
            </a:xfrm>
            <a:custGeom>
              <a:avLst/>
              <a:gdLst>
                <a:gd name="T0" fmla="*/ 44 w 44"/>
                <a:gd name="T1" fmla="*/ 20 h 24"/>
                <a:gd name="T2" fmla="*/ 42 w 44"/>
                <a:gd name="T3" fmla="*/ 22 h 24"/>
                <a:gd name="T4" fmla="*/ 40 w 44"/>
                <a:gd name="T5" fmla="*/ 22 h 24"/>
                <a:gd name="T6" fmla="*/ 40 w 44"/>
                <a:gd name="T7" fmla="*/ 24 h 24"/>
                <a:gd name="T8" fmla="*/ 32 w 44"/>
                <a:gd name="T9" fmla="*/ 22 h 24"/>
                <a:gd name="T10" fmla="*/ 26 w 44"/>
                <a:gd name="T11" fmla="*/ 22 h 24"/>
                <a:gd name="T12" fmla="*/ 20 w 44"/>
                <a:gd name="T13" fmla="*/ 20 h 24"/>
                <a:gd name="T14" fmla="*/ 16 w 44"/>
                <a:gd name="T15" fmla="*/ 18 h 24"/>
                <a:gd name="T16" fmla="*/ 12 w 44"/>
                <a:gd name="T17" fmla="*/ 18 h 24"/>
                <a:gd name="T18" fmla="*/ 12 w 44"/>
                <a:gd name="T19" fmla="*/ 16 h 24"/>
                <a:gd name="T20" fmla="*/ 6 w 44"/>
                <a:gd name="T21" fmla="*/ 14 h 24"/>
                <a:gd name="T22" fmla="*/ 2 w 44"/>
                <a:gd name="T23" fmla="*/ 12 h 24"/>
                <a:gd name="T24" fmla="*/ 0 w 44"/>
                <a:gd name="T25" fmla="*/ 10 h 24"/>
                <a:gd name="T26" fmla="*/ 8 w 44"/>
                <a:gd name="T27" fmla="*/ 4 h 24"/>
                <a:gd name="T28" fmla="*/ 10 w 44"/>
                <a:gd name="T29" fmla="*/ 2 h 24"/>
                <a:gd name="T30" fmla="*/ 12 w 44"/>
                <a:gd name="T31" fmla="*/ 0 h 24"/>
                <a:gd name="T32" fmla="*/ 14 w 44"/>
                <a:gd name="T33" fmla="*/ 0 h 24"/>
                <a:gd name="T34" fmla="*/ 16 w 44"/>
                <a:gd name="T35" fmla="*/ 0 h 24"/>
                <a:gd name="T36" fmla="*/ 20 w 44"/>
                <a:gd name="T37" fmla="*/ 2 h 24"/>
                <a:gd name="T38" fmla="*/ 24 w 44"/>
                <a:gd name="T39" fmla="*/ 4 h 24"/>
                <a:gd name="T40" fmla="*/ 24 w 44"/>
                <a:gd name="T41" fmla="*/ 6 h 24"/>
                <a:gd name="T42" fmla="*/ 26 w 44"/>
                <a:gd name="T43" fmla="*/ 6 h 24"/>
                <a:gd name="T44" fmla="*/ 26 w 44"/>
                <a:gd name="T45" fmla="*/ 8 h 24"/>
                <a:gd name="T46" fmla="*/ 30 w 44"/>
                <a:gd name="T47" fmla="*/ 8 h 24"/>
                <a:gd name="T48" fmla="*/ 30 w 44"/>
                <a:gd name="T49" fmla="*/ 8 h 24"/>
                <a:gd name="T50" fmla="*/ 32 w 44"/>
                <a:gd name="T51" fmla="*/ 6 h 24"/>
                <a:gd name="T52" fmla="*/ 34 w 44"/>
                <a:gd name="T53" fmla="*/ 6 h 24"/>
                <a:gd name="T54" fmla="*/ 38 w 44"/>
                <a:gd name="T55" fmla="*/ 6 h 24"/>
                <a:gd name="T56" fmla="*/ 38 w 44"/>
                <a:gd name="T57" fmla="*/ 6 h 24"/>
                <a:gd name="T58" fmla="*/ 40 w 44"/>
                <a:gd name="T59" fmla="*/ 8 h 24"/>
                <a:gd name="T60" fmla="*/ 42 w 44"/>
                <a:gd name="T61" fmla="*/ 10 h 24"/>
                <a:gd name="T62" fmla="*/ 44 w 44"/>
                <a:gd name="T63" fmla="*/ 12 h 24"/>
                <a:gd name="T64" fmla="*/ 44 w 44"/>
                <a:gd name="T65" fmla="*/ 14 h 24"/>
                <a:gd name="T66" fmla="*/ 44 w 44"/>
                <a:gd name="T67" fmla="*/ 16 h 24"/>
                <a:gd name="T68" fmla="*/ 44 w 44"/>
                <a:gd name="T69" fmla="*/ 18 h 24"/>
                <a:gd name="T70" fmla="*/ 44 w 44"/>
                <a:gd name="T7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24">
                  <a:moveTo>
                    <a:pt x="44" y="20"/>
                  </a:move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2" y="22"/>
                  </a:lnTo>
                  <a:lnTo>
                    <a:pt x="26" y="22"/>
                  </a:lnTo>
                  <a:lnTo>
                    <a:pt x="20" y="20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4" y="2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Freeform 343">
              <a:extLst>
                <a:ext uri="{FF2B5EF4-FFF2-40B4-BE49-F238E27FC236}">
                  <a16:creationId xmlns:a16="http://schemas.microsoft.com/office/drawing/2014/main" id="{41CCD5F1-4839-853A-5D5A-AE5E4228DFDC}"/>
                </a:ext>
              </a:extLst>
            </p:cNvPr>
            <p:cNvSpPr>
              <a:spLocks/>
            </p:cNvSpPr>
            <p:nvPr/>
          </p:nvSpPr>
          <p:spPr bwMode="gray">
            <a:xfrm>
              <a:off x="4423407" y="4298488"/>
              <a:ext cx="78824" cy="51203"/>
            </a:xfrm>
            <a:custGeom>
              <a:avLst/>
              <a:gdLst>
                <a:gd name="T0" fmla="*/ 4 w 38"/>
                <a:gd name="T1" fmla="*/ 0 h 28"/>
                <a:gd name="T2" fmla="*/ 6 w 38"/>
                <a:gd name="T3" fmla="*/ 2 h 28"/>
                <a:gd name="T4" fmla="*/ 6 w 38"/>
                <a:gd name="T5" fmla="*/ 6 h 28"/>
                <a:gd name="T6" fmla="*/ 6 w 38"/>
                <a:gd name="T7" fmla="*/ 10 h 28"/>
                <a:gd name="T8" fmla="*/ 4 w 38"/>
                <a:gd name="T9" fmla="*/ 12 h 28"/>
                <a:gd name="T10" fmla="*/ 2 w 38"/>
                <a:gd name="T11" fmla="*/ 14 h 28"/>
                <a:gd name="T12" fmla="*/ 0 w 38"/>
                <a:gd name="T13" fmla="*/ 14 h 28"/>
                <a:gd name="T14" fmla="*/ 0 w 38"/>
                <a:gd name="T15" fmla="*/ 16 h 28"/>
                <a:gd name="T16" fmla="*/ 0 w 38"/>
                <a:gd name="T17" fmla="*/ 20 h 28"/>
                <a:gd name="T18" fmla="*/ 2 w 38"/>
                <a:gd name="T19" fmla="*/ 22 h 28"/>
                <a:gd name="T20" fmla="*/ 2 w 38"/>
                <a:gd name="T21" fmla="*/ 24 h 28"/>
                <a:gd name="T22" fmla="*/ 4 w 38"/>
                <a:gd name="T23" fmla="*/ 26 h 28"/>
                <a:gd name="T24" fmla="*/ 4 w 38"/>
                <a:gd name="T25" fmla="*/ 28 h 28"/>
                <a:gd name="T26" fmla="*/ 4 w 38"/>
                <a:gd name="T27" fmla="*/ 28 h 28"/>
                <a:gd name="T28" fmla="*/ 6 w 38"/>
                <a:gd name="T29" fmla="*/ 28 h 28"/>
                <a:gd name="T30" fmla="*/ 8 w 38"/>
                <a:gd name="T31" fmla="*/ 28 h 28"/>
                <a:gd name="T32" fmla="*/ 12 w 38"/>
                <a:gd name="T33" fmla="*/ 26 h 28"/>
                <a:gd name="T34" fmla="*/ 14 w 38"/>
                <a:gd name="T35" fmla="*/ 24 h 28"/>
                <a:gd name="T36" fmla="*/ 16 w 38"/>
                <a:gd name="T37" fmla="*/ 24 h 28"/>
                <a:gd name="T38" fmla="*/ 18 w 38"/>
                <a:gd name="T39" fmla="*/ 22 h 28"/>
                <a:gd name="T40" fmla="*/ 20 w 38"/>
                <a:gd name="T41" fmla="*/ 22 h 28"/>
                <a:gd name="T42" fmla="*/ 22 w 38"/>
                <a:gd name="T43" fmla="*/ 24 h 28"/>
                <a:gd name="T44" fmla="*/ 22 w 38"/>
                <a:gd name="T45" fmla="*/ 24 h 28"/>
                <a:gd name="T46" fmla="*/ 32 w 38"/>
                <a:gd name="T47" fmla="*/ 22 h 28"/>
                <a:gd name="T48" fmla="*/ 38 w 38"/>
                <a:gd name="T49" fmla="*/ 20 h 28"/>
                <a:gd name="T50" fmla="*/ 38 w 38"/>
                <a:gd name="T51" fmla="*/ 12 h 28"/>
                <a:gd name="T52" fmla="*/ 32 w 38"/>
                <a:gd name="T53" fmla="*/ 10 h 28"/>
                <a:gd name="T54" fmla="*/ 24 w 38"/>
                <a:gd name="T55" fmla="*/ 8 h 28"/>
                <a:gd name="T56" fmla="*/ 30 w 38"/>
                <a:gd name="T57" fmla="*/ 6 h 28"/>
                <a:gd name="T58" fmla="*/ 20 w 38"/>
                <a:gd name="T59" fmla="*/ 6 h 28"/>
                <a:gd name="T60" fmla="*/ 14 w 38"/>
                <a:gd name="T61" fmla="*/ 2 h 28"/>
                <a:gd name="T62" fmla="*/ 4 w 38"/>
                <a:gd name="T6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28">
                  <a:moveTo>
                    <a:pt x="4" y="0"/>
                  </a:moveTo>
                  <a:lnTo>
                    <a:pt x="6" y="2"/>
                  </a:lnTo>
                  <a:lnTo>
                    <a:pt x="6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32" y="22"/>
                  </a:lnTo>
                  <a:lnTo>
                    <a:pt x="38" y="20"/>
                  </a:lnTo>
                  <a:lnTo>
                    <a:pt x="38" y="12"/>
                  </a:lnTo>
                  <a:lnTo>
                    <a:pt x="32" y="10"/>
                  </a:lnTo>
                  <a:lnTo>
                    <a:pt x="24" y="8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4" y="2"/>
                  </a:lnTo>
                  <a:lnTo>
                    <a:pt x="4" y="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Freeform 344">
              <a:extLst>
                <a:ext uri="{FF2B5EF4-FFF2-40B4-BE49-F238E27FC236}">
                  <a16:creationId xmlns:a16="http://schemas.microsoft.com/office/drawing/2014/main" id="{67A42283-19E2-290E-7E46-25009763888D}"/>
                </a:ext>
              </a:extLst>
            </p:cNvPr>
            <p:cNvSpPr>
              <a:spLocks/>
            </p:cNvSpPr>
            <p:nvPr/>
          </p:nvSpPr>
          <p:spPr bwMode="gray">
            <a:xfrm>
              <a:off x="4344582" y="4287516"/>
              <a:ext cx="91271" cy="65833"/>
            </a:xfrm>
            <a:custGeom>
              <a:avLst/>
              <a:gdLst>
                <a:gd name="T0" fmla="*/ 12 w 44"/>
                <a:gd name="T1" fmla="*/ 2 h 36"/>
                <a:gd name="T2" fmla="*/ 8 w 44"/>
                <a:gd name="T3" fmla="*/ 6 h 36"/>
                <a:gd name="T4" fmla="*/ 12 w 44"/>
                <a:gd name="T5" fmla="*/ 8 h 36"/>
                <a:gd name="T6" fmla="*/ 14 w 44"/>
                <a:gd name="T7" fmla="*/ 8 h 36"/>
                <a:gd name="T8" fmla="*/ 16 w 44"/>
                <a:gd name="T9" fmla="*/ 8 h 36"/>
                <a:gd name="T10" fmla="*/ 18 w 44"/>
                <a:gd name="T11" fmla="*/ 8 h 36"/>
                <a:gd name="T12" fmla="*/ 22 w 44"/>
                <a:gd name="T13" fmla="*/ 10 h 36"/>
                <a:gd name="T14" fmla="*/ 24 w 44"/>
                <a:gd name="T15" fmla="*/ 10 h 36"/>
                <a:gd name="T16" fmla="*/ 26 w 44"/>
                <a:gd name="T17" fmla="*/ 14 h 36"/>
                <a:gd name="T18" fmla="*/ 26 w 44"/>
                <a:gd name="T19" fmla="*/ 14 h 36"/>
                <a:gd name="T20" fmla="*/ 26 w 44"/>
                <a:gd name="T21" fmla="*/ 16 h 36"/>
                <a:gd name="T22" fmla="*/ 26 w 44"/>
                <a:gd name="T23" fmla="*/ 18 h 36"/>
                <a:gd name="T24" fmla="*/ 26 w 44"/>
                <a:gd name="T25" fmla="*/ 20 h 36"/>
                <a:gd name="T26" fmla="*/ 24 w 44"/>
                <a:gd name="T27" fmla="*/ 22 h 36"/>
                <a:gd name="T28" fmla="*/ 20 w 44"/>
                <a:gd name="T29" fmla="*/ 22 h 36"/>
                <a:gd name="T30" fmla="*/ 10 w 44"/>
                <a:gd name="T31" fmla="*/ 18 h 36"/>
                <a:gd name="T32" fmla="*/ 4 w 44"/>
                <a:gd name="T33" fmla="*/ 18 h 36"/>
                <a:gd name="T34" fmla="*/ 0 w 44"/>
                <a:gd name="T35" fmla="*/ 22 h 36"/>
                <a:gd name="T36" fmla="*/ 6 w 44"/>
                <a:gd name="T37" fmla="*/ 26 h 36"/>
                <a:gd name="T38" fmla="*/ 6 w 44"/>
                <a:gd name="T39" fmla="*/ 26 h 36"/>
                <a:gd name="T40" fmla="*/ 10 w 44"/>
                <a:gd name="T41" fmla="*/ 26 h 36"/>
                <a:gd name="T42" fmla="*/ 14 w 44"/>
                <a:gd name="T43" fmla="*/ 26 h 36"/>
                <a:gd name="T44" fmla="*/ 16 w 44"/>
                <a:gd name="T45" fmla="*/ 26 h 36"/>
                <a:gd name="T46" fmla="*/ 20 w 44"/>
                <a:gd name="T47" fmla="*/ 28 h 36"/>
                <a:gd name="T48" fmla="*/ 20 w 44"/>
                <a:gd name="T49" fmla="*/ 30 h 36"/>
                <a:gd name="T50" fmla="*/ 22 w 44"/>
                <a:gd name="T51" fmla="*/ 32 h 36"/>
                <a:gd name="T52" fmla="*/ 26 w 44"/>
                <a:gd name="T53" fmla="*/ 34 h 36"/>
                <a:gd name="T54" fmla="*/ 30 w 44"/>
                <a:gd name="T55" fmla="*/ 36 h 36"/>
                <a:gd name="T56" fmla="*/ 34 w 44"/>
                <a:gd name="T57" fmla="*/ 36 h 36"/>
                <a:gd name="T58" fmla="*/ 36 w 44"/>
                <a:gd name="T59" fmla="*/ 36 h 36"/>
                <a:gd name="T60" fmla="*/ 40 w 44"/>
                <a:gd name="T61" fmla="*/ 36 h 36"/>
                <a:gd name="T62" fmla="*/ 42 w 44"/>
                <a:gd name="T63" fmla="*/ 36 h 36"/>
                <a:gd name="T64" fmla="*/ 42 w 44"/>
                <a:gd name="T65" fmla="*/ 34 h 36"/>
                <a:gd name="T66" fmla="*/ 42 w 44"/>
                <a:gd name="T67" fmla="*/ 30 h 36"/>
                <a:gd name="T68" fmla="*/ 40 w 44"/>
                <a:gd name="T69" fmla="*/ 30 h 36"/>
                <a:gd name="T70" fmla="*/ 40 w 44"/>
                <a:gd name="T71" fmla="*/ 28 h 36"/>
                <a:gd name="T72" fmla="*/ 38 w 44"/>
                <a:gd name="T73" fmla="*/ 24 h 36"/>
                <a:gd name="T74" fmla="*/ 38 w 44"/>
                <a:gd name="T75" fmla="*/ 22 h 36"/>
                <a:gd name="T76" fmla="*/ 38 w 44"/>
                <a:gd name="T77" fmla="*/ 18 h 36"/>
                <a:gd name="T78" fmla="*/ 40 w 44"/>
                <a:gd name="T79" fmla="*/ 18 h 36"/>
                <a:gd name="T80" fmla="*/ 42 w 44"/>
                <a:gd name="T81" fmla="*/ 16 h 36"/>
                <a:gd name="T82" fmla="*/ 44 w 44"/>
                <a:gd name="T83" fmla="*/ 14 h 36"/>
                <a:gd name="T84" fmla="*/ 44 w 44"/>
                <a:gd name="T85" fmla="*/ 12 h 36"/>
                <a:gd name="T86" fmla="*/ 44 w 44"/>
                <a:gd name="T87" fmla="*/ 8 h 36"/>
                <a:gd name="T88" fmla="*/ 42 w 44"/>
                <a:gd name="T89" fmla="*/ 4 h 36"/>
                <a:gd name="T90" fmla="*/ 28 w 44"/>
                <a:gd name="T91" fmla="*/ 2 h 36"/>
                <a:gd name="T92" fmla="*/ 20 w 44"/>
                <a:gd name="T93" fmla="*/ 0 h 36"/>
                <a:gd name="T94" fmla="*/ 12 w 44"/>
                <a:gd name="T95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" h="36">
                  <a:moveTo>
                    <a:pt x="12" y="2"/>
                  </a:moveTo>
                  <a:lnTo>
                    <a:pt x="8" y="6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0" y="22"/>
                  </a:lnTo>
                  <a:lnTo>
                    <a:pt x="10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0" y="36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2" y="30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2" y="4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Freeform 345">
              <a:extLst>
                <a:ext uri="{FF2B5EF4-FFF2-40B4-BE49-F238E27FC236}">
                  <a16:creationId xmlns:a16="http://schemas.microsoft.com/office/drawing/2014/main" id="{9BD611B1-913F-F3AA-3FD5-63B39D4E8A59}"/>
                </a:ext>
              </a:extLst>
            </p:cNvPr>
            <p:cNvSpPr>
              <a:spLocks/>
            </p:cNvSpPr>
            <p:nvPr/>
          </p:nvSpPr>
          <p:spPr bwMode="gray">
            <a:xfrm>
              <a:off x="4062473" y="4203396"/>
              <a:ext cx="290406" cy="98749"/>
            </a:xfrm>
            <a:custGeom>
              <a:avLst/>
              <a:gdLst>
                <a:gd name="T0" fmla="*/ 18 w 140"/>
                <a:gd name="T1" fmla="*/ 2 h 54"/>
                <a:gd name="T2" fmla="*/ 16 w 140"/>
                <a:gd name="T3" fmla="*/ 2 h 54"/>
                <a:gd name="T4" fmla="*/ 14 w 140"/>
                <a:gd name="T5" fmla="*/ 4 h 54"/>
                <a:gd name="T6" fmla="*/ 10 w 140"/>
                <a:gd name="T7" fmla="*/ 6 h 54"/>
                <a:gd name="T8" fmla="*/ 6 w 140"/>
                <a:gd name="T9" fmla="*/ 8 h 54"/>
                <a:gd name="T10" fmla="*/ 2 w 140"/>
                <a:gd name="T11" fmla="*/ 10 h 54"/>
                <a:gd name="T12" fmla="*/ 0 w 140"/>
                <a:gd name="T13" fmla="*/ 14 h 54"/>
                <a:gd name="T14" fmla="*/ 0 w 140"/>
                <a:gd name="T15" fmla="*/ 18 h 54"/>
                <a:gd name="T16" fmla="*/ 0 w 140"/>
                <a:gd name="T17" fmla="*/ 18 h 54"/>
                <a:gd name="T18" fmla="*/ 2 w 140"/>
                <a:gd name="T19" fmla="*/ 20 h 54"/>
                <a:gd name="T20" fmla="*/ 4 w 140"/>
                <a:gd name="T21" fmla="*/ 22 h 54"/>
                <a:gd name="T22" fmla="*/ 8 w 140"/>
                <a:gd name="T23" fmla="*/ 22 h 54"/>
                <a:gd name="T24" fmla="*/ 12 w 140"/>
                <a:gd name="T25" fmla="*/ 22 h 54"/>
                <a:gd name="T26" fmla="*/ 16 w 140"/>
                <a:gd name="T27" fmla="*/ 20 h 54"/>
                <a:gd name="T28" fmla="*/ 20 w 140"/>
                <a:gd name="T29" fmla="*/ 18 h 54"/>
                <a:gd name="T30" fmla="*/ 24 w 140"/>
                <a:gd name="T31" fmla="*/ 16 h 54"/>
                <a:gd name="T32" fmla="*/ 28 w 140"/>
                <a:gd name="T33" fmla="*/ 16 h 54"/>
                <a:gd name="T34" fmla="*/ 32 w 140"/>
                <a:gd name="T35" fmla="*/ 16 h 54"/>
                <a:gd name="T36" fmla="*/ 34 w 140"/>
                <a:gd name="T37" fmla="*/ 18 h 54"/>
                <a:gd name="T38" fmla="*/ 36 w 140"/>
                <a:gd name="T39" fmla="*/ 18 h 54"/>
                <a:gd name="T40" fmla="*/ 40 w 140"/>
                <a:gd name="T41" fmla="*/ 20 h 54"/>
                <a:gd name="T42" fmla="*/ 44 w 140"/>
                <a:gd name="T43" fmla="*/ 22 h 54"/>
                <a:gd name="T44" fmla="*/ 48 w 140"/>
                <a:gd name="T45" fmla="*/ 22 h 54"/>
                <a:gd name="T46" fmla="*/ 50 w 140"/>
                <a:gd name="T47" fmla="*/ 24 h 54"/>
                <a:gd name="T48" fmla="*/ 52 w 140"/>
                <a:gd name="T49" fmla="*/ 24 h 54"/>
                <a:gd name="T50" fmla="*/ 68 w 140"/>
                <a:gd name="T51" fmla="*/ 32 h 54"/>
                <a:gd name="T52" fmla="*/ 68 w 140"/>
                <a:gd name="T53" fmla="*/ 32 h 54"/>
                <a:gd name="T54" fmla="*/ 70 w 140"/>
                <a:gd name="T55" fmla="*/ 34 h 54"/>
                <a:gd name="T56" fmla="*/ 74 w 140"/>
                <a:gd name="T57" fmla="*/ 36 h 54"/>
                <a:gd name="T58" fmla="*/ 80 w 140"/>
                <a:gd name="T59" fmla="*/ 40 h 54"/>
                <a:gd name="T60" fmla="*/ 88 w 140"/>
                <a:gd name="T61" fmla="*/ 40 h 54"/>
                <a:gd name="T62" fmla="*/ 98 w 140"/>
                <a:gd name="T63" fmla="*/ 42 h 54"/>
                <a:gd name="T64" fmla="*/ 98 w 140"/>
                <a:gd name="T65" fmla="*/ 46 h 54"/>
                <a:gd name="T66" fmla="*/ 90 w 140"/>
                <a:gd name="T67" fmla="*/ 50 h 54"/>
                <a:gd name="T68" fmla="*/ 92 w 140"/>
                <a:gd name="T69" fmla="*/ 54 h 54"/>
                <a:gd name="T70" fmla="*/ 94 w 140"/>
                <a:gd name="T71" fmla="*/ 54 h 54"/>
                <a:gd name="T72" fmla="*/ 96 w 140"/>
                <a:gd name="T73" fmla="*/ 54 h 54"/>
                <a:gd name="T74" fmla="*/ 102 w 140"/>
                <a:gd name="T75" fmla="*/ 54 h 54"/>
                <a:gd name="T76" fmla="*/ 108 w 140"/>
                <a:gd name="T77" fmla="*/ 54 h 54"/>
                <a:gd name="T78" fmla="*/ 114 w 140"/>
                <a:gd name="T79" fmla="*/ 54 h 54"/>
                <a:gd name="T80" fmla="*/ 120 w 140"/>
                <a:gd name="T81" fmla="*/ 54 h 54"/>
                <a:gd name="T82" fmla="*/ 122 w 140"/>
                <a:gd name="T83" fmla="*/ 54 h 54"/>
                <a:gd name="T84" fmla="*/ 138 w 140"/>
                <a:gd name="T85" fmla="*/ 52 h 54"/>
                <a:gd name="T86" fmla="*/ 138 w 140"/>
                <a:gd name="T87" fmla="*/ 52 h 54"/>
                <a:gd name="T88" fmla="*/ 138 w 140"/>
                <a:gd name="T89" fmla="*/ 50 h 54"/>
                <a:gd name="T90" fmla="*/ 140 w 140"/>
                <a:gd name="T91" fmla="*/ 48 h 54"/>
                <a:gd name="T92" fmla="*/ 140 w 140"/>
                <a:gd name="T93" fmla="*/ 46 h 54"/>
                <a:gd name="T94" fmla="*/ 138 w 140"/>
                <a:gd name="T95" fmla="*/ 42 h 54"/>
                <a:gd name="T96" fmla="*/ 120 w 140"/>
                <a:gd name="T97" fmla="*/ 34 h 54"/>
                <a:gd name="T98" fmla="*/ 116 w 140"/>
                <a:gd name="T99" fmla="*/ 30 h 54"/>
                <a:gd name="T100" fmla="*/ 86 w 140"/>
                <a:gd name="T101" fmla="*/ 22 h 54"/>
                <a:gd name="T102" fmla="*/ 76 w 140"/>
                <a:gd name="T103" fmla="*/ 20 h 54"/>
                <a:gd name="T104" fmla="*/ 74 w 140"/>
                <a:gd name="T105" fmla="*/ 20 h 54"/>
                <a:gd name="T106" fmla="*/ 70 w 140"/>
                <a:gd name="T107" fmla="*/ 16 h 54"/>
                <a:gd name="T108" fmla="*/ 66 w 140"/>
                <a:gd name="T109" fmla="*/ 14 h 54"/>
                <a:gd name="T110" fmla="*/ 58 w 140"/>
                <a:gd name="T111" fmla="*/ 8 h 54"/>
                <a:gd name="T112" fmla="*/ 32 w 140"/>
                <a:gd name="T113" fmla="*/ 0 h 54"/>
                <a:gd name="T114" fmla="*/ 18 w 140"/>
                <a:gd name="T115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54">
                  <a:moveTo>
                    <a:pt x="18" y="2"/>
                  </a:moveTo>
                  <a:lnTo>
                    <a:pt x="16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6" y="20"/>
                  </a:lnTo>
                  <a:lnTo>
                    <a:pt x="20" y="18"/>
                  </a:lnTo>
                  <a:lnTo>
                    <a:pt x="24" y="16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70" y="34"/>
                  </a:lnTo>
                  <a:lnTo>
                    <a:pt x="74" y="36"/>
                  </a:lnTo>
                  <a:lnTo>
                    <a:pt x="80" y="40"/>
                  </a:lnTo>
                  <a:lnTo>
                    <a:pt x="88" y="40"/>
                  </a:lnTo>
                  <a:lnTo>
                    <a:pt x="98" y="42"/>
                  </a:lnTo>
                  <a:lnTo>
                    <a:pt x="98" y="46"/>
                  </a:lnTo>
                  <a:lnTo>
                    <a:pt x="90" y="50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20" y="54"/>
                  </a:lnTo>
                  <a:lnTo>
                    <a:pt x="122" y="54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0"/>
                  </a:lnTo>
                  <a:lnTo>
                    <a:pt x="140" y="48"/>
                  </a:lnTo>
                  <a:lnTo>
                    <a:pt x="140" y="46"/>
                  </a:lnTo>
                  <a:lnTo>
                    <a:pt x="138" y="42"/>
                  </a:lnTo>
                  <a:lnTo>
                    <a:pt x="120" y="34"/>
                  </a:lnTo>
                  <a:lnTo>
                    <a:pt x="116" y="30"/>
                  </a:lnTo>
                  <a:lnTo>
                    <a:pt x="86" y="22"/>
                  </a:lnTo>
                  <a:lnTo>
                    <a:pt x="76" y="20"/>
                  </a:lnTo>
                  <a:lnTo>
                    <a:pt x="74" y="20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58" y="8"/>
                  </a:lnTo>
                  <a:lnTo>
                    <a:pt x="32" y="0"/>
                  </a:lnTo>
                  <a:lnTo>
                    <a:pt x="18" y="2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Freeform 346">
              <a:extLst>
                <a:ext uri="{FF2B5EF4-FFF2-40B4-BE49-F238E27FC236}">
                  <a16:creationId xmlns:a16="http://schemas.microsoft.com/office/drawing/2014/main" id="{2E554B3F-7AE9-4EA1-B563-2F5523EE5A95}"/>
                </a:ext>
              </a:extLst>
            </p:cNvPr>
            <p:cNvSpPr>
              <a:spLocks/>
            </p:cNvSpPr>
            <p:nvPr/>
          </p:nvSpPr>
          <p:spPr bwMode="gray">
            <a:xfrm>
              <a:off x="4552015" y="1720042"/>
              <a:ext cx="912706" cy="1203275"/>
            </a:xfrm>
            <a:custGeom>
              <a:avLst/>
              <a:gdLst>
                <a:gd name="T0" fmla="*/ 96 w 440"/>
                <a:gd name="T1" fmla="*/ 110 h 658"/>
                <a:gd name="T2" fmla="*/ 70 w 440"/>
                <a:gd name="T3" fmla="*/ 128 h 658"/>
                <a:gd name="T4" fmla="*/ 50 w 440"/>
                <a:gd name="T5" fmla="*/ 154 h 658"/>
                <a:gd name="T6" fmla="*/ 66 w 440"/>
                <a:gd name="T7" fmla="*/ 176 h 658"/>
                <a:gd name="T8" fmla="*/ 54 w 440"/>
                <a:gd name="T9" fmla="*/ 202 h 658"/>
                <a:gd name="T10" fmla="*/ 22 w 440"/>
                <a:gd name="T11" fmla="*/ 214 h 658"/>
                <a:gd name="T12" fmla="*/ 2 w 440"/>
                <a:gd name="T13" fmla="*/ 226 h 658"/>
                <a:gd name="T14" fmla="*/ 26 w 440"/>
                <a:gd name="T15" fmla="*/ 256 h 658"/>
                <a:gd name="T16" fmla="*/ 52 w 440"/>
                <a:gd name="T17" fmla="*/ 258 h 658"/>
                <a:gd name="T18" fmla="*/ 38 w 440"/>
                <a:gd name="T19" fmla="*/ 272 h 658"/>
                <a:gd name="T20" fmla="*/ 20 w 440"/>
                <a:gd name="T21" fmla="*/ 274 h 658"/>
                <a:gd name="T22" fmla="*/ 24 w 440"/>
                <a:gd name="T23" fmla="*/ 296 h 658"/>
                <a:gd name="T24" fmla="*/ 46 w 440"/>
                <a:gd name="T25" fmla="*/ 318 h 658"/>
                <a:gd name="T26" fmla="*/ 94 w 440"/>
                <a:gd name="T27" fmla="*/ 304 h 658"/>
                <a:gd name="T28" fmla="*/ 120 w 440"/>
                <a:gd name="T29" fmla="*/ 314 h 658"/>
                <a:gd name="T30" fmla="*/ 142 w 440"/>
                <a:gd name="T31" fmla="*/ 378 h 658"/>
                <a:gd name="T32" fmla="*/ 144 w 440"/>
                <a:gd name="T33" fmla="*/ 410 h 658"/>
                <a:gd name="T34" fmla="*/ 142 w 440"/>
                <a:gd name="T35" fmla="*/ 428 h 658"/>
                <a:gd name="T36" fmla="*/ 148 w 440"/>
                <a:gd name="T37" fmla="*/ 434 h 658"/>
                <a:gd name="T38" fmla="*/ 166 w 440"/>
                <a:gd name="T39" fmla="*/ 448 h 658"/>
                <a:gd name="T40" fmla="*/ 162 w 440"/>
                <a:gd name="T41" fmla="*/ 456 h 658"/>
                <a:gd name="T42" fmla="*/ 166 w 440"/>
                <a:gd name="T43" fmla="*/ 470 h 658"/>
                <a:gd name="T44" fmla="*/ 160 w 440"/>
                <a:gd name="T45" fmla="*/ 502 h 658"/>
                <a:gd name="T46" fmla="*/ 150 w 440"/>
                <a:gd name="T47" fmla="*/ 532 h 658"/>
                <a:gd name="T48" fmla="*/ 166 w 440"/>
                <a:gd name="T49" fmla="*/ 598 h 658"/>
                <a:gd name="T50" fmla="*/ 194 w 440"/>
                <a:gd name="T51" fmla="*/ 646 h 658"/>
                <a:gd name="T52" fmla="*/ 214 w 440"/>
                <a:gd name="T53" fmla="*/ 648 h 658"/>
                <a:gd name="T54" fmla="*/ 234 w 440"/>
                <a:gd name="T55" fmla="*/ 652 h 658"/>
                <a:gd name="T56" fmla="*/ 242 w 440"/>
                <a:gd name="T57" fmla="*/ 610 h 658"/>
                <a:gd name="T58" fmla="*/ 258 w 440"/>
                <a:gd name="T59" fmla="*/ 564 h 658"/>
                <a:gd name="T60" fmla="*/ 282 w 440"/>
                <a:gd name="T61" fmla="*/ 556 h 658"/>
                <a:gd name="T62" fmla="*/ 328 w 440"/>
                <a:gd name="T63" fmla="*/ 510 h 658"/>
                <a:gd name="T64" fmla="*/ 348 w 440"/>
                <a:gd name="T65" fmla="*/ 500 h 658"/>
                <a:gd name="T66" fmla="*/ 372 w 440"/>
                <a:gd name="T67" fmla="*/ 486 h 658"/>
                <a:gd name="T68" fmla="*/ 378 w 440"/>
                <a:gd name="T69" fmla="*/ 464 h 658"/>
                <a:gd name="T70" fmla="*/ 340 w 440"/>
                <a:gd name="T71" fmla="*/ 474 h 658"/>
                <a:gd name="T72" fmla="*/ 344 w 440"/>
                <a:gd name="T73" fmla="*/ 468 h 658"/>
                <a:gd name="T74" fmla="*/ 360 w 440"/>
                <a:gd name="T75" fmla="*/ 438 h 658"/>
                <a:gd name="T76" fmla="*/ 370 w 440"/>
                <a:gd name="T77" fmla="*/ 436 h 658"/>
                <a:gd name="T78" fmla="*/ 390 w 440"/>
                <a:gd name="T79" fmla="*/ 426 h 658"/>
                <a:gd name="T80" fmla="*/ 384 w 440"/>
                <a:gd name="T81" fmla="*/ 392 h 658"/>
                <a:gd name="T82" fmla="*/ 402 w 440"/>
                <a:gd name="T83" fmla="*/ 374 h 658"/>
                <a:gd name="T84" fmla="*/ 414 w 440"/>
                <a:gd name="T85" fmla="*/ 322 h 658"/>
                <a:gd name="T86" fmla="*/ 382 w 440"/>
                <a:gd name="T87" fmla="*/ 310 h 658"/>
                <a:gd name="T88" fmla="*/ 380 w 440"/>
                <a:gd name="T89" fmla="*/ 270 h 658"/>
                <a:gd name="T90" fmla="*/ 380 w 440"/>
                <a:gd name="T91" fmla="*/ 210 h 658"/>
                <a:gd name="T92" fmla="*/ 396 w 440"/>
                <a:gd name="T93" fmla="*/ 174 h 658"/>
                <a:gd name="T94" fmla="*/ 414 w 440"/>
                <a:gd name="T95" fmla="*/ 140 h 658"/>
                <a:gd name="T96" fmla="*/ 410 w 440"/>
                <a:gd name="T97" fmla="*/ 130 h 658"/>
                <a:gd name="T98" fmla="*/ 436 w 440"/>
                <a:gd name="T99" fmla="*/ 86 h 658"/>
                <a:gd name="T100" fmla="*/ 408 w 440"/>
                <a:gd name="T101" fmla="*/ 74 h 658"/>
                <a:gd name="T102" fmla="*/ 398 w 440"/>
                <a:gd name="T103" fmla="*/ 108 h 658"/>
                <a:gd name="T104" fmla="*/ 398 w 440"/>
                <a:gd name="T105" fmla="*/ 66 h 658"/>
                <a:gd name="T106" fmla="*/ 368 w 440"/>
                <a:gd name="T107" fmla="*/ 78 h 658"/>
                <a:gd name="T108" fmla="*/ 364 w 440"/>
                <a:gd name="T109" fmla="*/ 60 h 658"/>
                <a:gd name="T110" fmla="*/ 332 w 440"/>
                <a:gd name="T111" fmla="*/ 62 h 658"/>
                <a:gd name="T112" fmla="*/ 368 w 440"/>
                <a:gd name="T113" fmla="*/ 44 h 658"/>
                <a:gd name="T114" fmla="*/ 338 w 440"/>
                <a:gd name="T115" fmla="*/ 18 h 658"/>
                <a:gd name="T116" fmla="*/ 288 w 440"/>
                <a:gd name="T117" fmla="*/ 38 h 658"/>
                <a:gd name="T118" fmla="*/ 318 w 440"/>
                <a:gd name="T119" fmla="*/ 4 h 658"/>
                <a:gd name="T120" fmla="*/ 224 w 440"/>
                <a:gd name="T121" fmla="*/ 42 h 658"/>
                <a:gd name="T122" fmla="*/ 164 w 440"/>
                <a:gd name="T123" fmla="*/ 66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0" h="658">
                  <a:moveTo>
                    <a:pt x="104" y="78"/>
                  </a:moveTo>
                  <a:lnTo>
                    <a:pt x="102" y="78"/>
                  </a:lnTo>
                  <a:lnTo>
                    <a:pt x="102" y="80"/>
                  </a:lnTo>
                  <a:lnTo>
                    <a:pt x="98" y="82"/>
                  </a:lnTo>
                  <a:lnTo>
                    <a:pt x="96" y="86"/>
                  </a:lnTo>
                  <a:lnTo>
                    <a:pt x="96" y="88"/>
                  </a:lnTo>
                  <a:lnTo>
                    <a:pt x="94" y="92"/>
                  </a:lnTo>
                  <a:lnTo>
                    <a:pt x="96" y="94"/>
                  </a:lnTo>
                  <a:lnTo>
                    <a:pt x="96" y="96"/>
                  </a:lnTo>
                  <a:lnTo>
                    <a:pt x="96" y="102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96" y="112"/>
                  </a:lnTo>
                  <a:lnTo>
                    <a:pt x="96" y="116"/>
                  </a:lnTo>
                  <a:lnTo>
                    <a:pt x="96" y="118"/>
                  </a:lnTo>
                  <a:lnTo>
                    <a:pt x="94" y="122"/>
                  </a:lnTo>
                  <a:lnTo>
                    <a:pt x="90" y="122"/>
                  </a:lnTo>
                  <a:lnTo>
                    <a:pt x="76" y="122"/>
                  </a:lnTo>
                  <a:lnTo>
                    <a:pt x="74" y="122"/>
                  </a:lnTo>
                  <a:lnTo>
                    <a:pt x="74" y="124"/>
                  </a:lnTo>
                  <a:lnTo>
                    <a:pt x="72" y="126"/>
                  </a:lnTo>
                  <a:lnTo>
                    <a:pt x="70" y="128"/>
                  </a:lnTo>
                  <a:lnTo>
                    <a:pt x="68" y="128"/>
                  </a:lnTo>
                  <a:lnTo>
                    <a:pt x="56" y="130"/>
                  </a:lnTo>
                  <a:lnTo>
                    <a:pt x="56" y="132"/>
                  </a:lnTo>
                  <a:lnTo>
                    <a:pt x="56" y="134"/>
                  </a:lnTo>
                  <a:lnTo>
                    <a:pt x="56" y="138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0" y="144"/>
                  </a:lnTo>
                  <a:lnTo>
                    <a:pt x="48" y="146"/>
                  </a:lnTo>
                  <a:lnTo>
                    <a:pt x="48" y="150"/>
                  </a:lnTo>
                  <a:lnTo>
                    <a:pt x="50" y="154"/>
                  </a:lnTo>
                  <a:lnTo>
                    <a:pt x="50" y="154"/>
                  </a:lnTo>
                  <a:lnTo>
                    <a:pt x="54" y="156"/>
                  </a:lnTo>
                  <a:lnTo>
                    <a:pt x="58" y="156"/>
                  </a:lnTo>
                  <a:lnTo>
                    <a:pt x="62" y="158"/>
                  </a:lnTo>
                  <a:lnTo>
                    <a:pt x="68" y="158"/>
                  </a:lnTo>
                  <a:lnTo>
                    <a:pt x="68" y="160"/>
                  </a:lnTo>
                  <a:lnTo>
                    <a:pt x="68" y="162"/>
                  </a:lnTo>
                  <a:lnTo>
                    <a:pt x="68" y="166"/>
                  </a:lnTo>
                  <a:lnTo>
                    <a:pt x="68" y="168"/>
                  </a:lnTo>
                  <a:lnTo>
                    <a:pt x="66" y="172"/>
                  </a:lnTo>
                  <a:lnTo>
                    <a:pt x="66" y="176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68" y="186"/>
                  </a:lnTo>
                  <a:lnTo>
                    <a:pt x="68" y="190"/>
                  </a:lnTo>
                  <a:lnTo>
                    <a:pt x="66" y="192"/>
                  </a:lnTo>
                  <a:lnTo>
                    <a:pt x="64" y="194"/>
                  </a:lnTo>
                  <a:lnTo>
                    <a:pt x="62" y="194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4" y="202"/>
                  </a:lnTo>
                  <a:lnTo>
                    <a:pt x="54" y="202"/>
                  </a:lnTo>
                  <a:lnTo>
                    <a:pt x="52" y="202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2" y="206"/>
                  </a:lnTo>
                  <a:lnTo>
                    <a:pt x="38" y="208"/>
                  </a:lnTo>
                  <a:lnTo>
                    <a:pt x="32" y="212"/>
                  </a:lnTo>
                  <a:lnTo>
                    <a:pt x="28" y="214"/>
                  </a:lnTo>
                  <a:lnTo>
                    <a:pt x="22" y="214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6" y="214"/>
                  </a:lnTo>
                  <a:lnTo>
                    <a:pt x="14" y="216"/>
                  </a:lnTo>
                  <a:lnTo>
                    <a:pt x="10" y="218"/>
                  </a:lnTo>
                  <a:lnTo>
                    <a:pt x="10" y="220"/>
                  </a:lnTo>
                  <a:lnTo>
                    <a:pt x="8" y="222"/>
                  </a:lnTo>
                  <a:lnTo>
                    <a:pt x="6" y="222"/>
                  </a:lnTo>
                  <a:lnTo>
                    <a:pt x="6" y="224"/>
                  </a:lnTo>
                  <a:lnTo>
                    <a:pt x="4" y="224"/>
                  </a:lnTo>
                  <a:lnTo>
                    <a:pt x="2" y="226"/>
                  </a:lnTo>
                  <a:lnTo>
                    <a:pt x="0" y="230"/>
                  </a:lnTo>
                  <a:lnTo>
                    <a:pt x="2" y="234"/>
                  </a:lnTo>
                  <a:lnTo>
                    <a:pt x="4" y="238"/>
                  </a:lnTo>
                  <a:lnTo>
                    <a:pt x="6" y="240"/>
                  </a:lnTo>
                  <a:lnTo>
                    <a:pt x="10" y="240"/>
                  </a:lnTo>
                  <a:lnTo>
                    <a:pt x="18" y="246"/>
                  </a:lnTo>
                  <a:lnTo>
                    <a:pt x="20" y="248"/>
                  </a:lnTo>
                  <a:lnTo>
                    <a:pt x="22" y="250"/>
                  </a:lnTo>
                  <a:lnTo>
                    <a:pt x="24" y="252"/>
                  </a:lnTo>
                  <a:lnTo>
                    <a:pt x="24" y="254"/>
                  </a:lnTo>
                  <a:lnTo>
                    <a:pt x="26" y="256"/>
                  </a:lnTo>
                  <a:lnTo>
                    <a:pt x="30" y="256"/>
                  </a:lnTo>
                  <a:lnTo>
                    <a:pt x="34" y="256"/>
                  </a:lnTo>
                  <a:lnTo>
                    <a:pt x="40" y="256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2" y="252"/>
                  </a:lnTo>
                  <a:lnTo>
                    <a:pt x="44" y="250"/>
                  </a:lnTo>
                  <a:lnTo>
                    <a:pt x="46" y="252"/>
                  </a:lnTo>
                  <a:lnTo>
                    <a:pt x="48" y="254"/>
                  </a:lnTo>
                  <a:lnTo>
                    <a:pt x="50" y="256"/>
                  </a:lnTo>
                  <a:lnTo>
                    <a:pt x="52" y="258"/>
                  </a:lnTo>
                  <a:lnTo>
                    <a:pt x="52" y="260"/>
                  </a:lnTo>
                  <a:lnTo>
                    <a:pt x="48" y="262"/>
                  </a:lnTo>
                  <a:lnTo>
                    <a:pt x="44" y="264"/>
                  </a:lnTo>
                  <a:lnTo>
                    <a:pt x="42" y="266"/>
                  </a:lnTo>
                  <a:lnTo>
                    <a:pt x="42" y="268"/>
                  </a:lnTo>
                  <a:lnTo>
                    <a:pt x="44" y="270"/>
                  </a:lnTo>
                  <a:lnTo>
                    <a:pt x="44" y="272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42" y="274"/>
                  </a:lnTo>
                  <a:lnTo>
                    <a:pt x="38" y="272"/>
                  </a:lnTo>
                  <a:lnTo>
                    <a:pt x="36" y="270"/>
                  </a:lnTo>
                  <a:lnTo>
                    <a:pt x="32" y="268"/>
                  </a:lnTo>
                  <a:lnTo>
                    <a:pt x="32" y="268"/>
                  </a:lnTo>
                  <a:lnTo>
                    <a:pt x="32" y="270"/>
                  </a:lnTo>
                  <a:lnTo>
                    <a:pt x="30" y="272"/>
                  </a:lnTo>
                  <a:lnTo>
                    <a:pt x="30" y="276"/>
                  </a:lnTo>
                  <a:lnTo>
                    <a:pt x="30" y="278"/>
                  </a:lnTo>
                  <a:lnTo>
                    <a:pt x="28" y="278"/>
                  </a:lnTo>
                  <a:lnTo>
                    <a:pt x="26" y="278"/>
                  </a:lnTo>
                  <a:lnTo>
                    <a:pt x="24" y="276"/>
                  </a:lnTo>
                  <a:lnTo>
                    <a:pt x="20" y="274"/>
                  </a:lnTo>
                  <a:lnTo>
                    <a:pt x="18" y="272"/>
                  </a:lnTo>
                  <a:lnTo>
                    <a:pt x="16" y="274"/>
                  </a:lnTo>
                  <a:lnTo>
                    <a:pt x="12" y="276"/>
                  </a:lnTo>
                  <a:lnTo>
                    <a:pt x="10" y="278"/>
                  </a:lnTo>
                  <a:lnTo>
                    <a:pt x="8" y="280"/>
                  </a:lnTo>
                  <a:lnTo>
                    <a:pt x="10" y="282"/>
                  </a:lnTo>
                  <a:lnTo>
                    <a:pt x="12" y="286"/>
                  </a:lnTo>
                  <a:lnTo>
                    <a:pt x="14" y="290"/>
                  </a:lnTo>
                  <a:lnTo>
                    <a:pt x="18" y="292"/>
                  </a:lnTo>
                  <a:lnTo>
                    <a:pt x="22" y="294"/>
                  </a:lnTo>
                  <a:lnTo>
                    <a:pt x="24" y="296"/>
                  </a:lnTo>
                  <a:lnTo>
                    <a:pt x="26" y="296"/>
                  </a:lnTo>
                  <a:lnTo>
                    <a:pt x="26" y="304"/>
                  </a:lnTo>
                  <a:lnTo>
                    <a:pt x="28" y="304"/>
                  </a:lnTo>
                  <a:lnTo>
                    <a:pt x="30" y="304"/>
                  </a:lnTo>
                  <a:lnTo>
                    <a:pt x="34" y="306"/>
                  </a:lnTo>
                  <a:lnTo>
                    <a:pt x="38" y="308"/>
                  </a:lnTo>
                  <a:lnTo>
                    <a:pt x="40" y="310"/>
                  </a:lnTo>
                  <a:lnTo>
                    <a:pt x="42" y="312"/>
                  </a:lnTo>
                  <a:lnTo>
                    <a:pt x="44" y="314"/>
                  </a:lnTo>
                  <a:lnTo>
                    <a:pt x="44" y="316"/>
                  </a:lnTo>
                  <a:lnTo>
                    <a:pt x="46" y="318"/>
                  </a:lnTo>
                  <a:lnTo>
                    <a:pt x="48" y="318"/>
                  </a:lnTo>
                  <a:lnTo>
                    <a:pt x="50" y="318"/>
                  </a:lnTo>
                  <a:lnTo>
                    <a:pt x="54" y="318"/>
                  </a:lnTo>
                  <a:lnTo>
                    <a:pt x="58" y="316"/>
                  </a:lnTo>
                  <a:lnTo>
                    <a:pt x="66" y="312"/>
                  </a:lnTo>
                  <a:lnTo>
                    <a:pt x="70" y="308"/>
                  </a:lnTo>
                  <a:lnTo>
                    <a:pt x="74" y="306"/>
                  </a:lnTo>
                  <a:lnTo>
                    <a:pt x="78" y="304"/>
                  </a:lnTo>
                  <a:lnTo>
                    <a:pt x="82" y="304"/>
                  </a:lnTo>
                  <a:lnTo>
                    <a:pt x="88" y="304"/>
                  </a:lnTo>
                  <a:lnTo>
                    <a:pt x="94" y="304"/>
                  </a:lnTo>
                  <a:lnTo>
                    <a:pt x="98" y="302"/>
                  </a:lnTo>
                  <a:lnTo>
                    <a:pt x="104" y="302"/>
                  </a:lnTo>
                  <a:lnTo>
                    <a:pt x="108" y="302"/>
                  </a:lnTo>
                  <a:lnTo>
                    <a:pt x="108" y="302"/>
                  </a:lnTo>
                  <a:lnTo>
                    <a:pt x="110" y="302"/>
                  </a:lnTo>
                  <a:lnTo>
                    <a:pt x="112" y="304"/>
                  </a:lnTo>
                  <a:lnTo>
                    <a:pt x="114" y="306"/>
                  </a:lnTo>
                  <a:lnTo>
                    <a:pt x="116" y="310"/>
                  </a:lnTo>
                  <a:lnTo>
                    <a:pt x="118" y="314"/>
                  </a:lnTo>
                  <a:lnTo>
                    <a:pt x="118" y="314"/>
                  </a:lnTo>
                  <a:lnTo>
                    <a:pt x="120" y="314"/>
                  </a:lnTo>
                  <a:lnTo>
                    <a:pt x="124" y="316"/>
                  </a:lnTo>
                  <a:lnTo>
                    <a:pt x="126" y="318"/>
                  </a:lnTo>
                  <a:lnTo>
                    <a:pt x="128" y="324"/>
                  </a:lnTo>
                  <a:lnTo>
                    <a:pt x="132" y="330"/>
                  </a:lnTo>
                  <a:lnTo>
                    <a:pt x="132" y="348"/>
                  </a:lnTo>
                  <a:lnTo>
                    <a:pt x="132" y="350"/>
                  </a:lnTo>
                  <a:lnTo>
                    <a:pt x="134" y="352"/>
                  </a:lnTo>
                  <a:lnTo>
                    <a:pt x="136" y="358"/>
                  </a:lnTo>
                  <a:lnTo>
                    <a:pt x="138" y="364"/>
                  </a:lnTo>
                  <a:lnTo>
                    <a:pt x="140" y="370"/>
                  </a:lnTo>
                  <a:lnTo>
                    <a:pt x="142" y="378"/>
                  </a:lnTo>
                  <a:lnTo>
                    <a:pt x="140" y="384"/>
                  </a:lnTo>
                  <a:lnTo>
                    <a:pt x="140" y="390"/>
                  </a:lnTo>
                  <a:lnTo>
                    <a:pt x="142" y="394"/>
                  </a:lnTo>
                  <a:lnTo>
                    <a:pt x="144" y="398"/>
                  </a:lnTo>
                  <a:lnTo>
                    <a:pt x="148" y="402"/>
                  </a:lnTo>
                  <a:lnTo>
                    <a:pt x="148" y="404"/>
                  </a:lnTo>
                  <a:lnTo>
                    <a:pt x="148" y="406"/>
                  </a:lnTo>
                  <a:lnTo>
                    <a:pt x="146" y="408"/>
                  </a:lnTo>
                  <a:lnTo>
                    <a:pt x="146" y="410"/>
                  </a:lnTo>
                  <a:lnTo>
                    <a:pt x="144" y="410"/>
                  </a:lnTo>
                  <a:lnTo>
                    <a:pt x="144" y="410"/>
                  </a:lnTo>
                  <a:lnTo>
                    <a:pt x="142" y="410"/>
                  </a:lnTo>
                  <a:lnTo>
                    <a:pt x="140" y="410"/>
                  </a:lnTo>
                  <a:lnTo>
                    <a:pt x="140" y="410"/>
                  </a:lnTo>
                  <a:lnTo>
                    <a:pt x="138" y="412"/>
                  </a:lnTo>
                  <a:lnTo>
                    <a:pt x="138" y="416"/>
                  </a:lnTo>
                  <a:lnTo>
                    <a:pt x="140" y="418"/>
                  </a:lnTo>
                  <a:lnTo>
                    <a:pt x="142" y="420"/>
                  </a:lnTo>
                  <a:lnTo>
                    <a:pt x="144" y="422"/>
                  </a:lnTo>
                  <a:lnTo>
                    <a:pt x="144" y="424"/>
                  </a:lnTo>
                  <a:lnTo>
                    <a:pt x="144" y="426"/>
                  </a:lnTo>
                  <a:lnTo>
                    <a:pt x="142" y="428"/>
                  </a:lnTo>
                  <a:lnTo>
                    <a:pt x="138" y="430"/>
                  </a:lnTo>
                  <a:lnTo>
                    <a:pt x="136" y="434"/>
                  </a:lnTo>
                  <a:lnTo>
                    <a:pt x="134" y="436"/>
                  </a:lnTo>
                  <a:lnTo>
                    <a:pt x="132" y="438"/>
                  </a:lnTo>
                  <a:lnTo>
                    <a:pt x="132" y="440"/>
                  </a:lnTo>
                  <a:lnTo>
                    <a:pt x="134" y="440"/>
                  </a:lnTo>
                  <a:lnTo>
                    <a:pt x="138" y="440"/>
                  </a:lnTo>
                  <a:lnTo>
                    <a:pt x="142" y="440"/>
                  </a:lnTo>
                  <a:lnTo>
                    <a:pt x="146" y="438"/>
                  </a:lnTo>
                  <a:lnTo>
                    <a:pt x="146" y="436"/>
                  </a:lnTo>
                  <a:lnTo>
                    <a:pt x="148" y="434"/>
                  </a:lnTo>
                  <a:lnTo>
                    <a:pt x="150" y="430"/>
                  </a:lnTo>
                  <a:lnTo>
                    <a:pt x="152" y="426"/>
                  </a:lnTo>
                  <a:lnTo>
                    <a:pt x="154" y="424"/>
                  </a:lnTo>
                  <a:lnTo>
                    <a:pt x="156" y="424"/>
                  </a:lnTo>
                  <a:lnTo>
                    <a:pt x="158" y="426"/>
                  </a:lnTo>
                  <a:lnTo>
                    <a:pt x="160" y="430"/>
                  </a:lnTo>
                  <a:lnTo>
                    <a:pt x="162" y="434"/>
                  </a:lnTo>
                  <a:lnTo>
                    <a:pt x="162" y="438"/>
                  </a:lnTo>
                  <a:lnTo>
                    <a:pt x="164" y="442"/>
                  </a:lnTo>
                  <a:lnTo>
                    <a:pt x="164" y="446"/>
                  </a:lnTo>
                  <a:lnTo>
                    <a:pt x="166" y="448"/>
                  </a:lnTo>
                  <a:lnTo>
                    <a:pt x="168" y="450"/>
                  </a:lnTo>
                  <a:lnTo>
                    <a:pt x="172" y="450"/>
                  </a:lnTo>
                  <a:lnTo>
                    <a:pt x="176" y="452"/>
                  </a:lnTo>
                  <a:lnTo>
                    <a:pt x="178" y="456"/>
                  </a:lnTo>
                  <a:lnTo>
                    <a:pt x="178" y="460"/>
                  </a:lnTo>
                  <a:lnTo>
                    <a:pt x="178" y="464"/>
                  </a:lnTo>
                  <a:lnTo>
                    <a:pt x="178" y="464"/>
                  </a:lnTo>
                  <a:lnTo>
                    <a:pt x="174" y="464"/>
                  </a:lnTo>
                  <a:lnTo>
                    <a:pt x="170" y="462"/>
                  </a:lnTo>
                  <a:lnTo>
                    <a:pt x="166" y="458"/>
                  </a:lnTo>
                  <a:lnTo>
                    <a:pt x="162" y="456"/>
                  </a:lnTo>
                  <a:lnTo>
                    <a:pt x="156" y="454"/>
                  </a:lnTo>
                  <a:lnTo>
                    <a:pt x="152" y="454"/>
                  </a:lnTo>
                  <a:lnTo>
                    <a:pt x="148" y="454"/>
                  </a:lnTo>
                  <a:lnTo>
                    <a:pt x="148" y="456"/>
                  </a:lnTo>
                  <a:lnTo>
                    <a:pt x="148" y="456"/>
                  </a:lnTo>
                  <a:lnTo>
                    <a:pt x="148" y="458"/>
                  </a:lnTo>
                  <a:lnTo>
                    <a:pt x="150" y="460"/>
                  </a:lnTo>
                  <a:lnTo>
                    <a:pt x="152" y="464"/>
                  </a:lnTo>
                  <a:lnTo>
                    <a:pt x="156" y="466"/>
                  </a:lnTo>
                  <a:lnTo>
                    <a:pt x="162" y="468"/>
                  </a:lnTo>
                  <a:lnTo>
                    <a:pt x="166" y="470"/>
                  </a:lnTo>
                  <a:lnTo>
                    <a:pt x="170" y="470"/>
                  </a:lnTo>
                  <a:lnTo>
                    <a:pt x="172" y="472"/>
                  </a:lnTo>
                  <a:lnTo>
                    <a:pt x="174" y="474"/>
                  </a:lnTo>
                  <a:lnTo>
                    <a:pt x="176" y="476"/>
                  </a:lnTo>
                  <a:lnTo>
                    <a:pt x="176" y="480"/>
                  </a:lnTo>
                  <a:lnTo>
                    <a:pt x="176" y="484"/>
                  </a:lnTo>
                  <a:lnTo>
                    <a:pt x="172" y="490"/>
                  </a:lnTo>
                  <a:lnTo>
                    <a:pt x="168" y="494"/>
                  </a:lnTo>
                  <a:lnTo>
                    <a:pt x="166" y="498"/>
                  </a:lnTo>
                  <a:lnTo>
                    <a:pt x="162" y="500"/>
                  </a:lnTo>
                  <a:lnTo>
                    <a:pt x="160" y="502"/>
                  </a:lnTo>
                  <a:lnTo>
                    <a:pt x="158" y="502"/>
                  </a:lnTo>
                  <a:lnTo>
                    <a:pt x="156" y="504"/>
                  </a:lnTo>
                  <a:lnTo>
                    <a:pt x="158" y="506"/>
                  </a:lnTo>
                  <a:lnTo>
                    <a:pt x="158" y="508"/>
                  </a:lnTo>
                  <a:lnTo>
                    <a:pt x="160" y="508"/>
                  </a:lnTo>
                  <a:lnTo>
                    <a:pt x="162" y="508"/>
                  </a:lnTo>
                  <a:lnTo>
                    <a:pt x="156" y="514"/>
                  </a:lnTo>
                  <a:lnTo>
                    <a:pt x="148" y="526"/>
                  </a:lnTo>
                  <a:lnTo>
                    <a:pt x="148" y="526"/>
                  </a:lnTo>
                  <a:lnTo>
                    <a:pt x="150" y="528"/>
                  </a:lnTo>
                  <a:lnTo>
                    <a:pt x="150" y="532"/>
                  </a:lnTo>
                  <a:lnTo>
                    <a:pt x="152" y="538"/>
                  </a:lnTo>
                  <a:lnTo>
                    <a:pt x="152" y="544"/>
                  </a:lnTo>
                  <a:lnTo>
                    <a:pt x="154" y="550"/>
                  </a:lnTo>
                  <a:lnTo>
                    <a:pt x="154" y="558"/>
                  </a:lnTo>
                  <a:lnTo>
                    <a:pt x="156" y="566"/>
                  </a:lnTo>
                  <a:lnTo>
                    <a:pt x="158" y="572"/>
                  </a:lnTo>
                  <a:lnTo>
                    <a:pt x="160" y="578"/>
                  </a:lnTo>
                  <a:lnTo>
                    <a:pt x="162" y="584"/>
                  </a:lnTo>
                  <a:lnTo>
                    <a:pt x="164" y="588"/>
                  </a:lnTo>
                  <a:lnTo>
                    <a:pt x="166" y="594"/>
                  </a:lnTo>
                  <a:lnTo>
                    <a:pt x="166" y="598"/>
                  </a:lnTo>
                  <a:lnTo>
                    <a:pt x="166" y="600"/>
                  </a:lnTo>
                  <a:lnTo>
                    <a:pt x="178" y="620"/>
                  </a:lnTo>
                  <a:lnTo>
                    <a:pt x="180" y="620"/>
                  </a:lnTo>
                  <a:lnTo>
                    <a:pt x="180" y="624"/>
                  </a:lnTo>
                  <a:lnTo>
                    <a:pt x="180" y="628"/>
                  </a:lnTo>
                  <a:lnTo>
                    <a:pt x="182" y="634"/>
                  </a:lnTo>
                  <a:lnTo>
                    <a:pt x="184" y="638"/>
                  </a:lnTo>
                  <a:lnTo>
                    <a:pt x="184" y="642"/>
                  </a:lnTo>
                  <a:lnTo>
                    <a:pt x="186" y="644"/>
                  </a:lnTo>
                  <a:lnTo>
                    <a:pt x="190" y="646"/>
                  </a:lnTo>
                  <a:lnTo>
                    <a:pt x="194" y="646"/>
                  </a:lnTo>
                  <a:lnTo>
                    <a:pt x="202" y="646"/>
                  </a:lnTo>
                  <a:lnTo>
                    <a:pt x="208" y="644"/>
                  </a:lnTo>
                  <a:lnTo>
                    <a:pt x="212" y="642"/>
                  </a:lnTo>
                  <a:lnTo>
                    <a:pt x="214" y="642"/>
                  </a:lnTo>
                  <a:lnTo>
                    <a:pt x="216" y="640"/>
                  </a:lnTo>
                  <a:lnTo>
                    <a:pt x="218" y="640"/>
                  </a:lnTo>
                  <a:lnTo>
                    <a:pt x="220" y="640"/>
                  </a:lnTo>
                  <a:lnTo>
                    <a:pt x="220" y="642"/>
                  </a:lnTo>
                  <a:lnTo>
                    <a:pt x="218" y="644"/>
                  </a:lnTo>
                  <a:lnTo>
                    <a:pt x="216" y="646"/>
                  </a:lnTo>
                  <a:lnTo>
                    <a:pt x="214" y="648"/>
                  </a:lnTo>
                  <a:lnTo>
                    <a:pt x="212" y="650"/>
                  </a:lnTo>
                  <a:lnTo>
                    <a:pt x="210" y="650"/>
                  </a:lnTo>
                  <a:lnTo>
                    <a:pt x="212" y="652"/>
                  </a:lnTo>
                  <a:lnTo>
                    <a:pt x="214" y="654"/>
                  </a:lnTo>
                  <a:lnTo>
                    <a:pt x="218" y="656"/>
                  </a:lnTo>
                  <a:lnTo>
                    <a:pt x="222" y="656"/>
                  </a:lnTo>
                  <a:lnTo>
                    <a:pt x="226" y="658"/>
                  </a:lnTo>
                  <a:lnTo>
                    <a:pt x="228" y="658"/>
                  </a:lnTo>
                  <a:lnTo>
                    <a:pt x="232" y="658"/>
                  </a:lnTo>
                  <a:lnTo>
                    <a:pt x="234" y="656"/>
                  </a:lnTo>
                  <a:lnTo>
                    <a:pt x="234" y="652"/>
                  </a:lnTo>
                  <a:lnTo>
                    <a:pt x="234" y="644"/>
                  </a:lnTo>
                  <a:lnTo>
                    <a:pt x="234" y="638"/>
                  </a:lnTo>
                  <a:lnTo>
                    <a:pt x="236" y="632"/>
                  </a:lnTo>
                  <a:lnTo>
                    <a:pt x="238" y="630"/>
                  </a:lnTo>
                  <a:lnTo>
                    <a:pt x="240" y="626"/>
                  </a:lnTo>
                  <a:lnTo>
                    <a:pt x="240" y="622"/>
                  </a:lnTo>
                  <a:lnTo>
                    <a:pt x="240" y="618"/>
                  </a:lnTo>
                  <a:lnTo>
                    <a:pt x="238" y="616"/>
                  </a:lnTo>
                  <a:lnTo>
                    <a:pt x="238" y="614"/>
                  </a:lnTo>
                  <a:lnTo>
                    <a:pt x="238" y="612"/>
                  </a:lnTo>
                  <a:lnTo>
                    <a:pt x="242" y="610"/>
                  </a:lnTo>
                  <a:lnTo>
                    <a:pt x="244" y="608"/>
                  </a:lnTo>
                  <a:lnTo>
                    <a:pt x="246" y="608"/>
                  </a:lnTo>
                  <a:lnTo>
                    <a:pt x="246" y="606"/>
                  </a:lnTo>
                  <a:lnTo>
                    <a:pt x="250" y="590"/>
                  </a:lnTo>
                  <a:lnTo>
                    <a:pt x="252" y="576"/>
                  </a:lnTo>
                  <a:lnTo>
                    <a:pt x="252" y="574"/>
                  </a:lnTo>
                  <a:lnTo>
                    <a:pt x="252" y="572"/>
                  </a:lnTo>
                  <a:lnTo>
                    <a:pt x="250" y="570"/>
                  </a:lnTo>
                  <a:lnTo>
                    <a:pt x="252" y="566"/>
                  </a:lnTo>
                  <a:lnTo>
                    <a:pt x="254" y="566"/>
                  </a:lnTo>
                  <a:lnTo>
                    <a:pt x="258" y="564"/>
                  </a:lnTo>
                  <a:lnTo>
                    <a:pt x="260" y="564"/>
                  </a:lnTo>
                  <a:lnTo>
                    <a:pt x="260" y="566"/>
                  </a:lnTo>
                  <a:lnTo>
                    <a:pt x="260" y="566"/>
                  </a:lnTo>
                  <a:lnTo>
                    <a:pt x="262" y="566"/>
                  </a:lnTo>
                  <a:lnTo>
                    <a:pt x="266" y="566"/>
                  </a:lnTo>
                  <a:lnTo>
                    <a:pt x="268" y="564"/>
                  </a:lnTo>
                  <a:lnTo>
                    <a:pt x="270" y="562"/>
                  </a:lnTo>
                  <a:lnTo>
                    <a:pt x="272" y="560"/>
                  </a:lnTo>
                  <a:lnTo>
                    <a:pt x="276" y="558"/>
                  </a:lnTo>
                  <a:lnTo>
                    <a:pt x="280" y="556"/>
                  </a:lnTo>
                  <a:lnTo>
                    <a:pt x="282" y="556"/>
                  </a:lnTo>
                  <a:lnTo>
                    <a:pt x="284" y="556"/>
                  </a:lnTo>
                  <a:lnTo>
                    <a:pt x="286" y="552"/>
                  </a:lnTo>
                  <a:lnTo>
                    <a:pt x="292" y="544"/>
                  </a:lnTo>
                  <a:lnTo>
                    <a:pt x="302" y="534"/>
                  </a:lnTo>
                  <a:lnTo>
                    <a:pt x="310" y="526"/>
                  </a:lnTo>
                  <a:lnTo>
                    <a:pt x="318" y="518"/>
                  </a:lnTo>
                  <a:lnTo>
                    <a:pt x="322" y="516"/>
                  </a:lnTo>
                  <a:lnTo>
                    <a:pt x="324" y="518"/>
                  </a:lnTo>
                  <a:lnTo>
                    <a:pt x="326" y="516"/>
                  </a:lnTo>
                  <a:lnTo>
                    <a:pt x="326" y="512"/>
                  </a:lnTo>
                  <a:lnTo>
                    <a:pt x="328" y="510"/>
                  </a:lnTo>
                  <a:lnTo>
                    <a:pt x="330" y="506"/>
                  </a:lnTo>
                  <a:lnTo>
                    <a:pt x="330" y="504"/>
                  </a:lnTo>
                  <a:lnTo>
                    <a:pt x="332" y="502"/>
                  </a:lnTo>
                  <a:lnTo>
                    <a:pt x="334" y="500"/>
                  </a:lnTo>
                  <a:lnTo>
                    <a:pt x="336" y="498"/>
                  </a:lnTo>
                  <a:lnTo>
                    <a:pt x="338" y="498"/>
                  </a:lnTo>
                  <a:lnTo>
                    <a:pt x="340" y="500"/>
                  </a:lnTo>
                  <a:lnTo>
                    <a:pt x="342" y="504"/>
                  </a:lnTo>
                  <a:lnTo>
                    <a:pt x="346" y="504"/>
                  </a:lnTo>
                  <a:lnTo>
                    <a:pt x="348" y="504"/>
                  </a:lnTo>
                  <a:lnTo>
                    <a:pt x="348" y="500"/>
                  </a:lnTo>
                  <a:lnTo>
                    <a:pt x="350" y="498"/>
                  </a:lnTo>
                  <a:lnTo>
                    <a:pt x="352" y="498"/>
                  </a:lnTo>
                  <a:lnTo>
                    <a:pt x="356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60" y="496"/>
                  </a:lnTo>
                  <a:lnTo>
                    <a:pt x="364" y="494"/>
                  </a:lnTo>
                  <a:lnTo>
                    <a:pt x="366" y="490"/>
                  </a:lnTo>
                  <a:lnTo>
                    <a:pt x="370" y="488"/>
                  </a:lnTo>
                  <a:lnTo>
                    <a:pt x="372" y="486"/>
                  </a:lnTo>
                  <a:lnTo>
                    <a:pt x="374" y="484"/>
                  </a:lnTo>
                  <a:lnTo>
                    <a:pt x="380" y="480"/>
                  </a:lnTo>
                  <a:lnTo>
                    <a:pt x="384" y="478"/>
                  </a:lnTo>
                  <a:lnTo>
                    <a:pt x="386" y="476"/>
                  </a:lnTo>
                  <a:lnTo>
                    <a:pt x="390" y="474"/>
                  </a:lnTo>
                  <a:lnTo>
                    <a:pt x="390" y="472"/>
                  </a:lnTo>
                  <a:lnTo>
                    <a:pt x="390" y="470"/>
                  </a:lnTo>
                  <a:lnTo>
                    <a:pt x="388" y="468"/>
                  </a:lnTo>
                  <a:lnTo>
                    <a:pt x="386" y="466"/>
                  </a:lnTo>
                  <a:lnTo>
                    <a:pt x="382" y="464"/>
                  </a:lnTo>
                  <a:lnTo>
                    <a:pt x="378" y="464"/>
                  </a:lnTo>
                  <a:lnTo>
                    <a:pt x="372" y="464"/>
                  </a:lnTo>
                  <a:lnTo>
                    <a:pt x="368" y="464"/>
                  </a:lnTo>
                  <a:lnTo>
                    <a:pt x="364" y="464"/>
                  </a:lnTo>
                  <a:lnTo>
                    <a:pt x="362" y="464"/>
                  </a:lnTo>
                  <a:lnTo>
                    <a:pt x="362" y="466"/>
                  </a:lnTo>
                  <a:lnTo>
                    <a:pt x="360" y="468"/>
                  </a:lnTo>
                  <a:lnTo>
                    <a:pt x="358" y="470"/>
                  </a:lnTo>
                  <a:lnTo>
                    <a:pt x="354" y="472"/>
                  </a:lnTo>
                  <a:lnTo>
                    <a:pt x="348" y="474"/>
                  </a:lnTo>
                  <a:lnTo>
                    <a:pt x="344" y="474"/>
                  </a:lnTo>
                  <a:lnTo>
                    <a:pt x="340" y="474"/>
                  </a:lnTo>
                  <a:lnTo>
                    <a:pt x="338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0"/>
                  </a:lnTo>
                  <a:lnTo>
                    <a:pt x="334" y="468"/>
                  </a:lnTo>
                  <a:lnTo>
                    <a:pt x="334" y="466"/>
                  </a:lnTo>
                  <a:lnTo>
                    <a:pt x="334" y="466"/>
                  </a:lnTo>
                  <a:lnTo>
                    <a:pt x="336" y="466"/>
                  </a:lnTo>
                  <a:lnTo>
                    <a:pt x="340" y="466"/>
                  </a:lnTo>
                  <a:lnTo>
                    <a:pt x="344" y="468"/>
                  </a:lnTo>
                  <a:lnTo>
                    <a:pt x="346" y="468"/>
                  </a:lnTo>
                  <a:lnTo>
                    <a:pt x="348" y="468"/>
                  </a:lnTo>
                  <a:lnTo>
                    <a:pt x="358" y="462"/>
                  </a:lnTo>
                  <a:lnTo>
                    <a:pt x="364" y="450"/>
                  </a:lnTo>
                  <a:lnTo>
                    <a:pt x="356" y="448"/>
                  </a:lnTo>
                  <a:lnTo>
                    <a:pt x="358" y="448"/>
                  </a:lnTo>
                  <a:lnTo>
                    <a:pt x="360" y="446"/>
                  </a:lnTo>
                  <a:lnTo>
                    <a:pt x="362" y="444"/>
                  </a:lnTo>
                  <a:lnTo>
                    <a:pt x="362" y="442"/>
                  </a:lnTo>
                  <a:lnTo>
                    <a:pt x="360" y="438"/>
                  </a:lnTo>
                  <a:lnTo>
                    <a:pt x="360" y="438"/>
                  </a:lnTo>
                  <a:lnTo>
                    <a:pt x="358" y="438"/>
                  </a:lnTo>
                  <a:lnTo>
                    <a:pt x="356" y="436"/>
                  </a:lnTo>
                  <a:lnTo>
                    <a:pt x="356" y="434"/>
                  </a:lnTo>
                  <a:lnTo>
                    <a:pt x="356" y="432"/>
                  </a:lnTo>
                  <a:lnTo>
                    <a:pt x="356" y="430"/>
                  </a:lnTo>
                  <a:lnTo>
                    <a:pt x="358" y="430"/>
                  </a:lnTo>
                  <a:lnTo>
                    <a:pt x="362" y="428"/>
                  </a:lnTo>
                  <a:lnTo>
                    <a:pt x="366" y="428"/>
                  </a:lnTo>
                  <a:lnTo>
                    <a:pt x="366" y="430"/>
                  </a:lnTo>
                  <a:lnTo>
                    <a:pt x="368" y="432"/>
                  </a:lnTo>
                  <a:lnTo>
                    <a:pt x="370" y="436"/>
                  </a:lnTo>
                  <a:lnTo>
                    <a:pt x="372" y="442"/>
                  </a:lnTo>
                  <a:lnTo>
                    <a:pt x="374" y="448"/>
                  </a:lnTo>
                  <a:lnTo>
                    <a:pt x="378" y="452"/>
                  </a:lnTo>
                  <a:lnTo>
                    <a:pt x="378" y="456"/>
                  </a:lnTo>
                  <a:lnTo>
                    <a:pt x="380" y="456"/>
                  </a:lnTo>
                  <a:lnTo>
                    <a:pt x="396" y="458"/>
                  </a:lnTo>
                  <a:lnTo>
                    <a:pt x="394" y="434"/>
                  </a:lnTo>
                  <a:lnTo>
                    <a:pt x="394" y="434"/>
                  </a:lnTo>
                  <a:lnTo>
                    <a:pt x="394" y="432"/>
                  </a:lnTo>
                  <a:lnTo>
                    <a:pt x="392" y="428"/>
                  </a:lnTo>
                  <a:lnTo>
                    <a:pt x="390" y="426"/>
                  </a:lnTo>
                  <a:lnTo>
                    <a:pt x="386" y="422"/>
                  </a:lnTo>
                  <a:lnTo>
                    <a:pt x="384" y="420"/>
                  </a:lnTo>
                  <a:lnTo>
                    <a:pt x="382" y="418"/>
                  </a:lnTo>
                  <a:lnTo>
                    <a:pt x="380" y="414"/>
                  </a:lnTo>
                  <a:lnTo>
                    <a:pt x="380" y="412"/>
                  </a:lnTo>
                  <a:lnTo>
                    <a:pt x="380" y="412"/>
                  </a:lnTo>
                  <a:lnTo>
                    <a:pt x="386" y="412"/>
                  </a:lnTo>
                  <a:lnTo>
                    <a:pt x="386" y="396"/>
                  </a:lnTo>
                  <a:lnTo>
                    <a:pt x="386" y="394"/>
                  </a:lnTo>
                  <a:lnTo>
                    <a:pt x="384" y="394"/>
                  </a:lnTo>
                  <a:lnTo>
                    <a:pt x="384" y="392"/>
                  </a:lnTo>
                  <a:lnTo>
                    <a:pt x="382" y="388"/>
                  </a:lnTo>
                  <a:lnTo>
                    <a:pt x="382" y="386"/>
                  </a:lnTo>
                  <a:lnTo>
                    <a:pt x="382" y="384"/>
                  </a:lnTo>
                  <a:lnTo>
                    <a:pt x="386" y="384"/>
                  </a:lnTo>
                  <a:lnTo>
                    <a:pt x="392" y="382"/>
                  </a:lnTo>
                  <a:lnTo>
                    <a:pt x="396" y="382"/>
                  </a:lnTo>
                  <a:lnTo>
                    <a:pt x="396" y="382"/>
                  </a:lnTo>
                  <a:lnTo>
                    <a:pt x="398" y="380"/>
                  </a:lnTo>
                  <a:lnTo>
                    <a:pt x="400" y="378"/>
                  </a:lnTo>
                  <a:lnTo>
                    <a:pt x="402" y="376"/>
                  </a:lnTo>
                  <a:lnTo>
                    <a:pt x="402" y="374"/>
                  </a:lnTo>
                  <a:lnTo>
                    <a:pt x="402" y="370"/>
                  </a:lnTo>
                  <a:lnTo>
                    <a:pt x="410" y="364"/>
                  </a:lnTo>
                  <a:lnTo>
                    <a:pt x="420" y="350"/>
                  </a:lnTo>
                  <a:lnTo>
                    <a:pt x="426" y="340"/>
                  </a:lnTo>
                  <a:lnTo>
                    <a:pt x="426" y="340"/>
                  </a:lnTo>
                  <a:lnTo>
                    <a:pt x="424" y="336"/>
                  </a:lnTo>
                  <a:lnTo>
                    <a:pt x="424" y="332"/>
                  </a:lnTo>
                  <a:lnTo>
                    <a:pt x="422" y="328"/>
                  </a:lnTo>
                  <a:lnTo>
                    <a:pt x="418" y="324"/>
                  </a:lnTo>
                  <a:lnTo>
                    <a:pt x="414" y="324"/>
                  </a:lnTo>
                  <a:lnTo>
                    <a:pt x="414" y="322"/>
                  </a:lnTo>
                  <a:lnTo>
                    <a:pt x="414" y="320"/>
                  </a:lnTo>
                  <a:lnTo>
                    <a:pt x="412" y="316"/>
                  </a:lnTo>
                  <a:lnTo>
                    <a:pt x="412" y="314"/>
                  </a:lnTo>
                  <a:lnTo>
                    <a:pt x="408" y="310"/>
                  </a:lnTo>
                  <a:lnTo>
                    <a:pt x="406" y="308"/>
                  </a:lnTo>
                  <a:lnTo>
                    <a:pt x="400" y="308"/>
                  </a:lnTo>
                  <a:lnTo>
                    <a:pt x="394" y="308"/>
                  </a:lnTo>
                  <a:lnTo>
                    <a:pt x="388" y="310"/>
                  </a:lnTo>
                  <a:lnTo>
                    <a:pt x="384" y="310"/>
                  </a:lnTo>
                  <a:lnTo>
                    <a:pt x="382" y="310"/>
                  </a:lnTo>
                  <a:lnTo>
                    <a:pt x="382" y="310"/>
                  </a:lnTo>
                  <a:lnTo>
                    <a:pt x="382" y="308"/>
                  </a:lnTo>
                  <a:lnTo>
                    <a:pt x="382" y="306"/>
                  </a:lnTo>
                  <a:lnTo>
                    <a:pt x="382" y="300"/>
                  </a:lnTo>
                  <a:lnTo>
                    <a:pt x="382" y="298"/>
                  </a:lnTo>
                  <a:lnTo>
                    <a:pt x="382" y="292"/>
                  </a:lnTo>
                  <a:lnTo>
                    <a:pt x="382" y="286"/>
                  </a:lnTo>
                  <a:lnTo>
                    <a:pt x="382" y="280"/>
                  </a:lnTo>
                  <a:lnTo>
                    <a:pt x="382" y="276"/>
                  </a:lnTo>
                  <a:lnTo>
                    <a:pt x="380" y="272"/>
                  </a:lnTo>
                  <a:lnTo>
                    <a:pt x="380" y="270"/>
                  </a:lnTo>
                  <a:lnTo>
                    <a:pt x="380" y="270"/>
                  </a:lnTo>
                  <a:lnTo>
                    <a:pt x="378" y="268"/>
                  </a:lnTo>
                  <a:lnTo>
                    <a:pt x="374" y="266"/>
                  </a:lnTo>
                  <a:lnTo>
                    <a:pt x="372" y="264"/>
                  </a:lnTo>
                  <a:lnTo>
                    <a:pt x="370" y="260"/>
                  </a:lnTo>
                  <a:lnTo>
                    <a:pt x="370" y="258"/>
                  </a:lnTo>
                  <a:lnTo>
                    <a:pt x="374" y="256"/>
                  </a:lnTo>
                  <a:lnTo>
                    <a:pt x="374" y="254"/>
                  </a:lnTo>
                  <a:lnTo>
                    <a:pt x="376" y="250"/>
                  </a:lnTo>
                  <a:lnTo>
                    <a:pt x="378" y="242"/>
                  </a:lnTo>
                  <a:lnTo>
                    <a:pt x="380" y="230"/>
                  </a:lnTo>
                  <a:lnTo>
                    <a:pt x="380" y="210"/>
                  </a:lnTo>
                  <a:lnTo>
                    <a:pt x="378" y="188"/>
                  </a:lnTo>
                  <a:lnTo>
                    <a:pt x="378" y="186"/>
                  </a:lnTo>
                  <a:lnTo>
                    <a:pt x="380" y="184"/>
                  </a:lnTo>
                  <a:lnTo>
                    <a:pt x="380" y="180"/>
                  </a:lnTo>
                  <a:lnTo>
                    <a:pt x="382" y="176"/>
                  </a:lnTo>
                  <a:lnTo>
                    <a:pt x="384" y="174"/>
                  </a:lnTo>
                  <a:lnTo>
                    <a:pt x="388" y="172"/>
                  </a:lnTo>
                  <a:lnTo>
                    <a:pt x="392" y="172"/>
                  </a:lnTo>
                  <a:lnTo>
                    <a:pt x="392" y="172"/>
                  </a:lnTo>
                  <a:lnTo>
                    <a:pt x="394" y="174"/>
                  </a:lnTo>
                  <a:lnTo>
                    <a:pt x="396" y="174"/>
                  </a:lnTo>
                  <a:lnTo>
                    <a:pt x="400" y="174"/>
                  </a:lnTo>
                  <a:lnTo>
                    <a:pt x="402" y="174"/>
                  </a:lnTo>
                  <a:lnTo>
                    <a:pt x="406" y="170"/>
                  </a:lnTo>
                  <a:lnTo>
                    <a:pt x="408" y="166"/>
                  </a:lnTo>
                  <a:lnTo>
                    <a:pt x="408" y="162"/>
                  </a:lnTo>
                  <a:lnTo>
                    <a:pt x="408" y="158"/>
                  </a:lnTo>
                  <a:lnTo>
                    <a:pt x="408" y="154"/>
                  </a:lnTo>
                  <a:lnTo>
                    <a:pt x="408" y="150"/>
                  </a:lnTo>
                  <a:lnTo>
                    <a:pt x="408" y="146"/>
                  </a:lnTo>
                  <a:lnTo>
                    <a:pt x="412" y="144"/>
                  </a:lnTo>
                  <a:lnTo>
                    <a:pt x="414" y="140"/>
                  </a:lnTo>
                  <a:lnTo>
                    <a:pt x="416" y="138"/>
                  </a:lnTo>
                  <a:lnTo>
                    <a:pt x="414" y="138"/>
                  </a:lnTo>
                  <a:lnTo>
                    <a:pt x="410" y="138"/>
                  </a:lnTo>
                  <a:lnTo>
                    <a:pt x="406" y="138"/>
                  </a:lnTo>
                  <a:lnTo>
                    <a:pt x="402" y="140"/>
                  </a:lnTo>
                  <a:lnTo>
                    <a:pt x="400" y="140"/>
                  </a:lnTo>
                  <a:lnTo>
                    <a:pt x="398" y="140"/>
                  </a:lnTo>
                  <a:lnTo>
                    <a:pt x="396" y="138"/>
                  </a:lnTo>
                  <a:lnTo>
                    <a:pt x="398" y="136"/>
                  </a:lnTo>
                  <a:lnTo>
                    <a:pt x="404" y="134"/>
                  </a:lnTo>
                  <a:lnTo>
                    <a:pt x="410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20"/>
                  </a:lnTo>
                  <a:lnTo>
                    <a:pt x="430" y="114"/>
                  </a:lnTo>
                  <a:lnTo>
                    <a:pt x="434" y="108"/>
                  </a:lnTo>
                  <a:lnTo>
                    <a:pt x="436" y="102"/>
                  </a:lnTo>
                  <a:lnTo>
                    <a:pt x="436" y="98"/>
                  </a:lnTo>
                  <a:lnTo>
                    <a:pt x="436" y="94"/>
                  </a:lnTo>
                  <a:lnTo>
                    <a:pt x="436" y="92"/>
                  </a:lnTo>
                  <a:lnTo>
                    <a:pt x="436" y="90"/>
                  </a:lnTo>
                  <a:lnTo>
                    <a:pt x="436" y="86"/>
                  </a:lnTo>
                  <a:lnTo>
                    <a:pt x="440" y="84"/>
                  </a:lnTo>
                  <a:lnTo>
                    <a:pt x="422" y="72"/>
                  </a:lnTo>
                  <a:lnTo>
                    <a:pt x="422" y="74"/>
                  </a:lnTo>
                  <a:lnTo>
                    <a:pt x="422" y="76"/>
                  </a:lnTo>
                  <a:lnTo>
                    <a:pt x="420" y="78"/>
                  </a:lnTo>
                  <a:lnTo>
                    <a:pt x="418" y="80"/>
                  </a:lnTo>
                  <a:lnTo>
                    <a:pt x="416" y="82"/>
                  </a:lnTo>
                  <a:lnTo>
                    <a:pt x="414" y="78"/>
                  </a:lnTo>
                  <a:lnTo>
                    <a:pt x="412" y="76"/>
                  </a:lnTo>
                  <a:lnTo>
                    <a:pt x="410" y="74"/>
                  </a:lnTo>
                  <a:lnTo>
                    <a:pt x="408" y="74"/>
                  </a:lnTo>
                  <a:lnTo>
                    <a:pt x="406" y="76"/>
                  </a:lnTo>
                  <a:lnTo>
                    <a:pt x="406" y="78"/>
                  </a:lnTo>
                  <a:lnTo>
                    <a:pt x="406" y="82"/>
                  </a:lnTo>
                  <a:lnTo>
                    <a:pt x="408" y="84"/>
                  </a:lnTo>
                  <a:lnTo>
                    <a:pt x="408" y="84"/>
                  </a:lnTo>
                  <a:lnTo>
                    <a:pt x="410" y="86"/>
                  </a:lnTo>
                  <a:lnTo>
                    <a:pt x="410" y="86"/>
                  </a:lnTo>
                  <a:lnTo>
                    <a:pt x="410" y="88"/>
                  </a:lnTo>
                  <a:lnTo>
                    <a:pt x="408" y="92"/>
                  </a:lnTo>
                  <a:lnTo>
                    <a:pt x="406" y="98"/>
                  </a:lnTo>
                  <a:lnTo>
                    <a:pt x="398" y="108"/>
                  </a:lnTo>
                  <a:lnTo>
                    <a:pt x="386" y="118"/>
                  </a:lnTo>
                  <a:lnTo>
                    <a:pt x="372" y="128"/>
                  </a:lnTo>
                  <a:lnTo>
                    <a:pt x="362" y="136"/>
                  </a:lnTo>
                  <a:lnTo>
                    <a:pt x="354" y="140"/>
                  </a:lnTo>
                  <a:lnTo>
                    <a:pt x="356" y="138"/>
                  </a:lnTo>
                  <a:lnTo>
                    <a:pt x="362" y="130"/>
                  </a:lnTo>
                  <a:lnTo>
                    <a:pt x="370" y="120"/>
                  </a:lnTo>
                  <a:lnTo>
                    <a:pt x="378" y="110"/>
                  </a:lnTo>
                  <a:lnTo>
                    <a:pt x="382" y="100"/>
                  </a:lnTo>
                  <a:lnTo>
                    <a:pt x="388" y="88"/>
                  </a:lnTo>
                  <a:lnTo>
                    <a:pt x="398" y="66"/>
                  </a:lnTo>
                  <a:lnTo>
                    <a:pt x="398" y="66"/>
                  </a:lnTo>
                  <a:lnTo>
                    <a:pt x="396" y="64"/>
                  </a:lnTo>
                  <a:lnTo>
                    <a:pt x="394" y="64"/>
                  </a:lnTo>
                  <a:lnTo>
                    <a:pt x="390" y="62"/>
                  </a:lnTo>
                  <a:lnTo>
                    <a:pt x="386" y="64"/>
                  </a:lnTo>
                  <a:lnTo>
                    <a:pt x="382" y="64"/>
                  </a:lnTo>
                  <a:lnTo>
                    <a:pt x="376" y="68"/>
                  </a:lnTo>
                  <a:lnTo>
                    <a:pt x="376" y="70"/>
                  </a:lnTo>
                  <a:lnTo>
                    <a:pt x="374" y="72"/>
                  </a:lnTo>
                  <a:lnTo>
                    <a:pt x="372" y="74"/>
                  </a:lnTo>
                  <a:lnTo>
                    <a:pt x="368" y="78"/>
                  </a:lnTo>
                  <a:lnTo>
                    <a:pt x="366" y="80"/>
                  </a:lnTo>
                  <a:lnTo>
                    <a:pt x="362" y="82"/>
                  </a:lnTo>
                  <a:lnTo>
                    <a:pt x="358" y="84"/>
                  </a:lnTo>
                  <a:lnTo>
                    <a:pt x="356" y="86"/>
                  </a:lnTo>
                  <a:lnTo>
                    <a:pt x="356" y="84"/>
                  </a:lnTo>
                  <a:lnTo>
                    <a:pt x="356" y="82"/>
                  </a:lnTo>
                  <a:lnTo>
                    <a:pt x="356" y="80"/>
                  </a:lnTo>
                  <a:lnTo>
                    <a:pt x="360" y="78"/>
                  </a:lnTo>
                  <a:lnTo>
                    <a:pt x="364" y="74"/>
                  </a:lnTo>
                  <a:lnTo>
                    <a:pt x="368" y="68"/>
                  </a:lnTo>
                  <a:lnTo>
                    <a:pt x="364" y="60"/>
                  </a:lnTo>
                  <a:lnTo>
                    <a:pt x="360" y="60"/>
                  </a:lnTo>
                  <a:lnTo>
                    <a:pt x="352" y="60"/>
                  </a:lnTo>
                  <a:lnTo>
                    <a:pt x="340" y="64"/>
                  </a:lnTo>
                  <a:lnTo>
                    <a:pt x="330" y="72"/>
                  </a:lnTo>
                  <a:lnTo>
                    <a:pt x="326" y="78"/>
                  </a:lnTo>
                  <a:lnTo>
                    <a:pt x="326" y="78"/>
                  </a:lnTo>
                  <a:lnTo>
                    <a:pt x="326" y="76"/>
                  </a:lnTo>
                  <a:lnTo>
                    <a:pt x="326" y="72"/>
                  </a:lnTo>
                  <a:lnTo>
                    <a:pt x="328" y="68"/>
                  </a:lnTo>
                  <a:lnTo>
                    <a:pt x="328" y="64"/>
                  </a:lnTo>
                  <a:lnTo>
                    <a:pt x="332" y="62"/>
                  </a:lnTo>
                  <a:lnTo>
                    <a:pt x="336" y="60"/>
                  </a:lnTo>
                  <a:lnTo>
                    <a:pt x="340" y="58"/>
                  </a:lnTo>
                  <a:lnTo>
                    <a:pt x="346" y="56"/>
                  </a:lnTo>
                  <a:lnTo>
                    <a:pt x="352" y="56"/>
                  </a:lnTo>
                  <a:lnTo>
                    <a:pt x="358" y="54"/>
                  </a:lnTo>
                  <a:lnTo>
                    <a:pt x="360" y="54"/>
                  </a:lnTo>
                  <a:lnTo>
                    <a:pt x="362" y="54"/>
                  </a:lnTo>
                  <a:lnTo>
                    <a:pt x="362" y="52"/>
                  </a:lnTo>
                  <a:lnTo>
                    <a:pt x="364" y="50"/>
                  </a:lnTo>
                  <a:lnTo>
                    <a:pt x="366" y="48"/>
                  </a:lnTo>
                  <a:lnTo>
                    <a:pt x="368" y="44"/>
                  </a:lnTo>
                  <a:lnTo>
                    <a:pt x="368" y="40"/>
                  </a:lnTo>
                  <a:lnTo>
                    <a:pt x="366" y="36"/>
                  </a:lnTo>
                  <a:lnTo>
                    <a:pt x="362" y="32"/>
                  </a:lnTo>
                  <a:lnTo>
                    <a:pt x="358" y="30"/>
                  </a:lnTo>
                  <a:lnTo>
                    <a:pt x="352" y="28"/>
                  </a:lnTo>
                  <a:lnTo>
                    <a:pt x="348" y="28"/>
                  </a:lnTo>
                  <a:lnTo>
                    <a:pt x="348" y="28"/>
                  </a:lnTo>
                  <a:lnTo>
                    <a:pt x="340" y="28"/>
                  </a:lnTo>
                  <a:lnTo>
                    <a:pt x="340" y="18"/>
                  </a:lnTo>
                  <a:lnTo>
                    <a:pt x="340" y="18"/>
                  </a:lnTo>
                  <a:lnTo>
                    <a:pt x="338" y="18"/>
                  </a:lnTo>
                  <a:lnTo>
                    <a:pt x="334" y="18"/>
                  </a:lnTo>
                  <a:lnTo>
                    <a:pt x="330" y="20"/>
                  </a:lnTo>
                  <a:lnTo>
                    <a:pt x="328" y="22"/>
                  </a:lnTo>
                  <a:lnTo>
                    <a:pt x="324" y="24"/>
                  </a:lnTo>
                  <a:lnTo>
                    <a:pt x="324" y="24"/>
                  </a:lnTo>
                  <a:lnTo>
                    <a:pt x="320" y="26"/>
                  </a:lnTo>
                  <a:lnTo>
                    <a:pt x="314" y="26"/>
                  </a:lnTo>
                  <a:lnTo>
                    <a:pt x="308" y="28"/>
                  </a:lnTo>
                  <a:lnTo>
                    <a:pt x="304" y="30"/>
                  </a:lnTo>
                  <a:lnTo>
                    <a:pt x="300" y="32"/>
                  </a:lnTo>
                  <a:lnTo>
                    <a:pt x="288" y="38"/>
                  </a:lnTo>
                  <a:lnTo>
                    <a:pt x="290" y="36"/>
                  </a:lnTo>
                  <a:lnTo>
                    <a:pt x="298" y="30"/>
                  </a:lnTo>
                  <a:lnTo>
                    <a:pt x="306" y="22"/>
                  </a:lnTo>
                  <a:lnTo>
                    <a:pt x="314" y="16"/>
                  </a:lnTo>
                  <a:lnTo>
                    <a:pt x="322" y="14"/>
                  </a:lnTo>
                  <a:lnTo>
                    <a:pt x="322" y="14"/>
                  </a:lnTo>
                  <a:lnTo>
                    <a:pt x="322" y="12"/>
                  </a:lnTo>
                  <a:lnTo>
                    <a:pt x="324" y="10"/>
                  </a:lnTo>
                  <a:lnTo>
                    <a:pt x="322" y="8"/>
                  </a:lnTo>
                  <a:lnTo>
                    <a:pt x="322" y="6"/>
                  </a:lnTo>
                  <a:lnTo>
                    <a:pt x="318" y="4"/>
                  </a:lnTo>
                  <a:lnTo>
                    <a:pt x="312" y="2"/>
                  </a:lnTo>
                  <a:lnTo>
                    <a:pt x="298" y="2"/>
                  </a:lnTo>
                  <a:lnTo>
                    <a:pt x="278" y="0"/>
                  </a:lnTo>
                  <a:lnTo>
                    <a:pt x="258" y="4"/>
                  </a:lnTo>
                  <a:lnTo>
                    <a:pt x="240" y="12"/>
                  </a:lnTo>
                  <a:lnTo>
                    <a:pt x="212" y="30"/>
                  </a:lnTo>
                  <a:lnTo>
                    <a:pt x="212" y="30"/>
                  </a:lnTo>
                  <a:lnTo>
                    <a:pt x="214" y="32"/>
                  </a:lnTo>
                  <a:lnTo>
                    <a:pt x="218" y="34"/>
                  </a:lnTo>
                  <a:lnTo>
                    <a:pt x="220" y="38"/>
                  </a:lnTo>
                  <a:lnTo>
                    <a:pt x="224" y="42"/>
                  </a:lnTo>
                  <a:lnTo>
                    <a:pt x="226" y="48"/>
                  </a:lnTo>
                  <a:lnTo>
                    <a:pt x="228" y="56"/>
                  </a:lnTo>
                  <a:lnTo>
                    <a:pt x="206" y="38"/>
                  </a:lnTo>
                  <a:lnTo>
                    <a:pt x="196" y="40"/>
                  </a:lnTo>
                  <a:lnTo>
                    <a:pt x="202" y="62"/>
                  </a:lnTo>
                  <a:lnTo>
                    <a:pt x="186" y="48"/>
                  </a:lnTo>
                  <a:lnTo>
                    <a:pt x="166" y="54"/>
                  </a:lnTo>
                  <a:lnTo>
                    <a:pt x="164" y="54"/>
                  </a:lnTo>
                  <a:lnTo>
                    <a:pt x="164" y="56"/>
                  </a:lnTo>
                  <a:lnTo>
                    <a:pt x="162" y="60"/>
                  </a:lnTo>
                  <a:lnTo>
                    <a:pt x="164" y="66"/>
                  </a:lnTo>
                  <a:lnTo>
                    <a:pt x="166" y="70"/>
                  </a:lnTo>
                  <a:lnTo>
                    <a:pt x="170" y="76"/>
                  </a:lnTo>
                  <a:lnTo>
                    <a:pt x="152" y="64"/>
                  </a:lnTo>
                  <a:lnTo>
                    <a:pt x="128" y="70"/>
                  </a:lnTo>
                  <a:lnTo>
                    <a:pt x="104" y="78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Freeform 347">
              <a:extLst>
                <a:ext uri="{FF2B5EF4-FFF2-40B4-BE49-F238E27FC236}">
                  <a16:creationId xmlns:a16="http://schemas.microsoft.com/office/drawing/2014/main" id="{D6115FC2-1EBB-1BE8-709D-C7235B870D48}"/>
                </a:ext>
              </a:extLst>
            </p:cNvPr>
            <p:cNvSpPr>
              <a:spLocks/>
            </p:cNvSpPr>
            <p:nvPr/>
          </p:nvSpPr>
          <p:spPr bwMode="gray">
            <a:xfrm>
              <a:off x="5369303" y="2173556"/>
              <a:ext cx="78824" cy="84119"/>
            </a:xfrm>
            <a:custGeom>
              <a:avLst/>
              <a:gdLst>
                <a:gd name="T0" fmla="*/ 10 w 38"/>
                <a:gd name="T1" fmla="*/ 0 h 46"/>
                <a:gd name="T2" fmla="*/ 8 w 38"/>
                <a:gd name="T3" fmla="*/ 0 h 46"/>
                <a:gd name="T4" fmla="*/ 8 w 38"/>
                <a:gd name="T5" fmla="*/ 0 h 46"/>
                <a:gd name="T6" fmla="*/ 6 w 38"/>
                <a:gd name="T7" fmla="*/ 2 h 46"/>
                <a:gd name="T8" fmla="*/ 6 w 38"/>
                <a:gd name="T9" fmla="*/ 2 h 46"/>
                <a:gd name="T10" fmla="*/ 4 w 38"/>
                <a:gd name="T11" fmla="*/ 6 h 46"/>
                <a:gd name="T12" fmla="*/ 4 w 38"/>
                <a:gd name="T13" fmla="*/ 10 h 46"/>
                <a:gd name="T14" fmla="*/ 2 w 38"/>
                <a:gd name="T15" fmla="*/ 18 h 46"/>
                <a:gd name="T16" fmla="*/ 2 w 38"/>
                <a:gd name="T17" fmla="*/ 22 h 46"/>
                <a:gd name="T18" fmla="*/ 2 w 38"/>
                <a:gd name="T19" fmla="*/ 24 h 46"/>
                <a:gd name="T20" fmla="*/ 4 w 38"/>
                <a:gd name="T21" fmla="*/ 26 h 46"/>
                <a:gd name="T22" fmla="*/ 6 w 38"/>
                <a:gd name="T23" fmla="*/ 26 h 46"/>
                <a:gd name="T24" fmla="*/ 8 w 38"/>
                <a:gd name="T25" fmla="*/ 28 h 46"/>
                <a:gd name="T26" fmla="*/ 6 w 38"/>
                <a:gd name="T27" fmla="*/ 30 h 46"/>
                <a:gd name="T28" fmla="*/ 4 w 38"/>
                <a:gd name="T29" fmla="*/ 30 h 46"/>
                <a:gd name="T30" fmla="*/ 2 w 38"/>
                <a:gd name="T31" fmla="*/ 32 h 46"/>
                <a:gd name="T32" fmla="*/ 0 w 38"/>
                <a:gd name="T33" fmla="*/ 36 h 46"/>
                <a:gd name="T34" fmla="*/ 0 w 38"/>
                <a:gd name="T35" fmla="*/ 38 h 46"/>
                <a:gd name="T36" fmla="*/ 2 w 38"/>
                <a:gd name="T37" fmla="*/ 40 h 46"/>
                <a:gd name="T38" fmla="*/ 2 w 38"/>
                <a:gd name="T39" fmla="*/ 42 h 46"/>
                <a:gd name="T40" fmla="*/ 2 w 38"/>
                <a:gd name="T41" fmla="*/ 42 h 46"/>
                <a:gd name="T42" fmla="*/ 4 w 38"/>
                <a:gd name="T43" fmla="*/ 42 h 46"/>
                <a:gd name="T44" fmla="*/ 6 w 38"/>
                <a:gd name="T45" fmla="*/ 44 h 46"/>
                <a:gd name="T46" fmla="*/ 8 w 38"/>
                <a:gd name="T47" fmla="*/ 44 h 46"/>
                <a:gd name="T48" fmla="*/ 10 w 38"/>
                <a:gd name="T49" fmla="*/ 44 h 46"/>
                <a:gd name="T50" fmla="*/ 12 w 38"/>
                <a:gd name="T51" fmla="*/ 44 h 46"/>
                <a:gd name="T52" fmla="*/ 12 w 38"/>
                <a:gd name="T53" fmla="*/ 40 h 46"/>
                <a:gd name="T54" fmla="*/ 14 w 38"/>
                <a:gd name="T55" fmla="*/ 38 h 46"/>
                <a:gd name="T56" fmla="*/ 16 w 38"/>
                <a:gd name="T57" fmla="*/ 38 h 46"/>
                <a:gd name="T58" fmla="*/ 18 w 38"/>
                <a:gd name="T59" fmla="*/ 36 h 46"/>
                <a:gd name="T60" fmla="*/ 20 w 38"/>
                <a:gd name="T61" fmla="*/ 38 h 46"/>
                <a:gd name="T62" fmla="*/ 22 w 38"/>
                <a:gd name="T63" fmla="*/ 40 h 46"/>
                <a:gd name="T64" fmla="*/ 26 w 38"/>
                <a:gd name="T65" fmla="*/ 42 h 46"/>
                <a:gd name="T66" fmla="*/ 30 w 38"/>
                <a:gd name="T67" fmla="*/ 44 h 46"/>
                <a:gd name="T68" fmla="*/ 34 w 38"/>
                <a:gd name="T69" fmla="*/ 46 h 46"/>
                <a:gd name="T70" fmla="*/ 36 w 38"/>
                <a:gd name="T71" fmla="*/ 46 h 46"/>
                <a:gd name="T72" fmla="*/ 38 w 38"/>
                <a:gd name="T73" fmla="*/ 46 h 46"/>
                <a:gd name="T74" fmla="*/ 38 w 38"/>
                <a:gd name="T75" fmla="*/ 44 h 46"/>
                <a:gd name="T76" fmla="*/ 38 w 38"/>
                <a:gd name="T77" fmla="*/ 38 h 46"/>
                <a:gd name="T78" fmla="*/ 36 w 38"/>
                <a:gd name="T79" fmla="*/ 34 h 46"/>
                <a:gd name="T80" fmla="*/ 34 w 38"/>
                <a:gd name="T81" fmla="*/ 32 h 46"/>
                <a:gd name="T82" fmla="*/ 34 w 38"/>
                <a:gd name="T83" fmla="*/ 30 h 46"/>
                <a:gd name="T84" fmla="*/ 32 w 38"/>
                <a:gd name="T85" fmla="*/ 28 h 46"/>
                <a:gd name="T86" fmla="*/ 32 w 38"/>
                <a:gd name="T87" fmla="*/ 28 h 46"/>
                <a:gd name="T88" fmla="*/ 32 w 38"/>
                <a:gd name="T89" fmla="*/ 26 h 46"/>
                <a:gd name="T90" fmla="*/ 30 w 38"/>
                <a:gd name="T91" fmla="*/ 24 h 46"/>
                <a:gd name="T92" fmla="*/ 28 w 38"/>
                <a:gd name="T93" fmla="*/ 24 h 46"/>
                <a:gd name="T94" fmla="*/ 26 w 38"/>
                <a:gd name="T95" fmla="*/ 24 h 46"/>
                <a:gd name="T96" fmla="*/ 24 w 38"/>
                <a:gd name="T97" fmla="*/ 24 h 46"/>
                <a:gd name="T98" fmla="*/ 20 w 38"/>
                <a:gd name="T99" fmla="*/ 22 h 46"/>
                <a:gd name="T100" fmla="*/ 18 w 38"/>
                <a:gd name="T101" fmla="*/ 20 h 46"/>
                <a:gd name="T102" fmla="*/ 16 w 38"/>
                <a:gd name="T103" fmla="*/ 18 h 46"/>
                <a:gd name="T104" fmla="*/ 14 w 38"/>
                <a:gd name="T105" fmla="*/ 16 h 46"/>
                <a:gd name="T106" fmla="*/ 14 w 38"/>
                <a:gd name="T107" fmla="*/ 16 h 46"/>
                <a:gd name="T108" fmla="*/ 16 w 38"/>
                <a:gd name="T109" fmla="*/ 14 h 46"/>
                <a:gd name="T110" fmla="*/ 28 w 38"/>
                <a:gd name="T111" fmla="*/ 14 h 46"/>
                <a:gd name="T112" fmla="*/ 28 w 38"/>
                <a:gd name="T113" fmla="*/ 4 h 46"/>
                <a:gd name="T114" fmla="*/ 26 w 38"/>
                <a:gd name="T115" fmla="*/ 6 h 46"/>
                <a:gd name="T116" fmla="*/ 24 w 38"/>
                <a:gd name="T117" fmla="*/ 6 h 46"/>
                <a:gd name="T118" fmla="*/ 20 w 38"/>
                <a:gd name="T119" fmla="*/ 6 h 46"/>
                <a:gd name="T120" fmla="*/ 16 w 38"/>
                <a:gd name="T121" fmla="*/ 4 h 46"/>
                <a:gd name="T122" fmla="*/ 12 w 38"/>
                <a:gd name="T123" fmla="*/ 4 h 46"/>
                <a:gd name="T124" fmla="*/ 10 w 38"/>
                <a:gd name="T12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" h="46">
                  <a:moveTo>
                    <a:pt x="1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6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6" y="42"/>
                  </a:lnTo>
                  <a:lnTo>
                    <a:pt x="30" y="44"/>
                  </a:lnTo>
                  <a:lnTo>
                    <a:pt x="34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8" y="38"/>
                  </a:lnTo>
                  <a:lnTo>
                    <a:pt x="36" y="34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6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28" y="14"/>
                  </a:lnTo>
                  <a:lnTo>
                    <a:pt x="28" y="4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0" y="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Freeform 348">
              <a:extLst>
                <a:ext uri="{FF2B5EF4-FFF2-40B4-BE49-F238E27FC236}">
                  <a16:creationId xmlns:a16="http://schemas.microsoft.com/office/drawing/2014/main" id="{DAACBEBE-7022-15BD-9D08-2810BFB7D921}"/>
                </a:ext>
              </a:extLst>
            </p:cNvPr>
            <p:cNvSpPr>
              <a:spLocks/>
            </p:cNvSpPr>
            <p:nvPr/>
          </p:nvSpPr>
          <p:spPr bwMode="gray">
            <a:xfrm>
              <a:off x="4157893" y="2320006"/>
              <a:ext cx="576665" cy="585179"/>
            </a:xfrm>
            <a:custGeom>
              <a:avLst/>
              <a:gdLst>
                <a:gd name="T0" fmla="*/ 94 w 278"/>
                <a:gd name="T1" fmla="*/ 122 h 320"/>
                <a:gd name="T2" fmla="*/ 110 w 278"/>
                <a:gd name="T3" fmla="*/ 128 h 320"/>
                <a:gd name="T4" fmla="*/ 138 w 278"/>
                <a:gd name="T5" fmla="*/ 144 h 320"/>
                <a:gd name="T6" fmla="*/ 146 w 278"/>
                <a:gd name="T7" fmla="*/ 148 h 320"/>
                <a:gd name="T8" fmla="*/ 156 w 278"/>
                <a:gd name="T9" fmla="*/ 182 h 320"/>
                <a:gd name="T10" fmla="*/ 148 w 278"/>
                <a:gd name="T11" fmla="*/ 224 h 320"/>
                <a:gd name="T12" fmla="*/ 132 w 278"/>
                <a:gd name="T13" fmla="*/ 238 h 320"/>
                <a:gd name="T14" fmla="*/ 118 w 278"/>
                <a:gd name="T15" fmla="*/ 238 h 320"/>
                <a:gd name="T16" fmla="*/ 110 w 278"/>
                <a:gd name="T17" fmla="*/ 254 h 320"/>
                <a:gd name="T18" fmla="*/ 134 w 278"/>
                <a:gd name="T19" fmla="*/ 266 h 320"/>
                <a:gd name="T20" fmla="*/ 146 w 278"/>
                <a:gd name="T21" fmla="*/ 258 h 320"/>
                <a:gd name="T22" fmla="*/ 174 w 278"/>
                <a:gd name="T23" fmla="*/ 282 h 320"/>
                <a:gd name="T24" fmla="*/ 192 w 278"/>
                <a:gd name="T25" fmla="*/ 300 h 320"/>
                <a:gd name="T26" fmla="*/ 208 w 278"/>
                <a:gd name="T27" fmla="*/ 312 h 320"/>
                <a:gd name="T28" fmla="*/ 222 w 278"/>
                <a:gd name="T29" fmla="*/ 318 h 320"/>
                <a:gd name="T30" fmla="*/ 216 w 278"/>
                <a:gd name="T31" fmla="*/ 298 h 320"/>
                <a:gd name="T32" fmla="*/ 204 w 278"/>
                <a:gd name="T33" fmla="*/ 286 h 320"/>
                <a:gd name="T34" fmla="*/ 218 w 278"/>
                <a:gd name="T35" fmla="*/ 288 h 320"/>
                <a:gd name="T36" fmla="*/ 238 w 278"/>
                <a:gd name="T37" fmla="*/ 304 h 320"/>
                <a:gd name="T38" fmla="*/ 246 w 278"/>
                <a:gd name="T39" fmla="*/ 302 h 320"/>
                <a:gd name="T40" fmla="*/ 246 w 278"/>
                <a:gd name="T41" fmla="*/ 278 h 320"/>
                <a:gd name="T42" fmla="*/ 230 w 278"/>
                <a:gd name="T43" fmla="*/ 262 h 320"/>
                <a:gd name="T44" fmla="*/ 218 w 278"/>
                <a:gd name="T45" fmla="*/ 252 h 320"/>
                <a:gd name="T46" fmla="*/ 210 w 278"/>
                <a:gd name="T47" fmla="*/ 242 h 320"/>
                <a:gd name="T48" fmla="*/ 206 w 278"/>
                <a:gd name="T49" fmla="*/ 220 h 320"/>
                <a:gd name="T50" fmla="*/ 214 w 278"/>
                <a:gd name="T51" fmla="*/ 208 h 320"/>
                <a:gd name="T52" fmla="*/ 224 w 278"/>
                <a:gd name="T53" fmla="*/ 228 h 320"/>
                <a:gd name="T54" fmla="*/ 232 w 278"/>
                <a:gd name="T55" fmla="*/ 246 h 320"/>
                <a:gd name="T56" fmla="*/ 242 w 278"/>
                <a:gd name="T57" fmla="*/ 248 h 320"/>
                <a:gd name="T58" fmla="*/ 260 w 278"/>
                <a:gd name="T59" fmla="*/ 236 h 320"/>
                <a:gd name="T60" fmla="*/ 274 w 278"/>
                <a:gd name="T61" fmla="*/ 232 h 320"/>
                <a:gd name="T62" fmla="*/ 272 w 278"/>
                <a:gd name="T63" fmla="*/ 220 h 320"/>
                <a:gd name="T64" fmla="*/ 276 w 278"/>
                <a:gd name="T65" fmla="*/ 212 h 320"/>
                <a:gd name="T66" fmla="*/ 270 w 278"/>
                <a:gd name="T67" fmla="*/ 202 h 320"/>
                <a:gd name="T68" fmla="*/ 260 w 278"/>
                <a:gd name="T69" fmla="*/ 200 h 320"/>
                <a:gd name="T70" fmla="*/ 254 w 278"/>
                <a:gd name="T71" fmla="*/ 196 h 320"/>
                <a:gd name="T72" fmla="*/ 216 w 278"/>
                <a:gd name="T73" fmla="*/ 166 h 320"/>
                <a:gd name="T74" fmla="*/ 206 w 278"/>
                <a:gd name="T75" fmla="*/ 168 h 320"/>
                <a:gd name="T76" fmla="*/ 210 w 278"/>
                <a:gd name="T77" fmla="*/ 152 h 320"/>
                <a:gd name="T78" fmla="*/ 222 w 278"/>
                <a:gd name="T79" fmla="*/ 140 h 320"/>
                <a:gd name="T80" fmla="*/ 218 w 278"/>
                <a:gd name="T81" fmla="*/ 126 h 320"/>
                <a:gd name="T82" fmla="*/ 208 w 278"/>
                <a:gd name="T83" fmla="*/ 116 h 320"/>
                <a:gd name="T84" fmla="*/ 196 w 278"/>
                <a:gd name="T85" fmla="*/ 96 h 320"/>
                <a:gd name="T86" fmla="*/ 186 w 278"/>
                <a:gd name="T87" fmla="*/ 94 h 320"/>
                <a:gd name="T88" fmla="*/ 176 w 278"/>
                <a:gd name="T89" fmla="*/ 94 h 320"/>
                <a:gd name="T90" fmla="*/ 180 w 278"/>
                <a:gd name="T91" fmla="*/ 82 h 320"/>
                <a:gd name="T92" fmla="*/ 168 w 278"/>
                <a:gd name="T93" fmla="*/ 78 h 320"/>
                <a:gd name="T94" fmla="*/ 150 w 278"/>
                <a:gd name="T95" fmla="*/ 58 h 320"/>
                <a:gd name="T96" fmla="*/ 108 w 278"/>
                <a:gd name="T97" fmla="*/ 48 h 320"/>
                <a:gd name="T98" fmla="*/ 78 w 278"/>
                <a:gd name="T99" fmla="*/ 44 h 320"/>
                <a:gd name="T100" fmla="*/ 84 w 278"/>
                <a:gd name="T101" fmla="*/ 24 h 320"/>
                <a:gd name="T102" fmla="*/ 80 w 278"/>
                <a:gd name="T103" fmla="*/ 4 h 320"/>
                <a:gd name="T104" fmla="*/ 60 w 278"/>
                <a:gd name="T105" fmla="*/ 16 h 320"/>
                <a:gd name="T106" fmla="*/ 72 w 278"/>
                <a:gd name="T107" fmla="*/ 78 h 320"/>
                <a:gd name="T108" fmla="*/ 72 w 278"/>
                <a:gd name="T109" fmla="*/ 92 h 320"/>
                <a:gd name="T110" fmla="*/ 44 w 278"/>
                <a:gd name="T111" fmla="*/ 38 h 320"/>
                <a:gd name="T112" fmla="*/ 40 w 278"/>
                <a:gd name="T113" fmla="*/ 0 h 320"/>
                <a:gd name="T114" fmla="*/ 2 w 278"/>
                <a:gd name="T115" fmla="*/ 56 h 320"/>
                <a:gd name="T116" fmla="*/ 4 w 278"/>
                <a:gd name="T117" fmla="*/ 68 h 320"/>
                <a:gd name="T118" fmla="*/ 22 w 278"/>
                <a:gd name="T119" fmla="*/ 108 h 320"/>
                <a:gd name="T120" fmla="*/ 36 w 278"/>
                <a:gd name="T121" fmla="*/ 11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8" h="320">
                  <a:moveTo>
                    <a:pt x="80" y="124"/>
                  </a:moveTo>
                  <a:lnTo>
                    <a:pt x="92" y="126"/>
                  </a:lnTo>
                  <a:lnTo>
                    <a:pt x="92" y="124"/>
                  </a:lnTo>
                  <a:lnTo>
                    <a:pt x="92" y="124"/>
                  </a:lnTo>
                  <a:lnTo>
                    <a:pt x="92" y="122"/>
                  </a:lnTo>
                  <a:lnTo>
                    <a:pt x="94" y="122"/>
                  </a:lnTo>
                  <a:lnTo>
                    <a:pt x="94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102" y="126"/>
                  </a:lnTo>
                  <a:lnTo>
                    <a:pt x="106" y="128"/>
                  </a:lnTo>
                  <a:lnTo>
                    <a:pt x="110" y="128"/>
                  </a:lnTo>
                  <a:lnTo>
                    <a:pt x="116" y="130"/>
                  </a:lnTo>
                  <a:lnTo>
                    <a:pt x="134" y="138"/>
                  </a:lnTo>
                  <a:lnTo>
                    <a:pt x="136" y="140"/>
                  </a:lnTo>
                  <a:lnTo>
                    <a:pt x="136" y="140"/>
                  </a:lnTo>
                  <a:lnTo>
                    <a:pt x="138" y="142"/>
                  </a:lnTo>
                  <a:lnTo>
                    <a:pt x="138" y="144"/>
                  </a:lnTo>
                  <a:lnTo>
                    <a:pt x="138" y="146"/>
                  </a:lnTo>
                  <a:lnTo>
                    <a:pt x="136" y="150"/>
                  </a:lnTo>
                  <a:lnTo>
                    <a:pt x="136" y="148"/>
                  </a:lnTo>
                  <a:lnTo>
                    <a:pt x="138" y="148"/>
                  </a:lnTo>
                  <a:lnTo>
                    <a:pt x="142" y="148"/>
                  </a:lnTo>
                  <a:lnTo>
                    <a:pt x="146" y="148"/>
                  </a:lnTo>
                  <a:lnTo>
                    <a:pt x="148" y="150"/>
                  </a:lnTo>
                  <a:lnTo>
                    <a:pt x="152" y="152"/>
                  </a:lnTo>
                  <a:lnTo>
                    <a:pt x="152" y="156"/>
                  </a:lnTo>
                  <a:lnTo>
                    <a:pt x="154" y="160"/>
                  </a:lnTo>
                  <a:lnTo>
                    <a:pt x="156" y="170"/>
                  </a:lnTo>
                  <a:lnTo>
                    <a:pt x="156" y="182"/>
                  </a:lnTo>
                  <a:lnTo>
                    <a:pt x="156" y="196"/>
                  </a:lnTo>
                  <a:lnTo>
                    <a:pt x="150" y="210"/>
                  </a:lnTo>
                  <a:lnTo>
                    <a:pt x="150" y="210"/>
                  </a:lnTo>
                  <a:lnTo>
                    <a:pt x="150" y="214"/>
                  </a:lnTo>
                  <a:lnTo>
                    <a:pt x="150" y="218"/>
                  </a:lnTo>
                  <a:lnTo>
                    <a:pt x="148" y="224"/>
                  </a:lnTo>
                  <a:lnTo>
                    <a:pt x="146" y="230"/>
                  </a:lnTo>
                  <a:lnTo>
                    <a:pt x="140" y="234"/>
                  </a:lnTo>
                  <a:lnTo>
                    <a:pt x="140" y="236"/>
                  </a:lnTo>
                  <a:lnTo>
                    <a:pt x="138" y="236"/>
                  </a:lnTo>
                  <a:lnTo>
                    <a:pt x="136" y="238"/>
                  </a:lnTo>
                  <a:lnTo>
                    <a:pt x="132" y="238"/>
                  </a:lnTo>
                  <a:lnTo>
                    <a:pt x="128" y="238"/>
                  </a:lnTo>
                  <a:lnTo>
                    <a:pt x="126" y="238"/>
                  </a:lnTo>
                  <a:lnTo>
                    <a:pt x="124" y="238"/>
                  </a:lnTo>
                  <a:lnTo>
                    <a:pt x="124" y="236"/>
                  </a:lnTo>
                  <a:lnTo>
                    <a:pt x="120" y="236"/>
                  </a:lnTo>
                  <a:lnTo>
                    <a:pt x="118" y="238"/>
                  </a:lnTo>
                  <a:lnTo>
                    <a:pt x="116" y="240"/>
                  </a:lnTo>
                  <a:lnTo>
                    <a:pt x="112" y="244"/>
                  </a:lnTo>
                  <a:lnTo>
                    <a:pt x="110" y="250"/>
                  </a:lnTo>
                  <a:lnTo>
                    <a:pt x="110" y="250"/>
                  </a:lnTo>
                  <a:lnTo>
                    <a:pt x="110" y="252"/>
                  </a:lnTo>
                  <a:lnTo>
                    <a:pt x="110" y="254"/>
                  </a:lnTo>
                  <a:lnTo>
                    <a:pt x="112" y="256"/>
                  </a:lnTo>
                  <a:lnTo>
                    <a:pt x="114" y="260"/>
                  </a:lnTo>
                  <a:lnTo>
                    <a:pt x="116" y="262"/>
                  </a:lnTo>
                  <a:lnTo>
                    <a:pt x="122" y="264"/>
                  </a:lnTo>
                  <a:lnTo>
                    <a:pt x="126" y="266"/>
                  </a:lnTo>
                  <a:lnTo>
                    <a:pt x="134" y="266"/>
                  </a:lnTo>
                  <a:lnTo>
                    <a:pt x="136" y="266"/>
                  </a:lnTo>
                  <a:lnTo>
                    <a:pt x="138" y="264"/>
                  </a:lnTo>
                  <a:lnTo>
                    <a:pt x="140" y="262"/>
                  </a:lnTo>
                  <a:lnTo>
                    <a:pt x="144" y="262"/>
                  </a:lnTo>
                  <a:lnTo>
                    <a:pt x="146" y="260"/>
                  </a:lnTo>
                  <a:lnTo>
                    <a:pt x="146" y="258"/>
                  </a:lnTo>
                  <a:lnTo>
                    <a:pt x="144" y="256"/>
                  </a:lnTo>
                  <a:lnTo>
                    <a:pt x="162" y="274"/>
                  </a:lnTo>
                  <a:lnTo>
                    <a:pt x="174" y="276"/>
                  </a:lnTo>
                  <a:lnTo>
                    <a:pt x="174" y="276"/>
                  </a:lnTo>
                  <a:lnTo>
                    <a:pt x="174" y="278"/>
                  </a:lnTo>
                  <a:lnTo>
                    <a:pt x="174" y="282"/>
                  </a:lnTo>
                  <a:lnTo>
                    <a:pt x="174" y="284"/>
                  </a:lnTo>
                  <a:lnTo>
                    <a:pt x="176" y="288"/>
                  </a:lnTo>
                  <a:lnTo>
                    <a:pt x="180" y="292"/>
                  </a:lnTo>
                  <a:lnTo>
                    <a:pt x="184" y="296"/>
                  </a:lnTo>
                  <a:lnTo>
                    <a:pt x="192" y="298"/>
                  </a:lnTo>
                  <a:lnTo>
                    <a:pt x="192" y="300"/>
                  </a:lnTo>
                  <a:lnTo>
                    <a:pt x="196" y="300"/>
                  </a:lnTo>
                  <a:lnTo>
                    <a:pt x="200" y="302"/>
                  </a:lnTo>
                  <a:lnTo>
                    <a:pt x="202" y="306"/>
                  </a:lnTo>
                  <a:lnTo>
                    <a:pt x="206" y="310"/>
                  </a:lnTo>
                  <a:lnTo>
                    <a:pt x="206" y="312"/>
                  </a:lnTo>
                  <a:lnTo>
                    <a:pt x="208" y="312"/>
                  </a:lnTo>
                  <a:lnTo>
                    <a:pt x="210" y="314"/>
                  </a:lnTo>
                  <a:lnTo>
                    <a:pt x="212" y="316"/>
                  </a:lnTo>
                  <a:lnTo>
                    <a:pt x="214" y="318"/>
                  </a:lnTo>
                  <a:lnTo>
                    <a:pt x="218" y="320"/>
                  </a:lnTo>
                  <a:lnTo>
                    <a:pt x="220" y="320"/>
                  </a:lnTo>
                  <a:lnTo>
                    <a:pt x="222" y="318"/>
                  </a:lnTo>
                  <a:lnTo>
                    <a:pt x="222" y="316"/>
                  </a:lnTo>
                  <a:lnTo>
                    <a:pt x="222" y="310"/>
                  </a:lnTo>
                  <a:lnTo>
                    <a:pt x="222" y="310"/>
                  </a:lnTo>
                  <a:lnTo>
                    <a:pt x="220" y="306"/>
                  </a:lnTo>
                  <a:lnTo>
                    <a:pt x="218" y="302"/>
                  </a:lnTo>
                  <a:lnTo>
                    <a:pt x="216" y="298"/>
                  </a:lnTo>
                  <a:lnTo>
                    <a:pt x="212" y="294"/>
                  </a:lnTo>
                  <a:lnTo>
                    <a:pt x="210" y="290"/>
                  </a:lnTo>
                  <a:lnTo>
                    <a:pt x="206" y="290"/>
                  </a:lnTo>
                  <a:lnTo>
                    <a:pt x="206" y="288"/>
                  </a:lnTo>
                  <a:lnTo>
                    <a:pt x="206" y="288"/>
                  </a:lnTo>
                  <a:lnTo>
                    <a:pt x="204" y="286"/>
                  </a:lnTo>
                  <a:lnTo>
                    <a:pt x="204" y="286"/>
                  </a:lnTo>
                  <a:lnTo>
                    <a:pt x="206" y="284"/>
                  </a:lnTo>
                  <a:lnTo>
                    <a:pt x="208" y="284"/>
                  </a:lnTo>
                  <a:lnTo>
                    <a:pt x="210" y="284"/>
                  </a:lnTo>
                  <a:lnTo>
                    <a:pt x="214" y="286"/>
                  </a:lnTo>
                  <a:lnTo>
                    <a:pt x="218" y="288"/>
                  </a:lnTo>
                  <a:lnTo>
                    <a:pt x="222" y="290"/>
                  </a:lnTo>
                  <a:lnTo>
                    <a:pt x="228" y="292"/>
                  </a:lnTo>
                  <a:lnTo>
                    <a:pt x="232" y="296"/>
                  </a:lnTo>
                  <a:lnTo>
                    <a:pt x="236" y="300"/>
                  </a:lnTo>
                  <a:lnTo>
                    <a:pt x="238" y="304"/>
                  </a:lnTo>
                  <a:lnTo>
                    <a:pt x="238" y="304"/>
                  </a:lnTo>
                  <a:lnTo>
                    <a:pt x="240" y="306"/>
                  </a:lnTo>
                  <a:lnTo>
                    <a:pt x="240" y="308"/>
                  </a:lnTo>
                  <a:lnTo>
                    <a:pt x="242" y="308"/>
                  </a:lnTo>
                  <a:lnTo>
                    <a:pt x="244" y="306"/>
                  </a:lnTo>
                  <a:lnTo>
                    <a:pt x="246" y="304"/>
                  </a:lnTo>
                  <a:lnTo>
                    <a:pt x="246" y="302"/>
                  </a:lnTo>
                  <a:lnTo>
                    <a:pt x="248" y="300"/>
                  </a:lnTo>
                  <a:lnTo>
                    <a:pt x="248" y="296"/>
                  </a:lnTo>
                  <a:lnTo>
                    <a:pt x="250" y="290"/>
                  </a:lnTo>
                  <a:lnTo>
                    <a:pt x="250" y="286"/>
                  </a:lnTo>
                  <a:lnTo>
                    <a:pt x="248" y="282"/>
                  </a:lnTo>
                  <a:lnTo>
                    <a:pt x="246" y="278"/>
                  </a:lnTo>
                  <a:lnTo>
                    <a:pt x="244" y="276"/>
                  </a:lnTo>
                  <a:lnTo>
                    <a:pt x="242" y="274"/>
                  </a:lnTo>
                  <a:lnTo>
                    <a:pt x="240" y="272"/>
                  </a:lnTo>
                  <a:lnTo>
                    <a:pt x="236" y="268"/>
                  </a:lnTo>
                  <a:lnTo>
                    <a:pt x="232" y="264"/>
                  </a:lnTo>
                  <a:lnTo>
                    <a:pt x="230" y="262"/>
                  </a:lnTo>
                  <a:lnTo>
                    <a:pt x="226" y="260"/>
                  </a:lnTo>
                  <a:lnTo>
                    <a:pt x="224" y="258"/>
                  </a:lnTo>
                  <a:lnTo>
                    <a:pt x="224" y="258"/>
                  </a:lnTo>
                  <a:lnTo>
                    <a:pt x="222" y="258"/>
                  </a:lnTo>
                  <a:lnTo>
                    <a:pt x="220" y="256"/>
                  </a:lnTo>
                  <a:lnTo>
                    <a:pt x="218" y="252"/>
                  </a:lnTo>
                  <a:lnTo>
                    <a:pt x="218" y="250"/>
                  </a:lnTo>
                  <a:lnTo>
                    <a:pt x="218" y="250"/>
                  </a:lnTo>
                  <a:lnTo>
                    <a:pt x="216" y="250"/>
                  </a:lnTo>
                  <a:lnTo>
                    <a:pt x="214" y="248"/>
                  </a:lnTo>
                  <a:lnTo>
                    <a:pt x="212" y="246"/>
                  </a:lnTo>
                  <a:lnTo>
                    <a:pt x="210" y="242"/>
                  </a:lnTo>
                  <a:lnTo>
                    <a:pt x="208" y="238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06" y="226"/>
                  </a:lnTo>
                  <a:lnTo>
                    <a:pt x="206" y="224"/>
                  </a:lnTo>
                  <a:lnTo>
                    <a:pt x="206" y="220"/>
                  </a:lnTo>
                  <a:lnTo>
                    <a:pt x="206" y="216"/>
                  </a:lnTo>
                  <a:lnTo>
                    <a:pt x="208" y="212"/>
                  </a:lnTo>
                  <a:lnTo>
                    <a:pt x="210" y="208"/>
                  </a:lnTo>
                  <a:lnTo>
                    <a:pt x="212" y="208"/>
                  </a:lnTo>
                  <a:lnTo>
                    <a:pt x="214" y="208"/>
                  </a:lnTo>
                  <a:lnTo>
                    <a:pt x="214" y="208"/>
                  </a:lnTo>
                  <a:lnTo>
                    <a:pt x="216" y="210"/>
                  </a:lnTo>
                  <a:lnTo>
                    <a:pt x="220" y="212"/>
                  </a:lnTo>
                  <a:lnTo>
                    <a:pt x="222" y="216"/>
                  </a:lnTo>
                  <a:lnTo>
                    <a:pt x="222" y="220"/>
                  </a:lnTo>
                  <a:lnTo>
                    <a:pt x="224" y="226"/>
                  </a:lnTo>
                  <a:lnTo>
                    <a:pt x="224" y="228"/>
                  </a:lnTo>
                  <a:lnTo>
                    <a:pt x="226" y="230"/>
                  </a:lnTo>
                  <a:lnTo>
                    <a:pt x="228" y="234"/>
                  </a:lnTo>
                  <a:lnTo>
                    <a:pt x="230" y="240"/>
                  </a:lnTo>
                  <a:lnTo>
                    <a:pt x="230" y="244"/>
                  </a:lnTo>
                  <a:lnTo>
                    <a:pt x="232" y="246"/>
                  </a:lnTo>
                  <a:lnTo>
                    <a:pt x="232" y="246"/>
                  </a:lnTo>
                  <a:lnTo>
                    <a:pt x="232" y="248"/>
                  </a:lnTo>
                  <a:lnTo>
                    <a:pt x="232" y="248"/>
                  </a:lnTo>
                  <a:lnTo>
                    <a:pt x="234" y="250"/>
                  </a:lnTo>
                  <a:lnTo>
                    <a:pt x="236" y="250"/>
                  </a:lnTo>
                  <a:lnTo>
                    <a:pt x="238" y="250"/>
                  </a:lnTo>
                  <a:lnTo>
                    <a:pt x="242" y="248"/>
                  </a:lnTo>
                  <a:lnTo>
                    <a:pt x="246" y="244"/>
                  </a:lnTo>
                  <a:lnTo>
                    <a:pt x="248" y="244"/>
                  </a:lnTo>
                  <a:lnTo>
                    <a:pt x="250" y="242"/>
                  </a:lnTo>
                  <a:lnTo>
                    <a:pt x="252" y="240"/>
                  </a:lnTo>
                  <a:lnTo>
                    <a:pt x="256" y="238"/>
                  </a:lnTo>
                  <a:lnTo>
                    <a:pt x="260" y="236"/>
                  </a:lnTo>
                  <a:lnTo>
                    <a:pt x="264" y="234"/>
                  </a:lnTo>
                  <a:lnTo>
                    <a:pt x="266" y="234"/>
                  </a:lnTo>
                  <a:lnTo>
                    <a:pt x="268" y="234"/>
                  </a:lnTo>
                  <a:lnTo>
                    <a:pt x="270" y="234"/>
                  </a:lnTo>
                  <a:lnTo>
                    <a:pt x="272" y="234"/>
                  </a:lnTo>
                  <a:lnTo>
                    <a:pt x="274" y="232"/>
                  </a:lnTo>
                  <a:lnTo>
                    <a:pt x="276" y="230"/>
                  </a:lnTo>
                  <a:lnTo>
                    <a:pt x="278" y="228"/>
                  </a:lnTo>
                  <a:lnTo>
                    <a:pt x="276" y="224"/>
                  </a:lnTo>
                  <a:lnTo>
                    <a:pt x="274" y="220"/>
                  </a:lnTo>
                  <a:lnTo>
                    <a:pt x="274" y="220"/>
                  </a:lnTo>
                  <a:lnTo>
                    <a:pt x="272" y="220"/>
                  </a:lnTo>
                  <a:lnTo>
                    <a:pt x="270" y="220"/>
                  </a:lnTo>
                  <a:lnTo>
                    <a:pt x="268" y="218"/>
                  </a:lnTo>
                  <a:lnTo>
                    <a:pt x="266" y="218"/>
                  </a:lnTo>
                  <a:lnTo>
                    <a:pt x="266" y="214"/>
                  </a:lnTo>
                  <a:lnTo>
                    <a:pt x="276" y="212"/>
                  </a:lnTo>
                  <a:lnTo>
                    <a:pt x="276" y="212"/>
                  </a:lnTo>
                  <a:lnTo>
                    <a:pt x="276" y="210"/>
                  </a:lnTo>
                  <a:lnTo>
                    <a:pt x="276" y="208"/>
                  </a:lnTo>
                  <a:lnTo>
                    <a:pt x="274" y="206"/>
                  </a:lnTo>
                  <a:lnTo>
                    <a:pt x="272" y="204"/>
                  </a:lnTo>
                  <a:lnTo>
                    <a:pt x="272" y="204"/>
                  </a:lnTo>
                  <a:lnTo>
                    <a:pt x="270" y="202"/>
                  </a:lnTo>
                  <a:lnTo>
                    <a:pt x="270" y="200"/>
                  </a:lnTo>
                  <a:lnTo>
                    <a:pt x="268" y="198"/>
                  </a:lnTo>
                  <a:lnTo>
                    <a:pt x="266" y="198"/>
                  </a:lnTo>
                  <a:lnTo>
                    <a:pt x="262" y="198"/>
                  </a:lnTo>
                  <a:lnTo>
                    <a:pt x="262" y="200"/>
                  </a:lnTo>
                  <a:lnTo>
                    <a:pt x="260" y="200"/>
                  </a:lnTo>
                  <a:lnTo>
                    <a:pt x="258" y="200"/>
                  </a:lnTo>
                  <a:lnTo>
                    <a:pt x="256" y="202"/>
                  </a:lnTo>
                  <a:lnTo>
                    <a:pt x="254" y="202"/>
                  </a:lnTo>
                  <a:lnTo>
                    <a:pt x="254" y="200"/>
                  </a:lnTo>
                  <a:lnTo>
                    <a:pt x="254" y="198"/>
                  </a:lnTo>
                  <a:lnTo>
                    <a:pt x="254" y="196"/>
                  </a:lnTo>
                  <a:lnTo>
                    <a:pt x="252" y="194"/>
                  </a:lnTo>
                  <a:lnTo>
                    <a:pt x="252" y="190"/>
                  </a:lnTo>
                  <a:lnTo>
                    <a:pt x="248" y="186"/>
                  </a:lnTo>
                  <a:lnTo>
                    <a:pt x="244" y="182"/>
                  </a:lnTo>
                  <a:lnTo>
                    <a:pt x="228" y="176"/>
                  </a:lnTo>
                  <a:lnTo>
                    <a:pt x="216" y="166"/>
                  </a:lnTo>
                  <a:lnTo>
                    <a:pt x="216" y="166"/>
                  </a:lnTo>
                  <a:lnTo>
                    <a:pt x="214" y="166"/>
                  </a:lnTo>
                  <a:lnTo>
                    <a:pt x="212" y="168"/>
                  </a:lnTo>
                  <a:lnTo>
                    <a:pt x="210" y="168"/>
                  </a:lnTo>
                  <a:lnTo>
                    <a:pt x="208" y="168"/>
                  </a:lnTo>
                  <a:lnTo>
                    <a:pt x="206" y="168"/>
                  </a:lnTo>
                  <a:lnTo>
                    <a:pt x="206" y="166"/>
                  </a:lnTo>
                  <a:lnTo>
                    <a:pt x="206" y="162"/>
                  </a:lnTo>
                  <a:lnTo>
                    <a:pt x="206" y="162"/>
                  </a:lnTo>
                  <a:lnTo>
                    <a:pt x="208" y="158"/>
                  </a:lnTo>
                  <a:lnTo>
                    <a:pt x="208" y="156"/>
                  </a:lnTo>
                  <a:lnTo>
                    <a:pt x="210" y="152"/>
                  </a:lnTo>
                  <a:lnTo>
                    <a:pt x="208" y="150"/>
                  </a:lnTo>
                  <a:lnTo>
                    <a:pt x="218" y="148"/>
                  </a:lnTo>
                  <a:lnTo>
                    <a:pt x="220" y="148"/>
                  </a:lnTo>
                  <a:lnTo>
                    <a:pt x="220" y="146"/>
                  </a:lnTo>
                  <a:lnTo>
                    <a:pt x="222" y="144"/>
                  </a:lnTo>
                  <a:lnTo>
                    <a:pt x="222" y="140"/>
                  </a:lnTo>
                  <a:lnTo>
                    <a:pt x="218" y="136"/>
                  </a:lnTo>
                  <a:lnTo>
                    <a:pt x="218" y="136"/>
                  </a:lnTo>
                  <a:lnTo>
                    <a:pt x="218" y="132"/>
                  </a:lnTo>
                  <a:lnTo>
                    <a:pt x="216" y="130"/>
                  </a:lnTo>
                  <a:lnTo>
                    <a:pt x="218" y="126"/>
                  </a:lnTo>
                  <a:lnTo>
                    <a:pt x="218" y="126"/>
                  </a:lnTo>
                  <a:lnTo>
                    <a:pt x="220" y="124"/>
                  </a:lnTo>
                  <a:lnTo>
                    <a:pt x="220" y="122"/>
                  </a:lnTo>
                  <a:lnTo>
                    <a:pt x="218" y="120"/>
                  </a:lnTo>
                  <a:lnTo>
                    <a:pt x="218" y="118"/>
                  </a:lnTo>
                  <a:lnTo>
                    <a:pt x="214" y="116"/>
                  </a:lnTo>
                  <a:lnTo>
                    <a:pt x="208" y="116"/>
                  </a:lnTo>
                  <a:lnTo>
                    <a:pt x="208" y="104"/>
                  </a:lnTo>
                  <a:lnTo>
                    <a:pt x="206" y="104"/>
                  </a:lnTo>
                  <a:lnTo>
                    <a:pt x="204" y="102"/>
                  </a:lnTo>
                  <a:lnTo>
                    <a:pt x="200" y="102"/>
                  </a:lnTo>
                  <a:lnTo>
                    <a:pt x="196" y="98"/>
                  </a:lnTo>
                  <a:lnTo>
                    <a:pt x="196" y="96"/>
                  </a:lnTo>
                  <a:lnTo>
                    <a:pt x="196" y="96"/>
                  </a:lnTo>
                  <a:lnTo>
                    <a:pt x="194" y="94"/>
                  </a:lnTo>
                  <a:lnTo>
                    <a:pt x="192" y="92"/>
                  </a:lnTo>
                  <a:lnTo>
                    <a:pt x="190" y="92"/>
                  </a:lnTo>
                  <a:lnTo>
                    <a:pt x="186" y="94"/>
                  </a:lnTo>
                  <a:lnTo>
                    <a:pt x="186" y="94"/>
                  </a:lnTo>
                  <a:lnTo>
                    <a:pt x="184" y="94"/>
                  </a:lnTo>
                  <a:lnTo>
                    <a:pt x="182" y="96"/>
                  </a:lnTo>
                  <a:lnTo>
                    <a:pt x="180" y="96"/>
                  </a:lnTo>
                  <a:lnTo>
                    <a:pt x="178" y="96"/>
                  </a:lnTo>
                  <a:lnTo>
                    <a:pt x="176" y="96"/>
                  </a:lnTo>
                  <a:lnTo>
                    <a:pt x="176" y="94"/>
                  </a:lnTo>
                  <a:lnTo>
                    <a:pt x="178" y="90"/>
                  </a:lnTo>
                  <a:lnTo>
                    <a:pt x="178" y="90"/>
                  </a:lnTo>
                  <a:lnTo>
                    <a:pt x="178" y="88"/>
                  </a:lnTo>
                  <a:lnTo>
                    <a:pt x="180" y="86"/>
                  </a:lnTo>
                  <a:lnTo>
                    <a:pt x="180" y="84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6" y="78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70" y="78"/>
                  </a:lnTo>
                  <a:lnTo>
                    <a:pt x="168" y="78"/>
                  </a:lnTo>
                  <a:lnTo>
                    <a:pt x="166" y="78"/>
                  </a:lnTo>
                  <a:lnTo>
                    <a:pt x="164" y="76"/>
                  </a:lnTo>
                  <a:lnTo>
                    <a:pt x="160" y="74"/>
                  </a:lnTo>
                  <a:lnTo>
                    <a:pt x="156" y="70"/>
                  </a:lnTo>
                  <a:lnTo>
                    <a:pt x="152" y="62"/>
                  </a:lnTo>
                  <a:lnTo>
                    <a:pt x="150" y="58"/>
                  </a:lnTo>
                  <a:lnTo>
                    <a:pt x="144" y="54"/>
                  </a:lnTo>
                  <a:lnTo>
                    <a:pt x="132" y="48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12" y="46"/>
                  </a:lnTo>
                  <a:lnTo>
                    <a:pt x="108" y="48"/>
                  </a:lnTo>
                  <a:lnTo>
                    <a:pt x="106" y="48"/>
                  </a:lnTo>
                  <a:lnTo>
                    <a:pt x="102" y="48"/>
                  </a:lnTo>
                  <a:lnTo>
                    <a:pt x="98" y="48"/>
                  </a:lnTo>
                  <a:lnTo>
                    <a:pt x="96" y="44"/>
                  </a:lnTo>
                  <a:lnTo>
                    <a:pt x="94" y="38"/>
                  </a:lnTo>
                  <a:lnTo>
                    <a:pt x="78" y="44"/>
                  </a:lnTo>
                  <a:lnTo>
                    <a:pt x="78" y="42"/>
                  </a:lnTo>
                  <a:lnTo>
                    <a:pt x="80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4" y="16"/>
                  </a:lnTo>
                  <a:lnTo>
                    <a:pt x="86" y="12"/>
                  </a:lnTo>
                  <a:lnTo>
                    <a:pt x="84" y="8"/>
                  </a:lnTo>
                  <a:lnTo>
                    <a:pt x="82" y="6"/>
                  </a:lnTo>
                  <a:lnTo>
                    <a:pt x="80" y="4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4" y="12"/>
                  </a:lnTo>
                  <a:lnTo>
                    <a:pt x="60" y="16"/>
                  </a:lnTo>
                  <a:lnTo>
                    <a:pt x="56" y="24"/>
                  </a:lnTo>
                  <a:lnTo>
                    <a:pt x="56" y="28"/>
                  </a:lnTo>
                  <a:lnTo>
                    <a:pt x="54" y="36"/>
                  </a:lnTo>
                  <a:lnTo>
                    <a:pt x="54" y="46"/>
                  </a:lnTo>
                  <a:lnTo>
                    <a:pt x="56" y="58"/>
                  </a:lnTo>
                  <a:lnTo>
                    <a:pt x="72" y="78"/>
                  </a:lnTo>
                  <a:lnTo>
                    <a:pt x="72" y="78"/>
                  </a:lnTo>
                  <a:lnTo>
                    <a:pt x="72" y="80"/>
                  </a:lnTo>
                  <a:lnTo>
                    <a:pt x="72" y="84"/>
                  </a:lnTo>
                  <a:lnTo>
                    <a:pt x="72" y="86"/>
                  </a:lnTo>
                  <a:lnTo>
                    <a:pt x="72" y="90"/>
                  </a:lnTo>
                  <a:lnTo>
                    <a:pt x="72" y="92"/>
                  </a:lnTo>
                  <a:lnTo>
                    <a:pt x="70" y="92"/>
                  </a:lnTo>
                  <a:lnTo>
                    <a:pt x="68" y="90"/>
                  </a:lnTo>
                  <a:lnTo>
                    <a:pt x="64" y="86"/>
                  </a:lnTo>
                  <a:lnTo>
                    <a:pt x="56" y="76"/>
                  </a:lnTo>
                  <a:lnTo>
                    <a:pt x="48" y="60"/>
                  </a:lnTo>
                  <a:lnTo>
                    <a:pt x="44" y="38"/>
                  </a:lnTo>
                  <a:lnTo>
                    <a:pt x="44" y="32"/>
                  </a:lnTo>
                  <a:lnTo>
                    <a:pt x="46" y="20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4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0" y="30"/>
                  </a:lnTo>
                  <a:lnTo>
                    <a:pt x="4" y="4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4" y="68"/>
                  </a:lnTo>
                  <a:lnTo>
                    <a:pt x="6" y="72"/>
                  </a:lnTo>
                  <a:lnTo>
                    <a:pt x="12" y="80"/>
                  </a:lnTo>
                  <a:lnTo>
                    <a:pt x="18" y="88"/>
                  </a:lnTo>
                  <a:lnTo>
                    <a:pt x="22" y="98"/>
                  </a:lnTo>
                  <a:lnTo>
                    <a:pt x="24" y="104"/>
                  </a:lnTo>
                  <a:lnTo>
                    <a:pt x="22" y="108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8" y="110"/>
                  </a:lnTo>
                  <a:lnTo>
                    <a:pt x="30" y="108"/>
                  </a:lnTo>
                  <a:lnTo>
                    <a:pt x="32" y="108"/>
                  </a:lnTo>
                  <a:lnTo>
                    <a:pt x="36" y="110"/>
                  </a:lnTo>
                  <a:lnTo>
                    <a:pt x="40" y="112"/>
                  </a:lnTo>
                  <a:lnTo>
                    <a:pt x="48" y="118"/>
                  </a:lnTo>
                  <a:lnTo>
                    <a:pt x="62" y="122"/>
                  </a:lnTo>
                  <a:lnTo>
                    <a:pt x="80" y="124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Freeform 349">
              <a:extLst>
                <a:ext uri="{FF2B5EF4-FFF2-40B4-BE49-F238E27FC236}">
                  <a16:creationId xmlns:a16="http://schemas.microsoft.com/office/drawing/2014/main" id="{334F3EB7-DBFA-6F40-F2C2-8A03B04654FC}"/>
                </a:ext>
              </a:extLst>
            </p:cNvPr>
            <p:cNvSpPr>
              <a:spLocks/>
            </p:cNvSpPr>
            <p:nvPr/>
          </p:nvSpPr>
          <p:spPr bwMode="gray">
            <a:xfrm>
              <a:off x="4025135" y="2689246"/>
              <a:ext cx="165946" cy="106064"/>
            </a:xfrm>
            <a:custGeom>
              <a:avLst/>
              <a:gdLst>
                <a:gd name="T0" fmla="*/ 6 w 80"/>
                <a:gd name="T1" fmla="*/ 36 h 58"/>
                <a:gd name="T2" fmla="*/ 0 w 80"/>
                <a:gd name="T3" fmla="*/ 46 h 58"/>
                <a:gd name="T4" fmla="*/ 2 w 80"/>
                <a:gd name="T5" fmla="*/ 46 h 58"/>
                <a:gd name="T6" fmla="*/ 4 w 80"/>
                <a:gd name="T7" fmla="*/ 44 h 58"/>
                <a:gd name="T8" fmla="*/ 6 w 80"/>
                <a:gd name="T9" fmla="*/ 44 h 58"/>
                <a:gd name="T10" fmla="*/ 10 w 80"/>
                <a:gd name="T11" fmla="*/ 44 h 58"/>
                <a:gd name="T12" fmla="*/ 12 w 80"/>
                <a:gd name="T13" fmla="*/ 44 h 58"/>
                <a:gd name="T14" fmla="*/ 14 w 80"/>
                <a:gd name="T15" fmla="*/ 46 h 58"/>
                <a:gd name="T16" fmla="*/ 16 w 80"/>
                <a:gd name="T17" fmla="*/ 48 h 58"/>
                <a:gd name="T18" fmla="*/ 16 w 80"/>
                <a:gd name="T19" fmla="*/ 50 h 58"/>
                <a:gd name="T20" fmla="*/ 16 w 80"/>
                <a:gd name="T21" fmla="*/ 52 h 58"/>
                <a:gd name="T22" fmla="*/ 18 w 80"/>
                <a:gd name="T23" fmla="*/ 54 h 58"/>
                <a:gd name="T24" fmla="*/ 20 w 80"/>
                <a:gd name="T25" fmla="*/ 56 h 58"/>
                <a:gd name="T26" fmla="*/ 22 w 80"/>
                <a:gd name="T27" fmla="*/ 58 h 58"/>
                <a:gd name="T28" fmla="*/ 26 w 80"/>
                <a:gd name="T29" fmla="*/ 58 h 58"/>
                <a:gd name="T30" fmla="*/ 30 w 80"/>
                <a:gd name="T31" fmla="*/ 58 h 58"/>
                <a:gd name="T32" fmla="*/ 34 w 80"/>
                <a:gd name="T33" fmla="*/ 56 h 58"/>
                <a:gd name="T34" fmla="*/ 54 w 80"/>
                <a:gd name="T35" fmla="*/ 44 h 58"/>
                <a:gd name="T36" fmla="*/ 72 w 80"/>
                <a:gd name="T37" fmla="*/ 48 h 58"/>
                <a:gd name="T38" fmla="*/ 80 w 80"/>
                <a:gd name="T39" fmla="*/ 42 h 58"/>
                <a:gd name="T40" fmla="*/ 80 w 80"/>
                <a:gd name="T41" fmla="*/ 40 h 58"/>
                <a:gd name="T42" fmla="*/ 78 w 80"/>
                <a:gd name="T43" fmla="*/ 38 h 58"/>
                <a:gd name="T44" fmla="*/ 74 w 80"/>
                <a:gd name="T45" fmla="*/ 34 h 58"/>
                <a:gd name="T46" fmla="*/ 70 w 80"/>
                <a:gd name="T47" fmla="*/ 30 h 58"/>
                <a:gd name="T48" fmla="*/ 66 w 80"/>
                <a:gd name="T49" fmla="*/ 26 h 58"/>
                <a:gd name="T50" fmla="*/ 60 w 80"/>
                <a:gd name="T51" fmla="*/ 24 h 58"/>
                <a:gd name="T52" fmla="*/ 60 w 80"/>
                <a:gd name="T53" fmla="*/ 24 h 58"/>
                <a:gd name="T54" fmla="*/ 58 w 80"/>
                <a:gd name="T55" fmla="*/ 22 h 58"/>
                <a:gd name="T56" fmla="*/ 54 w 80"/>
                <a:gd name="T57" fmla="*/ 20 h 58"/>
                <a:gd name="T58" fmla="*/ 50 w 80"/>
                <a:gd name="T59" fmla="*/ 16 h 58"/>
                <a:gd name="T60" fmla="*/ 46 w 80"/>
                <a:gd name="T61" fmla="*/ 14 h 58"/>
                <a:gd name="T62" fmla="*/ 42 w 80"/>
                <a:gd name="T63" fmla="*/ 12 h 58"/>
                <a:gd name="T64" fmla="*/ 38 w 80"/>
                <a:gd name="T65" fmla="*/ 10 h 58"/>
                <a:gd name="T66" fmla="*/ 34 w 80"/>
                <a:gd name="T67" fmla="*/ 10 h 58"/>
                <a:gd name="T68" fmla="*/ 32 w 80"/>
                <a:gd name="T69" fmla="*/ 0 h 58"/>
                <a:gd name="T70" fmla="*/ 22 w 80"/>
                <a:gd name="T71" fmla="*/ 14 h 58"/>
                <a:gd name="T72" fmla="*/ 20 w 80"/>
                <a:gd name="T73" fmla="*/ 14 h 58"/>
                <a:gd name="T74" fmla="*/ 18 w 80"/>
                <a:gd name="T75" fmla="*/ 14 h 58"/>
                <a:gd name="T76" fmla="*/ 16 w 80"/>
                <a:gd name="T77" fmla="*/ 16 h 58"/>
                <a:gd name="T78" fmla="*/ 12 w 80"/>
                <a:gd name="T79" fmla="*/ 18 h 58"/>
                <a:gd name="T80" fmla="*/ 10 w 80"/>
                <a:gd name="T81" fmla="*/ 20 h 58"/>
                <a:gd name="T82" fmla="*/ 6 w 80"/>
                <a:gd name="T83" fmla="*/ 24 h 58"/>
                <a:gd name="T84" fmla="*/ 6 w 80"/>
                <a:gd name="T85" fmla="*/ 30 h 58"/>
                <a:gd name="T86" fmla="*/ 6 w 80"/>
                <a:gd name="T87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58">
                  <a:moveTo>
                    <a:pt x="6" y="36"/>
                  </a:moveTo>
                  <a:lnTo>
                    <a:pt x="0" y="46"/>
                  </a:lnTo>
                  <a:lnTo>
                    <a:pt x="2" y="46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6" y="58"/>
                  </a:lnTo>
                  <a:lnTo>
                    <a:pt x="30" y="58"/>
                  </a:lnTo>
                  <a:lnTo>
                    <a:pt x="34" y="56"/>
                  </a:lnTo>
                  <a:lnTo>
                    <a:pt x="54" y="44"/>
                  </a:lnTo>
                  <a:lnTo>
                    <a:pt x="72" y="48"/>
                  </a:lnTo>
                  <a:lnTo>
                    <a:pt x="80" y="42"/>
                  </a:lnTo>
                  <a:lnTo>
                    <a:pt x="80" y="40"/>
                  </a:lnTo>
                  <a:lnTo>
                    <a:pt x="78" y="38"/>
                  </a:lnTo>
                  <a:lnTo>
                    <a:pt x="74" y="34"/>
                  </a:lnTo>
                  <a:lnTo>
                    <a:pt x="70" y="30"/>
                  </a:lnTo>
                  <a:lnTo>
                    <a:pt x="66" y="26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4" y="20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2" y="0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6" y="36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Freeform 350">
              <a:extLst>
                <a:ext uri="{FF2B5EF4-FFF2-40B4-BE49-F238E27FC236}">
                  <a16:creationId xmlns:a16="http://schemas.microsoft.com/office/drawing/2014/main" id="{E4908D22-CA33-0D2A-7DFE-F54BAFDE50E6}"/>
                </a:ext>
              </a:extLst>
            </p:cNvPr>
            <p:cNvSpPr>
              <a:spLocks/>
            </p:cNvSpPr>
            <p:nvPr/>
          </p:nvSpPr>
          <p:spPr bwMode="gray">
            <a:xfrm>
              <a:off x="3606120" y="2096751"/>
              <a:ext cx="174244" cy="223100"/>
            </a:xfrm>
            <a:custGeom>
              <a:avLst/>
              <a:gdLst>
                <a:gd name="T0" fmla="*/ 14 w 84"/>
                <a:gd name="T1" fmla="*/ 48 h 122"/>
                <a:gd name="T2" fmla="*/ 10 w 84"/>
                <a:gd name="T3" fmla="*/ 46 h 122"/>
                <a:gd name="T4" fmla="*/ 6 w 84"/>
                <a:gd name="T5" fmla="*/ 46 h 122"/>
                <a:gd name="T6" fmla="*/ 2 w 84"/>
                <a:gd name="T7" fmla="*/ 48 h 122"/>
                <a:gd name="T8" fmla="*/ 0 w 84"/>
                <a:gd name="T9" fmla="*/ 56 h 122"/>
                <a:gd name="T10" fmla="*/ 2 w 84"/>
                <a:gd name="T11" fmla="*/ 64 h 122"/>
                <a:gd name="T12" fmla="*/ 4 w 84"/>
                <a:gd name="T13" fmla="*/ 70 h 122"/>
                <a:gd name="T14" fmla="*/ 10 w 84"/>
                <a:gd name="T15" fmla="*/ 80 h 122"/>
                <a:gd name="T16" fmla="*/ 20 w 84"/>
                <a:gd name="T17" fmla="*/ 86 h 122"/>
                <a:gd name="T18" fmla="*/ 24 w 84"/>
                <a:gd name="T19" fmla="*/ 90 h 122"/>
                <a:gd name="T20" fmla="*/ 32 w 84"/>
                <a:gd name="T21" fmla="*/ 102 h 122"/>
                <a:gd name="T22" fmla="*/ 32 w 84"/>
                <a:gd name="T23" fmla="*/ 106 h 122"/>
                <a:gd name="T24" fmla="*/ 34 w 84"/>
                <a:gd name="T25" fmla="*/ 112 h 122"/>
                <a:gd name="T26" fmla="*/ 40 w 84"/>
                <a:gd name="T27" fmla="*/ 118 h 122"/>
                <a:gd name="T28" fmla="*/ 50 w 84"/>
                <a:gd name="T29" fmla="*/ 122 h 122"/>
                <a:gd name="T30" fmla="*/ 64 w 84"/>
                <a:gd name="T31" fmla="*/ 120 h 122"/>
                <a:gd name="T32" fmla="*/ 68 w 84"/>
                <a:gd name="T33" fmla="*/ 118 h 122"/>
                <a:gd name="T34" fmla="*/ 76 w 84"/>
                <a:gd name="T35" fmla="*/ 114 h 122"/>
                <a:gd name="T36" fmla="*/ 84 w 84"/>
                <a:gd name="T37" fmla="*/ 104 h 122"/>
                <a:gd name="T38" fmla="*/ 84 w 84"/>
                <a:gd name="T39" fmla="*/ 88 h 122"/>
                <a:gd name="T40" fmla="*/ 80 w 84"/>
                <a:gd name="T41" fmla="*/ 68 h 122"/>
                <a:gd name="T42" fmla="*/ 78 w 84"/>
                <a:gd name="T43" fmla="*/ 54 h 122"/>
                <a:gd name="T44" fmla="*/ 74 w 84"/>
                <a:gd name="T45" fmla="*/ 56 h 122"/>
                <a:gd name="T46" fmla="*/ 66 w 84"/>
                <a:gd name="T47" fmla="*/ 56 h 122"/>
                <a:gd name="T48" fmla="*/ 60 w 84"/>
                <a:gd name="T49" fmla="*/ 54 h 122"/>
                <a:gd name="T50" fmla="*/ 60 w 84"/>
                <a:gd name="T51" fmla="*/ 48 h 122"/>
                <a:gd name="T52" fmla="*/ 64 w 84"/>
                <a:gd name="T53" fmla="*/ 42 h 122"/>
                <a:gd name="T54" fmla="*/ 72 w 84"/>
                <a:gd name="T55" fmla="*/ 36 h 122"/>
                <a:gd name="T56" fmla="*/ 76 w 84"/>
                <a:gd name="T57" fmla="*/ 36 h 122"/>
                <a:gd name="T58" fmla="*/ 78 w 84"/>
                <a:gd name="T59" fmla="*/ 30 h 122"/>
                <a:gd name="T60" fmla="*/ 80 w 84"/>
                <a:gd name="T61" fmla="*/ 20 h 122"/>
                <a:gd name="T62" fmla="*/ 76 w 84"/>
                <a:gd name="T63" fmla="*/ 12 h 122"/>
                <a:gd name="T64" fmla="*/ 68 w 84"/>
                <a:gd name="T65" fmla="*/ 0 h 122"/>
                <a:gd name="T66" fmla="*/ 64 w 84"/>
                <a:gd name="T67" fmla="*/ 0 h 122"/>
                <a:gd name="T68" fmla="*/ 54 w 84"/>
                <a:gd name="T69" fmla="*/ 4 h 122"/>
                <a:gd name="T70" fmla="*/ 46 w 84"/>
                <a:gd name="T71" fmla="*/ 4 h 122"/>
                <a:gd name="T72" fmla="*/ 40 w 84"/>
                <a:gd name="T73" fmla="*/ 4 h 122"/>
                <a:gd name="T74" fmla="*/ 32 w 84"/>
                <a:gd name="T75" fmla="*/ 2 h 122"/>
                <a:gd name="T76" fmla="*/ 24 w 84"/>
                <a:gd name="T77" fmla="*/ 6 h 122"/>
                <a:gd name="T78" fmla="*/ 20 w 84"/>
                <a:gd name="T79" fmla="*/ 14 h 122"/>
                <a:gd name="T80" fmla="*/ 20 w 84"/>
                <a:gd name="T81" fmla="*/ 16 h 122"/>
                <a:gd name="T82" fmla="*/ 20 w 84"/>
                <a:gd name="T83" fmla="*/ 24 h 122"/>
                <a:gd name="T84" fmla="*/ 24 w 84"/>
                <a:gd name="T85" fmla="*/ 34 h 122"/>
                <a:gd name="T86" fmla="*/ 28 w 84"/>
                <a:gd name="T87" fmla="*/ 38 h 122"/>
                <a:gd name="T88" fmla="*/ 32 w 84"/>
                <a:gd name="T89" fmla="*/ 42 h 122"/>
                <a:gd name="T90" fmla="*/ 34 w 84"/>
                <a:gd name="T91" fmla="*/ 48 h 122"/>
                <a:gd name="T92" fmla="*/ 32 w 84"/>
                <a:gd name="T93" fmla="*/ 56 h 122"/>
                <a:gd name="T94" fmla="*/ 26 w 84"/>
                <a:gd name="T95" fmla="*/ 58 h 122"/>
                <a:gd name="T96" fmla="*/ 20 w 84"/>
                <a:gd name="T97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122">
                  <a:moveTo>
                    <a:pt x="14" y="48"/>
                  </a:moveTo>
                  <a:lnTo>
                    <a:pt x="14" y="48"/>
                  </a:lnTo>
                  <a:lnTo>
                    <a:pt x="12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10" y="80"/>
                  </a:lnTo>
                  <a:lnTo>
                    <a:pt x="14" y="84"/>
                  </a:lnTo>
                  <a:lnTo>
                    <a:pt x="20" y="86"/>
                  </a:lnTo>
                  <a:lnTo>
                    <a:pt x="22" y="88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32" y="102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4" y="108"/>
                  </a:lnTo>
                  <a:lnTo>
                    <a:pt x="34" y="112"/>
                  </a:lnTo>
                  <a:lnTo>
                    <a:pt x="38" y="116"/>
                  </a:lnTo>
                  <a:lnTo>
                    <a:pt x="40" y="118"/>
                  </a:lnTo>
                  <a:lnTo>
                    <a:pt x="44" y="122"/>
                  </a:lnTo>
                  <a:lnTo>
                    <a:pt x="50" y="122"/>
                  </a:lnTo>
                  <a:lnTo>
                    <a:pt x="56" y="122"/>
                  </a:lnTo>
                  <a:lnTo>
                    <a:pt x="64" y="120"/>
                  </a:lnTo>
                  <a:lnTo>
                    <a:pt x="64" y="120"/>
                  </a:lnTo>
                  <a:lnTo>
                    <a:pt x="68" y="118"/>
                  </a:lnTo>
                  <a:lnTo>
                    <a:pt x="72" y="116"/>
                  </a:lnTo>
                  <a:lnTo>
                    <a:pt x="76" y="114"/>
                  </a:lnTo>
                  <a:lnTo>
                    <a:pt x="80" y="110"/>
                  </a:lnTo>
                  <a:lnTo>
                    <a:pt x="84" y="104"/>
                  </a:lnTo>
                  <a:lnTo>
                    <a:pt x="84" y="100"/>
                  </a:lnTo>
                  <a:lnTo>
                    <a:pt x="84" y="88"/>
                  </a:lnTo>
                  <a:lnTo>
                    <a:pt x="82" y="76"/>
                  </a:lnTo>
                  <a:lnTo>
                    <a:pt x="80" y="68"/>
                  </a:lnTo>
                  <a:lnTo>
                    <a:pt x="80" y="54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6"/>
                  </a:lnTo>
                  <a:lnTo>
                    <a:pt x="70" y="56"/>
                  </a:lnTo>
                  <a:lnTo>
                    <a:pt x="66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2" y="46"/>
                  </a:lnTo>
                  <a:lnTo>
                    <a:pt x="64" y="42"/>
                  </a:lnTo>
                  <a:lnTo>
                    <a:pt x="68" y="40"/>
                  </a:lnTo>
                  <a:lnTo>
                    <a:pt x="7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80" y="24"/>
                  </a:lnTo>
                  <a:lnTo>
                    <a:pt x="80" y="20"/>
                  </a:lnTo>
                  <a:lnTo>
                    <a:pt x="78" y="16"/>
                  </a:lnTo>
                  <a:lnTo>
                    <a:pt x="76" y="12"/>
                  </a:lnTo>
                  <a:lnTo>
                    <a:pt x="72" y="1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8" y="2"/>
                  </a:lnTo>
                  <a:lnTo>
                    <a:pt x="54" y="4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2" y="28"/>
                  </a:lnTo>
                  <a:lnTo>
                    <a:pt x="24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2" y="42"/>
                  </a:lnTo>
                  <a:lnTo>
                    <a:pt x="32" y="46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2" y="56"/>
                  </a:lnTo>
                  <a:lnTo>
                    <a:pt x="28" y="58"/>
                  </a:lnTo>
                  <a:lnTo>
                    <a:pt x="26" y="58"/>
                  </a:lnTo>
                  <a:lnTo>
                    <a:pt x="24" y="56"/>
                  </a:lnTo>
                  <a:lnTo>
                    <a:pt x="20" y="54"/>
                  </a:lnTo>
                  <a:lnTo>
                    <a:pt x="14" y="48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Freeform 351">
              <a:extLst>
                <a:ext uri="{FF2B5EF4-FFF2-40B4-BE49-F238E27FC236}">
                  <a16:creationId xmlns:a16="http://schemas.microsoft.com/office/drawing/2014/main" id="{F35C3E7F-75E0-6A68-56E4-CBEE45DD28C2}"/>
                </a:ext>
              </a:extLst>
            </p:cNvPr>
            <p:cNvSpPr>
              <a:spLocks/>
            </p:cNvSpPr>
            <p:nvPr/>
          </p:nvSpPr>
          <p:spPr bwMode="gray">
            <a:xfrm>
              <a:off x="3904824" y="2118695"/>
              <a:ext cx="141055" cy="193841"/>
            </a:xfrm>
            <a:custGeom>
              <a:avLst/>
              <a:gdLst>
                <a:gd name="T0" fmla="*/ 32 w 68"/>
                <a:gd name="T1" fmla="*/ 0 h 106"/>
                <a:gd name="T2" fmla="*/ 26 w 68"/>
                <a:gd name="T3" fmla="*/ 0 h 106"/>
                <a:gd name="T4" fmla="*/ 20 w 68"/>
                <a:gd name="T5" fmla="*/ 4 h 106"/>
                <a:gd name="T6" fmla="*/ 20 w 68"/>
                <a:gd name="T7" fmla="*/ 4 h 106"/>
                <a:gd name="T8" fmla="*/ 18 w 68"/>
                <a:gd name="T9" fmla="*/ 2 h 106"/>
                <a:gd name="T10" fmla="*/ 16 w 68"/>
                <a:gd name="T11" fmla="*/ 2 h 106"/>
                <a:gd name="T12" fmla="*/ 12 w 68"/>
                <a:gd name="T13" fmla="*/ 8 h 106"/>
                <a:gd name="T14" fmla="*/ 8 w 68"/>
                <a:gd name="T15" fmla="*/ 16 h 106"/>
                <a:gd name="T16" fmla="*/ 4 w 68"/>
                <a:gd name="T17" fmla="*/ 22 h 106"/>
                <a:gd name="T18" fmla="*/ 0 w 68"/>
                <a:gd name="T19" fmla="*/ 30 h 106"/>
                <a:gd name="T20" fmla="*/ 2 w 68"/>
                <a:gd name="T21" fmla="*/ 32 h 106"/>
                <a:gd name="T22" fmla="*/ 4 w 68"/>
                <a:gd name="T23" fmla="*/ 38 h 106"/>
                <a:gd name="T24" fmla="*/ 2 w 68"/>
                <a:gd name="T25" fmla="*/ 46 h 106"/>
                <a:gd name="T26" fmla="*/ 2 w 68"/>
                <a:gd name="T27" fmla="*/ 48 h 106"/>
                <a:gd name="T28" fmla="*/ 2 w 68"/>
                <a:gd name="T29" fmla="*/ 54 h 106"/>
                <a:gd name="T30" fmla="*/ 4 w 68"/>
                <a:gd name="T31" fmla="*/ 66 h 106"/>
                <a:gd name="T32" fmla="*/ 8 w 68"/>
                <a:gd name="T33" fmla="*/ 104 h 106"/>
                <a:gd name="T34" fmla="*/ 10 w 68"/>
                <a:gd name="T35" fmla="*/ 106 h 106"/>
                <a:gd name="T36" fmla="*/ 16 w 68"/>
                <a:gd name="T37" fmla="*/ 106 h 106"/>
                <a:gd name="T38" fmla="*/ 20 w 68"/>
                <a:gd name="T39" fmla="*/ 104 h 106"/>
                <a:gd name="T40" fmla="*/ 24 w 68"/>
                <a:gd name="T41" fmla="*/ 98 h 106"/>
                <a:gd name="T42" fmla="*/ 26 w 68"/>
                <a:gd name="T43" fmla="*/ 90 h 106"/>
                <a:gd name="T44" fmla="*/ 24 w 68"/>
                <a:gd name="T45" fmla="*/ 86 h 106"/>
                <a:gd name="T46" fmla="*/ 22 w 68"/>
                <a:gd name="T47" fmla="*/ 78 h 106"/>
                <a:gd name="T48" fmla="*/ 24 w 68"/>
                <a:gd name="T49" fmla="*/ 72 h 106"/>
                <a:gd name="T50" fmla="*/ 30 w 68"/>
                <a:gd name="T51" fmla="*/ 68 h 106"/>
                <a:gd name="T52" fmla="*/ 36 w 68"/>
                <a:gd name="T53" fmla="*/ 68 h 106"/>
                <a:gd name="T54" fmla="*/ 40 w 68"/>
                <a:gd name="T55" fmla="*/ 66 h 106"/>
                <a:gd name="T56" fmla="*/ 48 w 68"/>
                <a:gd name="T57" fmla="*/ 62 h 106"/>
                <a:gd name="T58" fmla="*/ 54 w 68"/>
                <a:gd name="T59" fmla="*/ 52 h 106"/>
                <a:gd name="T60" fmla="*/ 56 w 68"/>
                <a:gd name="T61" fmla="*/ 48 h 106"/>
                <a:gd name="T62" fmla="*/ 62 w 68"/>
                <a:gd name="T63" fmla="*/ 38 h 106"/>
                <a:gd name="T64" fmla="*/ 64 w 68"/>
                <a:gd name="T65" fmla="*/ 24 h 106"/>
                <a:gd name="T66" fmla="*/ 64 w 68"/>
                <a:gd name="T67" fmla="*/ 22 h 106"/>
                <a:gd name="T68" fmla="*/ 68 w 68"/>
                <a:gd name="T69" fmla="*/ 18 h 106"/>
                <a:gd name="T70" fmla="*/ 68 w 68"/>
                <a:gd name="T71" fmla="*/ 12 h 106"/>
                <a:gd name="T72" fmla="*/ 62 w 68"/>
                <a:gd name="T73" fmla="*/ 8 h 106"/>
                <a:gd name="T74" fmla="*/ 56 w 68"/>
                <a:gd name="T75" fmla="*/ 8 h 106"/>
                <a:gd name="T76" fmla="*/ 48 w 68"/>
                <a:gd name="T77" fmla="*/ 8 h 106"/>
                <a:gd name="T78" fmla="*/ 40 w 68"/>
                <a:gd name="T79" fmla="*/ 6 h 106"/>
                <a:gd name="T80" fmla="*/ 34 w 68"/>
                <a:gd name="T8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106">
                  <a:moveTo>
                    <a:pt x="34" y="0"/>
                  </a:moveTo>
                  <a:lnTo>
                    <a:pt x="32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4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2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60"/>
                  </a:lnTo>
                  <a:lnTo>
                    <a:pt x="4" y="66"/>
                  </a:lnTo>
                  <a:lnTo>
                    <a:pt x="6" y="74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2" y="106"/>
                  </a:lnTo>
                  <a:lnTo>
                    <a:pt x="16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24" y="98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4" y="88"/>
                  </a:lnTo>
                  <a:lnTo>
                    <a:pt x="24" y="86"/>
                  </a:lnTo>
                  <a:lnTo>
                    <a:pt x="24" y="82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8" y="68"/>
                  </a:lnTo>
                  <a:lnTo>
                    <a:pt x="40" y="66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58"/>
                  </a:lnTo>
                  <a:lnTo>
                    <a:pt x="54" y="52"/>
                  </a:lnTo>
                  <a:lnTo>
                    <a:pt x="54" y="50"/>
                  </a:lnTo>
                  <a:lnTo>
                    <a:pt x="56" y="48"/>
                  </a:lnTo>
                  <a:lnTo>
                    <a:pt x="60" y="42"/>
                  </a:lnTo>
                  <a:lnTo>
                    <a:pt x="62" y="38"/>
                  </a:lnTo>
                  <a:lnTo>
                    <a:pt x="62" y="30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6" y="20"/>
                  </a:lnTo>
                  <a:lnTo>
                    <a:pt x="68" y="18"/>
                  </a:lnTo>
                  <a:lnTo>
                    <a:pt x="68" y="14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2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4" y="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Freeform 352">
              <a:extLst>
                <a:ext uri="{FF2B5EF4-FFF2-40B4-BE49-F238E27FC236}">
                  <a16:creationId xmlns:a16="http://schemas.microsoft.com/office/drawing/2014/main" id="{B454BA42-5E15-7B02-37A1-103A30A67630}"/>
                </a:ext>
              </a:extLst>
            </p:cNvPr>
            <p:cNvSpPr>
              <a:spLocks/>
            </p:cNvSpPr>
            <p:nvPr/>
          </p:nvSpPr>
          <p:spPr bwMode="gray">
            <a:xfrm>
              <a:off x="3075091" y="2067492"/>
              <a:ext cx="215730" cy="212127"/>
            </a:xfrm>
            <a:custGeom>
              <a:avLst/>
              <a:gdLst>
                <a:gd name="T0" fmla="*/ 4 w 104"/>
                <a:gd name="T1" fmla="*/ 80 h 116"/>
                <a:gd name="T2" fmla="*/ 0 w 104"/>
                <a:gd name="T3" fmla="*/ 82 h 116"/>
                <a:gd name="T4" fmla="*/ 0 w 104"/>
                <a:gd name="T5" fmla="*/ 86 h 116"/>
                <a:gd name="T6" fmla="*/ 4 w 104"/>
                <a:gd name="T7" fmla="*/ 92 h 116"/>
                <a:gd name="T8" fmla="*/ 8 w 104"/>
                <a:gd name="T9" fmla="*/ 94 h 116"/>
                <a:gd name="T10" fmla="*/ 12 w 104"/>
                <a:gd name="T11" fmla="*/ 100 h 116"/>
                <a:gd name="T12" fmla="*/ 14 w 104"/>
                <a:gd name="T13" fmla="*/ 110 h 116"/>
                <a:gd name="T14" fmla="*/ 18 w 104"/>
                <a:gd name="T15" fmla="*/ 112 h 116"/>
                <a:gd name="T16" fmla="*/ 24 w 104"/>
                <a:gd name="T17" fmla="*/ 116 h 116"/>
                <a:gd name="T18" fmla="*/ 30 w 104"/>
                <a:gd name="T19" fmla="*/ 114 h 116"/>
                <a:gd name="T20" fmla="*/ 34 w 104"/>
                <a:gd name="T21" fmla="*/ 110 h 116"/>
                <a:gd name="T22" fmla="*/ 36 w 104"/>
                <a:gd name="T23" fmla="*/ 106 h 116"/>
                <a:gd name="T24" fmla="*/ 42 w 104"/>
                <a:gd name="T25" fmla="*/ 104 h 116"/>
                <a:gd name="T26" fmla="*/ 46 w 104"/>
                <a:gd name="T27" fmla="*/ 106 h 116"/>
                <a:gd name="T28" fmla="*/ 50 w 104"/>
                <a:gd name="T29" fmla="*/ 106 h 116"/>
                <a:gd name="T30" fmla="*/ 54 w 104"/>
                <a:gd name="T31" fmla="*/ 102 h 116"/>
                <a:gd name="T32" fmla="*/ 56 w 104"/>
                <a:gd name="T33" fmla="*/ 92 h 116"/>
                <a:gd name="T34" fmla="*/ 60 w 104"/>
                <a:gd name="T35" fmla="*/ 74 h 116"/>
                <a:gd name="T36" fmla="*/ 82 w 104"/>
                <a:gd name="T37" fmla="*/ 48 h 116"/>
                <a:gd name="T38" fmla="*/ 104 w 104"/>
                <a:gd name="T39" fmla="*/ 32 h 116"/>
                <a:gd name="T40" fmla="*/ 104 w 104"/>
                <a:gd name="T41" fmla="*/ 32 h 116"/>
                <a:gd name="T42" fmla="*/ 98 w 104"/>
                <a:gd name="T43" fmla="*/ 28 h 116"/>
                <a:gd name="T44" fmla="*/ 88 w 104"/>
                <a:gd name="T45" fmla="*/ 20 h 116"/>
                <a:gd name="T46" fmla="*/ 88 w 104"/>
                <a:gd name="T47" fmla="*/ 18 h 116"/>
                <a:gd name="T48" fmla="*/ 84 w 104"/>
                <a:gd name="T49" fmla="*/ 14 h 116"/>
                <a:gd name="T50" fmla="*/ 78 w 104"/>
                <a:gd name="T51" fmla="*/ 14 h 116"/>
                <a:gd name="T52" fmla="*/ 72 w 104"/>
                <a:gd name="T53" fmla="*/ 20 h 116"/>
                <a:gd name="T54" fmla="*/ 70 w 104"/>
                <a:gd name="T55" fmla="*/ 20 h 116"/>
                <a:gd name="T56" fmla="*/ 68 w 104"/>
                <a:gd name="T57" fmla="*/ 22 h 116"/>
                <a:gd name="T58" fmla="*/ 66 w 104"/>
                <a:gd name="T59" fmla="*/ 16 h 116"/>
                <a:gd name="T60" fmla="*/ 64 w 104"/>
                <a:gd name="T61" fmla="*/ 14 h 116"/>
                <a:gd name="T62" fmla="*/ 60 w 104"/>
                <a:gd name="T63" fmla="*/ 10 h 116"/>
                <a:gd name="T64" fmla="*/ 56 w 104"/>
                <a:gd name="T65" fmla="*/ 8 h 116"/>
                <a:gd name="T66" fmla="*/ 50 w 104"/>
                <a:gd name="T67" fmla="*/ 12 h 116"/>
                <a:gd name="T68" fmla="*/ 42 w 104"/>
                <a:gd name="T69" fmla="*/ 10 h 116"/>
                <a:gd name="T70" fmla="*/ 44 w 104"/>
                <a:gd name="T71" fmla="*/ 6 h 116"/>
                <a:gd name="T72" fmla="*/ 46 w 104"/>
                <a:gd name="T73" fmla="*/ 2 h 116"/>
                <a:gd name="T74" fmla="*/ 42 w 104"/>
                <a:gd name="T75" fmla="*/ 0 h 116"/>
                <a:gd name="T76" fmla="*/ 34 w 104"/>
                <a:gd name="T77" fmla="*/ 2 h 116"/>
                <a:gd name="T78" fmla="*/ 28 w 104"/>
                <a:gd name="T79" fmla="*/ 6 h 116"/>
                <a:gd name="T80" fmla="*/ 26 w 104"/>
                <a:gd name="T81" fmla="*/ 10 h 116"/>
                <a:gd name="T82" fmla="*/ 26 w 104"/>
                <a:gd name="T83" fmla="*/ 10 h 116"/>
                <a:gd name="T84" fmla="*/ 22 w 104"/>
                <a:gd name="T85" fmla="*/ 10 h 116"/>
                <a:gd name="T86" fmla="*/ 18 w 104"/>
                <a:gd name="T87" fmla="*/ 10 h 116"/>
                <a:gd name="T88" fmla="*/ 16 w 104"/>
                <a:gd name="T89" fmla="*/ 14 h 116"/>
                <a:gd name="T90" fmla="*/ 14 w 104"/>
                <a:gd name="T91" fmla="*/ 24 h 116"/>
                <a:gd name="T92" fmla="*/ 16 w 104"/>
                <a:gd name="T93" fmla="*/ 28 h 116"/>
                <a:gd name="T94" fmla="*/ 18 w 104"/>
                <a:gd name="T95" fmla="*/ 34 h 116"/>
                <a:gd name="T96" fmla="*/ 16 w 104"/>
                <a:gd name="T97" fmla="*/ 40 h 116"/>
                <a:gd name="T98" fmla="*/ 14 w 104"/>
                <a:gd name="T99" fmla="*/ 44 h 116"/>
                <a:gd name="T100" fmla="*/ 8 w 104"/>
                <a:gd name="T101" fmla="*/ 54 h 116"/>
                <a:gd name="T102" fmla="*/ 4 w 104"/>
                <a:gd name="T103" fmla="*/ 8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4" h="116">
                  <a:moveTo>
                    <a:pt x="4" y="80"/>
                  </a:moveTo>
                  <a:lnTo>
                    <a:pt x="4" y="80"/>
                  </a:lnTo>
                  <a:lnTo>
                    <a:pt x="2" y="80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2"/>
                  </a:lnTo>
                  <a:lnTo>
                    <a:pt x="6" y="94"/>
                  </a:lnTo>
                  <a:lnTo>
                    <a:pt x="8" y="94"/>
                  </a:lnTo>
                  <a:lnTo>
                    <a:pt x="10" y="96"/>
                  </a:lnTo>
                  <a:lnTo>
                    <a:pt x="12" y="100"/>
                  </a:lnTo>
                  <a:lnTo>
                    <a:pt x="14" y="104"/>
                  </a:lnTo>
                  <a:lnTo>
                    <a:pt x="14" y="110"/>
                  </a:lnTo>
                  <a:lnTo>
                    <a:pt x="16" y="110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4" y="116"/>
                  </a:lnTo>
                  <a:lnTo>
                    <a:pt x="28" y="116"/>
                  </a:lnTo>
                  <a:lnTo>
                    <a:pt x="30" y="114"/>
                  </a:lnTo>
                  <a:lnTo>
                    <a:pt x="34" y="110"/>
                  </a:lnTo>
                  <a:lnTo>
                    <a:pt x="34" y="110"/>
                  </a:lnTo>
                  <a:lnTo>
                    <a:pt x="34" y="108"/>
                  </a:lnTo>
                  <a:lnTo>
                    <a:pt x="36" y="106"/>
                  </a:lnTo>
                  <a:lnTo>
                    <a:pt x="38" y="106"/>
                  </a:lnTo>
                  <a:lnTo>
                    <a:pt x="42" y="104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50" y="106"/>
                  </a:lnTo>
                  <a:lnTo>
                    <a:pt x="52" y="104"/>
                  </a:lnTo>
                  <a:lnTo>
                    <a:pt x="54" y="102"/>
                  </a:lnTo>
                  <a:lnTo>
                    <a:pt x="54" y="98"/>
                  </a:lnTo>
                  <a:lnTo>
                    <a:pt x="56" y="92"/>
                  </a:lnTo>
                  <a:lnTo>
                    <a:pt x="56" y="88"/>
                  </a:lnTo>
                  <a:lnTo>
                    <a:pt x="60" y="74"/>
                  </a:lnTo>
                  <a:lnTo>
                    <a:pt x="68" y="60"/>
                  </a:lnTo>
                  <a:lnTo>
                    <a:pt x="82" y="48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2" y="30"/>
                  </a:lnTo>
                  <a:lnTo>
                    <a:pt x="98" y="28"/>
                  </a:lnTo>
                  <a:lnTo>
                    <a:pt x="94" y="26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18"/>
                  </a:lnTo>
                  <a:lnTo>
                    <a:pt x="86" y="16"/>
                  </a:lnTo>
                  <a:lnTo>
                    <a:pt x="84" y="14"/>
                  </a:lnTo>
                  <a:lnTo>
                    <a:pt x="82" y="14"/>
                  </a:lnTo>
                  <a:lnTo>
                    <a:pt x="78" y="14"/>
                  </a:lnTo>
                  <a:lnTo>
                    <a:pt x="76" y="16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4" y="14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0" y="12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4"/>
                  </a:lnTo>
                  <a:lnTo>
                    <a:pt x="12" y="48"/>
                  </a:lnTo>
                  <a:lnTo>
                    <a:pt x="8" y="54"/>
                  </a:lnTo>
                  <a:lnTo>
                    <a:pt x="6" y="64"/>
                  </a:lnTo>
                  <a:lnTo>
                    <a:pt x="4" y="8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Freeform 353">
              <a:extLst>
                <a:ext uri="{FF2B5EF4-FFF2-40B4-BE49-F238E27FC236}">
                  <a16:creationId xmlns:a16="http://schemas.microsoft.com/office/drawing/2014/main" id="{0F3FE1B2-27FC-7D62-89B2-A0FDCAEBB550}"/>
                </a:ext>
              </a:extLst>
            </p:cNvPr>
            <p:cNvSpPr>
              <a:spLocks/>
            </p:cNvSpPr>
            <p:nvPr/>
          </p:nvSpPr>
          <p:spPr bwMode="gray">
            <a:xfrm>
              <a:off x="3191254" y="2169899"/>
              <a:ext cx="481245" cy="340135"/>
            </a:xfrm>
            <a:custGeom>
              <a:avLst/>
              <a:gdLst>
                <a:gd name="T0" fmla="*/ 32 w 232"/>
                <a:gd name="T1" fmla="*/ 76 h 186"/>
                <a:gd name="T2" fmla="*/ 44 w 232"/>
                <a:gd name="T3" fmla="*/ 74 h 186"/>
                <a:gd name="T4" fmla="*/ 46 w 232"/>
                <a:gd name="T5" fmla="*/ 78 h 186"/>
                <a:gd name="T6" fmla="*/ 36 w 232"/>
                <a:gd name="T7" fmla="*/ 86 h 186"/>
                <a:gd name="T8" fmla="*/ 24 w 232"/>
                <a:gd name="T9" fmla="*/ 86 h 186"/>
                <a:gd name="T10" fmla="*/ 10 w 232"/>
                <a:gd name="T11" fmla="*/ 88 h 186"/>
                <a:gd name="T12" fmla="*/ 8 w 232"/>
                <a:gd name="T13" fmla="*/ 100 h 186"/>
                <a:gd name="T14" fmla="*/ 20 w 232"/>
                <a:gd name="T15" fmla="*/ 104 h 186"/>
                <a:gd name="T16" fmla="*/ 54 w 232"/>
                <a:gd name="T17" fmla="*/ 104 h 186"/>
                <a:gd name="T18" fmla="*/ 86 w 232"/>
                <a:gd name="T19" fmla="*/ 114 h 186"/>
                <a:gd name="T20" fmla="*/ 86 w 232"/>
                <a:gd name="T21" fmla="*/ 124 h 186"/>
                <a:gd name="T22" fmla="*/ 76 w 232"/>
                <a:gd name="T23" fmla="*/ 132 h 186"/>
                <a:gd name="T24" fmla="*/ 64 w 232"/>
                <a:gd name="T25" fmla="*/ 128 h 186"/>
                <a:gd name="T26" fmla="*/ 42 w 232"/>
                <a:gd name="T27" fmla="*/ 132 h 186"/>
                <a:gd name="T28" fmla="*/ 32 w 232"/>
                <a:gd name="T29" fmla="*/ 130 h 186"/>
                <a:gd name="T30" fmla="*/ 22 w 232"/>
                <a:gd name="T31" fmla="*/ 138 h 186"/>
                <a:gd name="T32" fmla="*/ 24 w 232"/>
                <a:gd name="T33" fmla="*/ 148 h 186"/>
                <a:gd name="T34" fmla="*/ 48 w 232"/>
                <a:gd name="T35" fmla="*/ 160 h 186"/>
                <a:gd name="T36" fmla="*/ 62 w 232"/>
                <a:gd name="T37" fmla="*/ 168 h 186"/>
                <a:gd name="T38" fmla="*/ 76 w 232"/>
                <a:gd name="T39" fmla="*/ 184 h 186"/>
                <a:gd name="T40" fmla="*/ 146 w 232"/>
                <a:gd name="T41" fmla="*/ 162 h 186"/>
                <a:gd name="T42" fmla="*/ 160 w 232"/>
                <a:gd name="T43" fmla="*/ 162 h 186"/>
                <a:gd name="T44" fmla="*/ 176 w 232"/>
                <a:gd name="T45" fmla="*/ 170 h 186"/>
                <a:gd name="T46" fmla="*/ 184 w 232"/>
                <a:gd name="T47" fmla="*/ 170 h 186"/>
                <a:gd name="T48" fmla="*/ 190 w 232"/>
                <a:gd name="T49" fmla="*/ 170 h 186"/>
                <a:gd name="T50" fmla="*/ 202 w 232"/>
                <a:gd name="T51" fmla="*/ 168 h 186"/>
                <a:gd name="T52" fmla="*/ 210 w 232"/>
                <a:gd name="T53" fmla="*/ 160 h 186"/>
                <a:gd name="T54" fmla="*/ 208 w 232"/>
                <a:gd name="T55" fmla="*/ 154 h 186"/>
                <a:gd name="T56" fmla="*/ 196 w 232"/>
                <a:gd name="T57" fmla="*/ 152 h 186"/>
                <a:gd name="T58" fmla="*/ 196 w 232"/>
                <a:gd name="T59" fmla="*/ 146 h 186"/>
                <a:gd name="T60" fmla="*/ 208 w 232"/>
                <a:gd name="T61" fmla="*/ 142 h 186"/>
                <a:gd name="T62" fmla="*/ 226 w 232"/>
                <a:gd name="T63" fmla="*/ 142 h 186"/>
                <a:gd name="T64" fmla="*/ 232 w 232"/>
                <a:gd name="T65" fmla="*/ 138 h 186"/>
                <a:gd name="T66" fmla="*/ 226 w 232"/>
                <a:gd name="T67" fmla="*/ 126 h 186"/>
                <a:gd name="T68" fmla="*/ 202 w 232"/>
                <a:gd name="T69" fmla="*/ 116 h 186"/>
                <a:gd name="T70" fmla="*/ 174 w 232"/>
                <a:gd name="T71" fmla="*/ 78 h 186"/>
                <a:gd name="T72" fmla="*/ 166 w 232"/>
                <a:gd name="T73" fmla="*/ 28 h 186"/>
                <a:gd name="T74" fmla="*/ 148 w 232"/>
                <a:gd name="T75" fmla="*/ 20 h 186"/>
                <a:gd name="T76" fmla="*/ 140 w 232"/>
                <a:gd name="T77" fmla="*/ 36 h 186"/>
                <a:gd name="T78" fmla="*/ 124 w 232"/>
                <a:gd name="T79" fmla="*/ 22 h 186"/>
                <a:gd name="T80" fmla="*/ 116 w 232"/>
                <a:gd name="T81" fmla="*/ 18 h 186"/>
                <a:gd name="T82" fmla="*/ 106 w 232"/>
                <a:gd name="T83" fmla="*/ 30 h 186"/>
                <a:gd name="T84" fmla="*/ 96 w 232"/>
                <a:gd name="T85" fmla="*/ 20 h 186"/>
                <a:gd name="T86" fmla="*/ 86 w 232"/>
                <a:gd name="T87" fmla="*/ 6 h 186"/>
                <a:gd name="T88" fmla="*/ 80 w 232"/>
                <a:gd name="T89" fmla="*/ 16 h 186"/>
                <a:gd name="T90" fmla="*/ 78 w 232"/>
                <a:gd name="T91" fmla="*/ 32 h 186"/>
                <a:gd name="T92" fmla="*/ 66 w 232"/>
                <a:gd name="T93" fmla="*/ 32 h 186"/>
                <a:gd name="T94" fmla="*/ 62 w 232"/>
                <a:gd name="T95" fmla="*/ 14 h 186"/>
                <a:gd name="T96" fmla="*/ 64 w 232"/>
                <a:gd name="T97" fmla="*/ 4 h 186"/>
                <a:gd name="T98" fmla="*/ 54 w 232"/>
                <a:gd name="T99" fmla="*/ 0 h 186"/>
                <a:gd name="T100" fmla="*/ 14 w 232"/>
                <a:gd name="T101" fmla="*/ 24 h 186"/>
                <a:gd name="T102" fmla="*/ 8 w 232"/>
                <a:gd name="T103" fmla="*/ 44 h 186"/>
                <a:gd name="T104" fmla="*/ 2 w 232"/>
                <a:gd name="T105" fmla="*/ 56 h 186"/>
                <a:gd name="T106" fmla="*/ 0 w 232"/>
                <a:gd name="T107" fmla="*/ 64 h 186"/>
                <a:gd name="T108" fmla="*/ 10 w 232"/>
                <a:gd name="T109" fmla="*/ 7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186">
                  <a:moveTo>
                    <a:pt x="24" y="74"/>
                  </a:moveTo>
                  <a:lnTo>
                    <a:pt x="24" y="76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0" y="76"/>
                  </a:lnTo>
                  <a:lnTo>
                    <a:pt x="42" y="7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8"/>
                  </a:lnTo>
                  <a:lnTo>
                    <a:pt x="46" y="80"/>
                  </a:lnTo>
                  <a:lnTo>
                    <a:pt x="44" y="84"/>
                  </a:lnTo>
                  <a:lnTo>
                    <a:pt x="42" y="86"/>
                  </a:lnTo>
                  <a:lnTo>
                    <a:pt x="36" y="86"/>
                  </a:lnTo>
                  <a:lnTo>
                    <a:pt x="30" y="88"/>
                  </a:lnTo>
                  <a:lnTo>
                    <a:pt x="28" y="88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4" y="86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8" y="94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4" y="104"/>
                  </a:lnTo>
                  <a:lnTo>
                    <a:pt x="20" y="104"/>
                  </a:lnTo>
                  <a:lnTo>
                    <a:pt x="26" y="106"/>
                  </a:lnTo>
                  <a:lnTo>
                    <a:pt x="36" y="106"/>
                  </a:lnTo>
                  <a:lnTo>
                    <a:pt x="42" y="104"/>
                  </a:lnTo>
                  <a:lnTo>
                    <a:pt x="54" y="104"/>
                  </a:lnTo>
                  <a:lnTo>
                    <a:pt x="68" y="104"/>
                  </a:lnTo>
                  <a:lnTo>
                    <a:pt x="80" y="106"/>
                  </a:lnTo>
                  <a:lnTo>
                    <a:pt x="86" y="112"/>
                  </a:lnTo>
                  <a:lnTo>
                    <a:pt x="86" y="114"/>
                  </a:lnTo>
                  <a:lnTo>
                    <a:pt x="86" y="114"/>
                  </a:lnTo>
                  <a:lnTo>
                    <a:pt x="86" y="118"/>
                  </a:lnTo>
                  <a:lnTo>
                    <a:pt x="86" y="122"/>
                  </a:lnTo>
                  <a:lnTo>
                    <a:pt x="86" y="124"/>
                  </a:lnTo>
                  <a:lnTo>
                    <a:pt x="84" y="128"/>
                  </a:lnTo>
                  <a:lnTo>
                    <a:pt x="82" y="130"/>
                  </a:lnTo>
                  <a:lnTo>
                    <a:pt x="80" y="132"/>
                  </a:lnTo>
                  <a:lnTo>
                    <a:pt x="76" y="132"/>
                  </a:lnTo>
                  <a:lnTo>
                    <a:pt x="70" y="130"/>
                  </a:lnTo>
                  <a:lnTo>
                    <a:pt x="70" y="130"/>
                  </a:lnTo>
                  <a:lnTo>
                    <a:pt x="68" y="128"/>
                  </a:lnTo>
                  <a:lnTo>
                    <a:pt x="64" y="128"/>
                  </a:lnTo>
                  <a:lnTo>
                    <a:pt x="60" y="128"/>
                  </a:lnTo>
                  <a:lnTo>
                    <a:pt x="56" y="128"/>
                  </a:lnTo>
                  <a:lnTo>
                    <a:pt x="50" y="130"/>
                  </a:lnTo>
                  <a:lnTo>
                    <a:pt x="42" y="132"/>
                  </a:lnTo>
                  <a:lnTo>
                    <a:pt x="40" y="132"/>
                  </a:lnTo>
                  <a:lnTo>
                    <a:pt x="38" y="130"/>
                  </a:lnTo>
                  <a:lnTo>
                    <a:pt x="36" y="130"/>
                  </a:lnTo>
                  <a:lnTo>
                    <a:pt x="32" y="130"/>
                  </a:lnTo>
                  <a:lnTo>
                    <a:pt x="30" y="130"/>
                  </a:lnTo>
                  <a:lnTo>
                    <a:pt x="26" y="132"/>
                  </a:lnTo>
                  <a:lnTo>
                    <a:pt x="24" y="134"/>
                  </a:lnTo>
                  <a:lnTo>
                    <a:pt x="22" y="138"/>
                  </a:lnTo>
                  <a:lnTo>
                    <a:pt x="20" y="142"/>
                  </a:lnTo>
                  <a:lnTo>
                    <a:pt x="20" y="144"/>
                  </a:lnTo>
                  <a:lnTo>
                    <a:pt x="22" y="146"/>
                  </a:lnTo>
                  <a:lnTo>
                    <a:pt x="24" y="148"/>
                  </a:lnTo>
                  <a:lnTo>
                    <a:pt x="26" y="152"/>
                  </a:lnTo>
                  <a:lnTo>
                    <a:pt x="32" y="154"/>
                  </a:lnTo>
                  <a:lnTo>
                    <a:pt x="40" y="158"/>
                  </a:lnTo>
                  <a:lnTo>
                    <a:pt x="48" y="160"/>
                  </a:lnTo>
                  <a:lnTo>
                    <a:pt x="50" y="162"/>
                  </a:lnTo>
                  <a:lnTo>
                    <a:pt x="52" y="162"/>
                  </a:lnTo>
                  <a:lnTo>
                    <a:pt x="58" y="166"/>
                  </a:lnTo>
                  <a:lnTo>
                    <a:pt x="62" y="168"/>
                  </a:lnTo>
                  <a:lnTo>
                    <a:pt x="66" y="174"/>
                  </a:lnTo>
                  <a:lnTo>
                    <a:pt x="68" y="178"/>
                  </a:lnTo>
                  <a:lnTo>
                    <a:pt x="70" y="186"/>
                  </a:lnTo>
                  <a:lnTo>
                    <a:pt x="76" y="184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30" y="170"/>
                  </a:lnTo>
                  <a:lnTo>
                    <a:pt x="146" y="162"/>
                  </a:lnTo>
                  <a:lnTo>
                    <a:pt x="148" y="162"/>
                  </a:lnTo>
                  <a:lnTo>
                    <a:pt x="150" y="162"/>
                  </a:lnTo>
                  <a:lnTo>
                    <a:pt x="154" y="162"/>
                  </a:lnTo>
                  <a:lnTo>
                    <a:pt x="160" y="162"/>
                  </a:lnTo>
                  <a:lnTo>
                    <a:pt x="164" y="162"/>
                  </a:lnTo>
                  <a:lnTo>
                    <a:pt x="170" y="164"/>
                  </a:lnTo>
                  <a:lnTo>
                    <a:pt x="174" y="168"/>
                  </a:lnTo>
                  <a:lnTo>
                    <a:pt x="176" y="170"/>
                  </a:lnTo>
                  <a:lnTo>
                    <a:pt x="178" y="172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4" y="170"/>
                  </a:lnTo>
                  <a:lnTo>
                    <a:pt x="186" y="168"/>
                  </a:lnTo>
                  <a:lnTo>
                    <a:pt x="188" y="168"/>
                  </a:lnTo>
                  <a:lnTo>
                    <a:pt x="188" y="168"/>
                  </a:lnTo>
                  <a:lnTo>
                    <a:pt x="190" y="170"/>
                  </a:lnTo>
                  <a:lnTo>
                    <a:pt x="192" y="172"/>
                  </a:lnTo>
                  <a:lnTo>
                    <a:pt x="194" y="172"/>
                  </a:lnTo>
                  <a:lnTo>
                    <a:pt x="198" y="170"/>
                  </a:lnTo>
                  <a:lnTo>
                    <a:pt x="202" y="168"/>
                  </a:lnTo>
                  <a:lnTo>
                    <a:pt x="208" y="164"/>
                  </a:lnTo>
                  <a:lnTo>
                    <a:pt x="208" y="164"/>
                  </a:lnTo>
                  <a:lnTo>
                    <a:pt x="210" y="162"/>
                  </a:lnTo>
                  <a:lnTo>
                    <a:pt x="210" y="160"/>
                  </a:lnTo>
                  <a:lnTo>
                    <a:pt x="210" y="158"/>
                  </a:lnTo>
                  <a:lnTo>
                    <a:pt x="210" y="158"/>
                  </a:lnTo>
                  <a:lnTo>
                    <a:pt x="210" y="156"/>
                  </a:lnTo>
                  <a:lnTo>
                    <a:pt x="208" y="154"/>
                  </a:lnTo>
                  <a:lnTo>
                    <a:pt x="204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4" y="150"/>
                  </a:lnTo>
                  <a:lnTo>
                    <a:pt x="194" y="148"/>
                  </a:lnTo>
                  <a:lnTo>
                    <a:pt x="194" y="148"/>
                  </a:lnTo>
                  <a:lnTo>
                    <a:pt x="196" y="146"/>
                  </a:lnTo>
                  <a:lnTo>
                    <a:pt x="200" y="144"/>
                  </a:lnTo>
                  <a:lnTo>
                    <a:pt x="200" y="144"/>
                  </a:lnTo>
                  <a:lnTo>
                    <a:pt x="204" y="144"/>
                  </a:lnTo>
                  <a:lnTo>
                    <a:pt x="208" y="142"/>
                  </a:lnTo>
                  <a:lnTo>
                    <a:pt x="212" y="142"/>
                  </a:lnTo>
                  <a:lnTo>
                    <a:pt x="218" y="140"/>
                  </a:lnTo>
                  <a:lnTo>
                    <a:pt x="222" y="142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28" y="142"/>
                  </a:lnTo>
                  <a:lnTo>
                    <a:pt x="230" y="140"/>
                  </a:lnTo>
                  <a:lnTo>
                    <a:pt x="232" y="138"/>
                  </a:lnTo>
                  <a:lnTo>
                    <a:pt x="232" y="134"/>
                  </a:lnTo>
                  <a:lnTo>
                    <a:pt x="232" y="132"/>
                  </a:lnTo>
                  <a:lnTo>
                    <a:pt x="230" y="128"/>
                  </a:lnTo>
                  <a:lnTo>
                    <a:pt x="226" y="126"/>
                  </a:lnTo>
                  <a:lnTo>
                    <a:pt x="220" y="124"/>
                  </a:lnTo>
                  <a:lnTo>
                    <a:pt x="216" y="122"/>
                  </a:lnTo>
                  <a:lnTo>
                    <a:pt x="210" y="118"/>
                  </a:lnTo>
                  <a:lnTo>
                    <a:pt x="202" y="116"/>
                  </a:lnTo>
                  <a:lnTo>
                    <a:pt x="186" y="114"/>
                  </a:lnTo>
                  <a:lnTo>
                    <a:pt x="184" y="110"/>
                  </a:lnTo>
                  <a:lnTo>
                    <a:pt x="178" y="98"/>
                  </a:lnTo>
                  <a:lnTo>
                    <a:pt x="174" y="78"/>
                  </a:lnTo>
                  <a:lnTo>
                    <a:pt x="174" y="52"/>
                  </a:lnTo>
                  <a:lnTo>
                    <a:pt x="172" y="48"/>
                  </a:lnTo>
                  <a:lnTo>
                    <a:pt x="170" y="38"/>
                  </a:lnTo>
                  <a:lnTo>
                    <a:pt x="166" y="28"/>
                  </a:lnTo>
                  <a:lnTo>
                    <a:pt x="160" y="20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48" y="20"/>
                  </a:lnTo>
                  <a:lnTo>
                    <a:pt x="146" y="24"/>
                  </a:lnTo>
                  <a:lnTo>
                    <a:pt x="142" y="28"/>
                  </a:lnTo>
                  <a:lnTo>
                    <a:pt x="140" y="32"/>
                  </a:lnTo>
                  <a:lnTo>
                    <a:pt x="140" y="36"/>
                  </a:lnTo>
                  <a:lnTo>
                    <a:pt x="140" y="42"/>
                  </a:lnTo>
                  <a:lnTo>
                    <a:pt x="126" y="24"/>
                  </a:lnTo>
                  <a:lnTo>
                    <a:pt x="126" y="22"/>
                  </a:lnTo>
                  <a:lnTo>
                    <a:pt x="124" y="22"/>
                  </a:lnTo>
                  <a:lnTo>
                    <a:pt x="122" y="20"/>
                  </a:lnTo>
                  <a:lnTo>
                    <a:pt x="120" y="18"/>
                  </a:lnTo>
                  <a:lnTo>
                    <a:pt x="118" y="16"/>
                  </a:lnTo>
                  <a:lnTo>
                    <a:pt x="116" y="18"/>
                  </a:lnTo>
                  <a:lnTo>
                    <a:pt x="112" y="20"/>
                  </a:lnTo>
                  <a:lnTo>
                    <a:pt x="110" y="24"/>
                  </a:lnTo>
                  <a:lnTo>
                    <a:pt x="108" y="28"/>
                  </a:lnTo>
                  <a:lnTo>
                    <a:pt x="106" y="30"/>
                  </a:lnTo>
                  <a:lnTo>
                    <a:pt x="104" y="32"/>
                  </a:lnTo>
                  <a:lnTo>
                    <a:pt x="100" y="30"/>
                  </a:lnTo>
                  <a:lnTo>
                    <a:pt x="98" y="26"/>
                  </a:lnTo>
                  <a:lnTo>
                    <a:pt x="96" y="20"/>
                  </a:lnTo>
                  <a:lnTo>
                    <a:pt x="94" y="16"/>
                  </a:lnTo>
                  <a:lnTo>
                    <a:pt x="90" y="12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4" y="6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80" y="24"/>
                  </a:lnTo>
                  <a:lnTo>
                    <a:pt x="80" y="28"/>
                  </a:lnTo>
                  <a:lnTo>
                    <a:pt x="78" y="32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0" y="34"/>
                  </a:lnTo>
                  <a:lnTo>
                    <a:pt x="66" y="32"/>
                  </a:lnTo>
                  <a:lnTo>
                    <a:pt x="64" y="28"/>
                  </a:lnTo>
                  <a:lnTo>
                    <a:pt x="62" y="24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4" y="10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2" y="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40" y="8"/>
                  </a:lnTo>
                  <a:lnTo>
                    <a:pt x="26" y="16"/>
                  </a:lnTo>
                  <a:lnTo>
                    <a:pt x="14" y="2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10" y="74"/>
                  </a:lnTo>
                  <a:lnTo>
                    <a:pt x="16" y="74"/>
                  </a:lnTo>
                  <a:lnTo>
                    <a:pt x="24" y="74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Freeform 354">
              <a:extLst>
                <a:ext uri="{FF2B5EF4-FFF2-40B4-BE49-F238E27FC236}">
                  <a16:creationId xmlns:a16="http://schemas.microsoft.com/office/drawing/2014/main" id="{1B4D5885-2348-719E-8624-D8F6DBD8A700}"/>
                </a:ext>
              </a:extLst>
            </p:cNvPr>
            <p:cNvSpPr>
              <a:spLocks/>
            </p:cNvSpPr>
            <p:nvPr/>
          </p:nvSpPr>
          <p:spPr bwMode="gray">
            <a:xfrm>
              <a:off x="3207848" y="1778560"/>
              <a:ext cx="244772" cy="164582"/>
            </a:xfrm>
            <a:custGeom>
              <a:avLst/>
              <a:gdLst>
                <a:gd name="T0" fmla="*/ 58 w 118"/>
                <a:gd name="T1" fmla="*/ 22 h 90"/>
                <a:gd name="T2" fmla="*/ 44 w 118"/>
                <a:gd name="T3" fmla="*/ 40 h 90"/>
                <a:gd name="T4" fmla="*/ 26 w 118"/>
                <a:gd name="T5" fmla="*/ 60 h 90"/>
                <a:gd name="T6" fmla="*/ 14 w 118"/>
                <a:gd name="T7" fmla="*/ 66 h 90"/>
                <a:gd name="T8" fmla="*/ 8 w 118"/>
                <a:gd name="T9" fmla="*/ 68 h 90"/>
                <a:gd name="T10" fmla="*/ 2 w 118"/>
                <a:gd name="T11" fmla="*/ 68 h 90"/>
                <a:gd name="T12" fmla="*/ 0 w 118"/>
                <a:gd name="T13" fmla="*/ 72 h 90"/>
                <a:gd name="T14" fmla="*/ 2 w 118"/>
                <a:gd name="T15" fmla="*/ 76 h 90"/>
                <a:gd name="T16" fmla="*/ 10 w 118"/>
                <a:gd name="T17" fmla="*/ 84 h 90"/>
                <a:gd name="T18" fmla="*/ 28 w 118"/>
                <a:gd name="T19" fmla="*/ 90 h 90"/>
                <a:gd name="T20" fmla="*/ 40 w 118"/>
                <a:gd name="T21" fmla="*/ 86 h 90"/>
                <a:gd name="T22" fmla="*/ 44 w 118"/>
                <a:gd name="T23" fmla="*/ 88 h 90"/>
                <a:gd name="T24" fmla="*/ 50 w 118"/>
                <a:gd name="T25" fmla="*/ 90 h 90"/>
                <a:gd name="T26" fmla="*/ 58 w 118"/>
                <a:gd name="T27" fmla="*/ 88 h 90"/>
                <a:gd name="T28" fmla="*/ 62 w 118"/>
                <a:gd name="T29" fmla="*/ 82 h 90"/>
                <a:gd name="T30" fmla="*/ 70 w 118"/>
                <a:gd name="T31" fmla="*/ 74 h 90"/>
                <a:gd name="T32" fmla="*/ 76 w 118"/>
                <a:gd name="T33" fmla="*/ 64 h 90"/>
                <a:gd name="T34" fmla="*/ 78 w 118"/>
                <a:gd name="T35" fmla="*/ 58 h 90"/>
                <a:gd name="T36" fmla="*/ 84 w 118"/>
                <a:gd name="T37" fmla="*/ 62 h 90"/>
                <a:gd name="T38" fmla="*/ 92 w 118"/>
                <a:gd name="T39" fmla="*/ 64 h 90"/>
                <a:gd name="T40" fmla="*/ 102 w 118"/>
                <a:gd name="T41" fmla="*/ 56 h 90"/>
                <a:gd name="T42" fmla="*/ 104 w 118"/>
                <a:gd name="T43" fmla="*/ 54 h 90"/>
                <a:gd name="T44" fmla="*/ 106 w 118"/>
                <a:gd name="T45" fmla="*/ 48 h 90"/>
                <a:gd name="T46" fmla="*/ 106 w 118"/>
                <a:gd name="T47" fmla="*/ 44 h 90"/>
                <a:gd name="T48" fmla="*/ 104 w 118"/>
                <a:gd name="T49" fmla="*/ 42 h 90"/>
                <a:gd name="T50" fmla="*/ 106 w 118"/>
                <a:gd name="T51" fmla="*/ 38 h 90"/>
                <a:gd name="T52" fmla="*/ 110 w 118"/>
                <a:gd name="T53" fmla="*/ 30 h 90"/>
                <a:gd name="T54" fmla="*/ 108 w 118"/>
                <a:gd name="T55" fmla="*/ 26 h 90"/>
                <a:gd name="T56" fmla="*/ 108 w 118"/>
                <a:gd name="T57" fmla="*/ 22 h 90"/>
                <a:gd name="T58" fmla="*/ 112 w 118"/>
                <a:gd name="T59" fmla="*/ 16 h 90"/>
                <a:gd name="T60" fmla="*/ 116 w 118"/>
                <a:gd name="T61" fmla="*/ 14 h 90"/>
                <a:gd name="T62" fmla="*/ 116 w 118"/>
                <a:gd name="T63" fmla="*/ 12 h 90"/>
                <a:gd name="T64" fmla="*/ 110 w 118"/>
                <a:gd name="T65" fmla="*/ 6 h 90"/>
                <a:gd name="T66" fmla="*/ 104 w 118"/>
                <a:gd name="T67" fmla="*/ 2 h 90"/>
                <a:gd name="T68" fmla="*/ 100 w 118"/>
                <a:gd name="T69" fmla="*/ 0 h 90"/>
                <a:gd name="T70" fmla="*/ 84 w 118"/>
                <a:gd name="T71" fmla="*/ 12 h 90"/>
                <a:gd name="T72" fmla="*/ 76 w 118"/>
                <a:gd name="T73" fmla="*/ 12 h 90"/>
                <a:gd name="T74" fmla="*/ 64 w 118"/>
                <a:gd name="T75" fmla="*/ 1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8" h="90">
                  <a:moveTo>
                    <a:pt x="60" y="20"/>
                  </a:moveTo>
                  <a:lnTo>
                    <a:pt x="58" y="22"/>
                  </a:lnTo>
                  <a:lnTo>
                    <a:pt x="52" y="30"/>
                  </a:lnTo>
                  <a:lnTo>
                    <a:pt x="44" y="40"/>
                  </a:lnTo>
                  <a:lnTo>
                    <a:pt x="36" y="52"/>
                  </a:lnTo>
                  <a:lnTo>
                    <a:pt x="26" y="60"/>
                  </a:lnTo>
                  <a:lnTo>
                    <a:pt x="18" y="66"/>
                  </a:lnTo>
                  <a:lnTo>
                    <a:pt x="14" y="66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2" y="68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2" y="76"/>
                  </a:lnTo>
                  <a:lnTo>
                    <a:pt x="6" y="82"/>
                  </a:lnTo>
                  <a:lnTo>
                    <a:pt x="10" y="84"/>
                  </a:lnTo>
                  <a:lnTo>
                    <a:pt x="18" y="88"/>
                  </a:lnTo>
                  <a:lnTo>
                    <a:pt x="28" y="90"/>
                  </a:lnTo>
                  <a:lnTo>
                    <a:pt x="40" y="84"/>
                  </a:lnTo>
                  <a:lnTo>
                    <a:pt x="40" y="86"/>
                  </a:lnTo>
                  <a:lnTo>
                    <a:pt x="42" y="86"/>
                  </a:lnTo>
                  <a:lnTo>
                    <a:pt x="44" y="88"/>
                  </a:lnTo>
                  <a:lnTo>
                    <a:pt x="46" y="90"/>
                  </a:lnTo>
                  <a:lnTo>
                    <a:pt x="50" y="90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60" y="86"/>
                  </a:lnTo>
                  <a:lnTo>
                    <a:pt x="62" y="82"/>
                  </a:lnTo>
                  <a:lnTo>
                    <a:pt x="66" y="78"/>
                  </a:lnTo>
                  <a:lnTo>
                    <a:pt x="70" y="74"/>
                  </a:lnTo>
                  <a:lnTo>
                    <a:pt x="72" y="68"/>
                  </a:lnTo>
                  <a:lnTo>
                    <a:pt x="76" y="64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80" y="60"/>
                  </a:lnTo>
                  <a:lnTo>
                    <a:pt x="84" y="62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8" y="62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104" y="54"/>
                  </a:lnTo>
                  <a:lnTo>
                    <a:pt x="106" y="52"/>
                  </a:lnTo>
                  <a:lnTo>
                    <a:pt x="106" y="48"/>
                  </a:lnTo>
                  <a:lnTo>
                    <a:pt x="106" y="46"/>
                  </a:lnTo>
                  <a:lnTo>
                    <a:pt x="106" y="44"/>
                  </a:lnTo>
                  <a:lnTo>
                    <a:pt x="102" y="42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106" y="38"/>
                  </a:lnTo>
                  <a:lnTo>
                    <a:pt x="108" y="34"/>
                  </a:lnTo>
                  <a:lnTo>
                    <a:pt x="110" y="30"/>
                  </a:lnTo>
                  <a:lnTo>
                    <a:pt x="110" y="28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2"/>
                  </a:lnTo>
                  <a:lnTo>
                    <a:pt x="110" y="20"/>
                  </a:lnTo>
                  <a:lnTo>
                    <a:pt x="112" y="16"/>
                  </a:lnTo>
                  <a:lnTo>
                    <a:pt x="114" y="14"/>
                  </a:lnTo>
                  <a:lnTo>
                    <a:pt x="116" y="14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0" y="6"/>
                  </a:lnTo>
                  <a:lnTo>
                    <a:pt x="108" y="4"/>
                  </a:lnTo>
                  <a:lnTo>
                    <a:pt x="104" y="2"/>
                  </a:lnTo>
                  <a:lnTo>
                    <a:pt x="102" y="0"/>
                  </a:lnTo>
                  <a:lnTo>
                    <a:pt x="100" y="0"/>
                  </a:lnTo>
                  <a:lnTo>
                    <a:pt x="86" y="12"/>
                  </a:lnTo>
                  <a:lnTo>
                    <a:pt x="84" y="12"/>
                  </a:lnTo>
                  <a:lnTo>
                    <a:pt x="82" y="12"/>
                  </a:lnTo>
                  <a:lnTo>
                    <a:pt x="76" y="12"/>
                  </a:lnTo>
                  <a:lnTo>
                    <a:pt x="70" y="14"/>
                  </a:lnTo>
                  <a:lnTo>
                    <a:pt x="64" y="16"/>
                  </a:lnTo>
                  <a:lnTo>
                    <a:pt x="60" y="2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Freeform 355">
              <a:extLst>
                <a:ext uri="{FF2B5EF4-FFF2-40B4-BE49-F238E27FC236}">
                  <a16:creationId xmlns:a16="http://schemas.microsoft.com/office/drawing/2014/main" id="{78DA4AD8-0F29-5974-5FDD-76A053208808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173" y="1705412"/>
              <a:ext cx="45635" cy="51203"/>
            </a:xfrm>
            <a:custGeom>
              <a:avLst/>
              <a:gdLst>
                <a:gd name="T0" fmla="*/ 16 w 22"/>
                <a:gd name="T1" fmla="*/ 2 h 28"/>
                <a:gd name="T2" fmla="*/ 14 w 22"/>
                <a:gd name="T3" fmla="*/ 2 h 28"/>
                <a:gd name="T4" fmla="*/ 14 w 22"/>
                <a:gd name="T5" fmla="*/ 2 h 28"/>
                <a:gd name="T6" fmla="*/ 12 w 22"/>
                <a:gd name="T7" fmla="*/ 0 h 28"/>
                <a:gd name="T8" fmla="*/ 10 w 22"/>
                <a:gd name="T9" fmla="*/ 0 h 28"/>
                <a:gd name="T10" fmla="*/ 6 w 22"/>
                <a:gd name="T11" fmla="*/ 0 h 28"/>
                <a:gd name="T12" fmla="*/ 4 w 22"/>
                <a:gd name="T13" fmla="*/ 2 h 28"/>
                <a:gd name="T14" fmla="*/ 2 w 22"/>
                <a:gd name="T15" fmla="*/ 4 h 28"/>
                <a:gd name="T16" fmla="*/ 2 w 22"/>
                <a:gd name="T17" fmla="*/ 8 h 28"/>
                <a:gd name="T18" fmla="*/ 0 w 22"/>
                <a:gd name="T19" fmla="*/ 12 h 28"/>
                <a:gd name="T20" fmla="*/ 2 w 22"/>
                <a:gd name="T21" fmla="*/ 20 h 28"/>
                <a:gd name="T22" fmla="*/ 2 w 22"/>
                <a:gd name="T23" fmla="*/ 20 h 28"/>
                <a:gd name="T24" fmla="*/ 4 w 22"/>
                <a:gd name="T25" fmla="*/ 22 h 28"/>
                <a:gd name="T26" fmla="*/ 6 w 22"/>
                <a:gd name="T27" fmla="*/ 24 h 28"/>
                <a:gd name="T28" fmla="*/ 10 w 22"/>
                <a:gd name="T29" fmla="*/ 26 h 28"/>
                <a:gd name="T30" fmla="*/ 14 w 22"/>
                <a:gd name="T31" fmla="*/ 26 h 28"/>
                <a:gd name="T32" fmla="*/ 16 w 22"/>
                <a:gd name="T33" fmla="*/ 28 h 28"/>
                <a:gd name="T34" fmla="*/ 20 w 22"/>
                <a:gd name="T35" fmla="*/ 26 h 28"/>
                <a:gd name="T36" fmla="*/ 22 w 22"/>
                <a:gd name="T37" fmla="*/ 24 h 28"/>
                <a:gd name="T38" fmla="*/ 22 w 22"/>
                <a:gd name="T39" fmla="*/ 20 h 28"/>
                <a:gd name="T40" fmla="*/ 22 w 22"/>
                <a:gd name="T41" fmla="*/ 14 h 28"/>
                <a:gd name="T42" fmla="*/ 22 w 22"/>
                <a:gd name="T43" fmla="*/ 10 h 28"/>
                <a:gd name="T44" fmla="*/ 20 w 22"/>
                <a:gd name="T45" fmla="*/ 6 h 28"/>
                <a:gd name="T46" fmla="*/ 18 w 22"/>
                <a:gd name="T47" fmla="*/ 4 h 28"/>
                <a:gd name="T48" fmla="*/ 16 w 22"/>
                <a:gd name="T49" fmla="*/ 2 h 28"/>
                <a:gd name="T50" fmla="*/ 16 w 22"/>
                <a:gd name="T51" fmla="*/ 2 h 28"/>
                <a:gd name="T52" fmla="*/ 16 w 22"/>
                <a:gd name="T5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28">
                  <a:moveTo>
                    <a:pt x="16" y="2"/>
                  </a:moveTo>
                  <a:lnTo>
                    <a:pt x="14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8"/>
                  </a:lnTo>
                  <a:lnTo>
                    <a:pt x="20" y="26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Freeform 356">
              <a:extLst>
                <a:ext uri="{FF2B5EF4-FFF2-40B4-BE49-F238E27FC236}">
                  <a16:creationId xmlns:a16="http://schemas.microsoft.com/office/drawing/2014/main" id="{276AB37F-AA22-225F-1086-8915E696FC74}"/>
                </a:ext>
              </a:extLst>
            </p:cNvPr>
            <p:cNvSpPr>
              <a:spLocks/>
            </p:cNvSpPr>
            <p:nvPr/>
          </p:nvSpPr>
          <p:spPr bwMode="gray">
            <a:xfrm>
              <a:off x="3494106" y="1635922"/>
              <a:ext cx="141055" cy="76805"/>
            </a:xfrm>
            <a:custGeom>
              <a:avLst/>
              <a:gdLst>
                <a:gd name="T0" fmla="*/ 12 w 68"/>
                <a:gd name="T1" fmla="*/ 12 h 42"/>
                <a:gd name="T2" fmla="*/ 12 w 68"/>
                <a:gd name="T3" fmla="*/ 12 h 42"/>
                <a:gd name="T4" fmla="*/ 10 w 68"/>
                <a:gd name="T5" fmla="*/ 14 h 42"/>
                <a:gd name="T6" fmla="*/ 8 w 68"/>
                <a:gd name="T7" fmla="*/ 14 h 42"/>
                <a:gd name="T8" fmla="*/ 4 w 68"/>
                <a:gd name="T9" fmla="*/ 18 h 42"/>
                <a:gd name="T10" fmla="*/ 2 w 68"/>
                <a:gd name="T11" fmla="*/ 20 h 42"/>
                <a:gd name="T12" fmla="*/ 0 w 68"/>
                <a:gd name="T13" fmla="*/ 24 h 42"/>
                <a:gd name="T14" fmla="*/ 0 w 68"/>
                <a:gd name="T15" fmla="*/ 26 h 42"/>
                <a:gd name="T16" fmla="*/ 2 w 68"/>
                <a:gd name="T17" fmla="*/ 30 h 42"/>
                <a:gd name="T18" fmla="*/ 4 w 68"/>
                <a:gd name="T19" fmla="*/ 34 h 42"/>
                <a:gd name="T20" fmla="*/ 10 w 68"/>
                <a:gd name="T21" fmla="*/ 36 h 42"/>
                <a:gd name="T22" fmla="*/ 12 w 68"/>
                <a:gd name="T23" fmla="*/ 36 h 42"/>
                <a:gd name="T24" fmla="*/ 12 w 68"/>
                <a:gd name="T25" fmla="*/ 34 h 42"/>
                <a:gd name="T26" fmla="*/ 16 w 68"/>
                <a:gd name="T27" fmla="*/ 30 h 42"/>
                <a:gd name="T28" fmla="*/ 18 w 68"/>
                <a:gd name="T29" fmla="*/ 28 h 42"/>
                <a:gd name="T30" fmla="*/ 22 w 68"/>
                <a:gd name="T31" fmla="*/ 26 h 42"/>
                <a:gd name="T32" fmla="*/ 26 w 68"/>
                <a:gd name="T33" fmla="*/ 28 h 42"/>
                <a:gd name="T34" fmla="*/ 30 w 68"/>
                <a:gd name="T35" fmla="*/ 32 h 42"/>
                <a:gd name="T36" fmla="*/ 32 w 68"/>
                <a:gd name="T37" fmla="*/ 34 h 42"/>
                <a:gd name="T38" fmla="*/ 36 w 68"/>
                <a:gd name="T39" fmla="*/ 38 h 42"/>
                <a:gd name="T40" fmla="*/ 42 w 68"/>
                <a:gd name="T41" fmla="*/ 42 h 42"/>
                <a:gd name="T42" fmla="*/ 52 w 68"/>
                <a:gd name="T43" fmla="*/ 40 h 42"/>
                <a:gd name="T44" fmla="*/ 62 w 68"/>
                <a:gd name="T45" fmla="*/ 32 h 42"/>
                <a:gd name="T46" fmla="*/ 62 w 68"/>
                <a:gd name="T47" fmla="*/ 32 h 42"/>
                <a:gd name="T48" fmla="*/ 64 w 68"/>
                <a:gd name="T49" fmla="*/ 30 h 42"/>
                <a:gd name="T50" fmla="*/ 66 w 68"/>
                <a:gd name="T51" fmla="*/ 28 h 42"/>
                <a:gd name="T52" fmla="*/ 68 w 68"/>
                <a:gd name="T53" fmla="*/ 26 h 42"/>
                <a:gd name="T54" fmla="*/ 68 w 68"/>
                <a:gd name="T55" fmla="*/ 22 h 42"/>
                <a:gd name="T56" fmla="*/ 66 w 68"/>
                <a:gd name="T57" fmla="*/ 20 h 42"/>
                <a:gd name="T58" fmla="*/ 62 w 68"/>
                <a:gd name="T59" fmla="*/ 16 h 42"/>
                <a:gd name="T60" fmla="*/ 58 w 68"/>
                <a:gd name="T61" fmla="*/ 14 h 42"/>
                <a:gd name="T62" fmla="*/ 40 w 68"/>
                <a:gd name="T63" fmla="*/ 2 h 42"/>
                <a:gd name="T64" fmla="*/ 38 w 68"/>
                <a:gd name="T65" fmla="*/ 2 h 42"/>
                <a:gd name="T66" fmla="*/ 36 w 68"/>
                <a:gd name="T67" fmla="*/ 2 h 42"/>
                <a:gd name="T68" fmla="*/ 32 w 68"/>
                <a:gd name="T69" fmla="*/ 0 h 42"/>
                <a:gd name="T70" fmla="*/ 28 w 68"/>
                <a:gd name="T71" fmla="*/ 0 h 42"/>
                <a:gd name="T72" fmla="*/ 24 w 68"/>
                <a:gd name="T73" fmla="*/ 2 h 42"/>
                <a:gd name="T74" fmla="*/ 18 w 68"/>
                <a:gd name="T75" fmla="*/ 6 h 42"/>
                <a:gd name="T76" fmla="*/ 12 w 68"/>
                <a:gd name="T77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42">
                  <a:moveTo>
                    <a:pt x="12" y="12"/>
                  </a:moveTo>
                  <a:lnTo>
                    <a:pt x="12" y="12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4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6" y="30"/>
                  </a:lnTo>
                  <a:lnTo>
                    <a:pt x="18" y="28"/>
                  </a:lnTo>
                  <a:lnTo>
                    <a:pt x="22" y="26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6" y="38"/>
                  </a:lnTo>
                  <a:lnTo>
                    <a:pt x="42" y="42"/>
                  </a:lnTo>
                  <a:lnTo>
                    <a:pt x="52" y="4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4" y="30"/>
                  </a:lnTo>
                  <a:lnTo>
                    <a:pt x="66" y="28"/>
                  </a:lnTo>
                  <a:lnTo>
                    <a:pt x="68" y="26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8" y="6"/>
                  </a:lnTo>
                  <a:lnTo>
                    <a:pt x="12" y="12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Freeform 357">
              <a:extLst>
                <a:ext uri="{FF2B5EF4-FFF2-40B4-BE49-F238E27FC236}">
                  <a16:creationId xmlns:a16="http://schemas.microsoft.com/office/drawing/2014/main" id="{EB144311-B196-9A6F-56A5-44DE86FA6D83}"/>
                </a:ext>
              </a:extLst>
            </p:cNvPr>
            <p:cNvSpPr>
              <a:spLocks/>
            </p:cNvSpPr>
            <p:nvPr/>
          </p:nvSpPr>
          <p:spPr bwMode="gray">
            <a:xfrm>
              <a:off x="3494106" y="1734671"/>
              <a:ext cx="120311" cy="62175"/>
            </a:xfrm>
            <a:custGeom>
              <a:avLst/>
              <a:gdLst>
                <a:gd name="T0" fmla="*/ 12 w 58"/>
                <a:gd name="T1" fmla="*/ 0 h 34"/>
                <a:gd name="T2" fmla="*/ 10 w 58"/>
                <a:gd name="T3" fmla="*/ 2 h 34"/>
                <a:gd name="T4" fmla="*/ 4 w 58"/>
                <a:gd name="T5" fmla="*/ 8 h 34"/>
                <a:gd name="T6" fmla="*/ 0 w 58"/>
                <a:gd name="T7" fmla="*/ 16 h 34"/>
                <a:gd name="T8" fmla="*/ 0 w 58"/>
                <a:gd name="T9" fmla="*/ 26 h 34"/>
                <a:gd name="T10" fmla="*/ 6 w 58"/>
                <a:gd name="T11" fmla="*/ 34 h 34"/>
                <a:gd name="T12" fmla="*/ 8 w 58"/>
                <a:gd name="T13" fmla="*/ 34 h 34"/>
                <a:gd name="T14" fmla="*/ 12 w 58"/>
                <a:gd name="T15" fmla="*/ 34 h 34"/>
                <a:gd name="T16" fmla="*/ 18 w 58"/>
                <a:gd name="T17" fmla="*/ 34 h 34"/>
                <a:gd name="T18" fmla="*/ 24 w 58"/>
                <a:gd name="T19" fmla="*/ 34 h 34"/>
                <a:gd name="T20" fmla="*/ 32 w 58"/>
                <a:gd name="T21" fmla="*/ 32 h 34"/>
                <a:gd name="T22" fmla="*/ 34 w 58"/>
                <a:gd name="T23" fmla="*/ 30 h 34"/>
                <a:gd name="T24" fmla="*/ 38 w 58"/>
                <a:gd name="T25" fmla="*/ 28 h 34"/>
                <a:gd name="T26" fmla="*/ 42 w 58"/>
                <a:gd name="T27" fmla="*/ 24 h 34"/>
                <a:gd name="T28" fmla="*/ 46 w 58"/>
                <a:gd name="T29" fmla="*/ 20 h 34"/>
                <a:gd name="T30" fmla="*/ 48 w 58"/>
                <a:gd name="T31" fmla="*/ 18 h 34"/>
                <a:gd name="T32" fmla="*/ 52 w 58"/>
                <a:gd name="T33" fmla="*/ 18 h 34"/>
                <a:gd name="T34" fmla="*/ 54 w 58"/>
                <a:gd name="T35" fmla="*/ 18 h 34"/>
                <a:gd name="T36" fmla="*/ 56 w 58"/>
                <a:gd name="T37" fmla="*/ 16 h 34"/>
                <a:gd name="T38" fmla="*/ 58 w 58"/>
                <a:gd name="T39" fmla="*/ 14 h 34"/>
                <a:gd name="T40" fmla="*/ 58 w 58"/>
                <a:gd name="T41" fmla="*/ 12 h 34"/>
                <a:gd name="T42" fmla="*/ 56 w 58"/>
                <a:gd name="T43" fmla="*/ 8 h 34"/>
                <a:gd name="T44" fmla="*/ 54 w 58"/>
                <a:gd name="T45" fmla="*/ 6 h 34"/>
                <a:gd name="T46" fmla="*/ 48 w 58"/>
                <a:gd name="T47" fmla="*/ 4 h 34"/>
                <a:gd name="T48" fmla="*/ 32 w 58"/>
                <a:gd name="T49" fmla="*/ 2 h 34"/>
                <a:gd name="T50" fmla="*/ 18 w 58"/>
                <a:gd name="T51" fmla="*/ 0 h 34"/>
                <a:gd name="T52" fmla="*/ 12 w 58"/>
                <a:gd name="T5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34">
                  <a:moveTo>
                    <a:pt x="12" y="0"/>
                  </a:moveTo>
                  <a:lnTo>
                    <a:pt x="10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24" y="34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8" y="28"/>
                  </a:lnTo>
                  <a:lnTo>
                    <a:pt x="42" y="24"/>
                  </a:lnTo>
                  <a:lnTo>
                    <a:pt x="46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6" y="16"/>
                  </a:lnTo>
                  <a:lnTo>
                    <a:pt x="58" y="14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32" y="2"/>
                  </a:lnTo>
                  <a:lnTo>
                    <a:pt x="18" y="0"/>
                  </a:lnTo>
                  <a:lnTo>
                    <a:pt x="12" y="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Freeform 358">
              <a:extLst>
                <a:ext uri="{FF2B5EF4-FFF2-40B4-BE49-F238E27FC236}">
                  <a16:creationId xmlns:a16="http://schemas.microsoft.com/office/drawing/2014/main" id="{903D73A3-0769-F1D4-6494-A8744664EE01}"/>
                </a:ext>
              </a:extLst>
            </p:cNvPr>
            <p:cNvSpPr>
              <a:spLocks/>
            </p:cNvSpPr>
            <p:nvPr/>
          </p:nvSpPr>
          <p:spPr bwMode="gray">
            <a:xfrm>
              <a:off x="3340605" y="1928512"/>
              <a:ext cx="41487" cy="51203"/>
            </a:xfrm>
            <a:custGeom>
              <a:avLst/>
              <a:gdLst>
                <a:gd name="T0" fmla="*/ 16 w 20"/>
                <a:gd name="T1" fmla="*/ 0 h 28"/>
                <a:gd name="T2" fmla="*/ 14 w 20"/>
                <a:gd name="T3" fmla="*/ 0 h 28"/>
                <a:gd name="T4" fmla="*/ 12 w 20"/>
                <a:gd name="T5" fmla="*/ 2 h 28"/>
                <a:gd name="T6" fmla="*/ 10 w 20"/>
                <a:gd name="T7" fmla="*/ 6 h 28"/>
                <a:gd name="T8" fmla="*/ 6 w 20"/>
                <a:gd name="T9" fmla="*/ 10 h 28"/>
                <a:gd name="T10" fmla="*/ 2 w 20"/>
                <a:gd name="T11" fmla="*/ 14 h 28"/>
                <a:gd name="T12" fmla="*/ 0 w 20"/>
                <a:gd name="T13" fmla="*/ 18 h 28"/>
                <a:gd name="T14" fmla="*/ 0 w 20"/>
                <a:gd name="T15" fmla="*/ 24 h 28"/>
                <a:gd name="T16" fmla="*/ 2 w 20"/>
                <a:gd name="T17" fmla="*/ 28 h 28"/>
                <a:gd name="T18" fmla="*/ 4 w 20"/>
                <a:gd name="T19" fmla="*/ 28 h 28"/>
                <a:gd name="T20" fmla="*/ 6 w 20"/>
                <a:gd name="T21" fmla="*/ 28 h 28"/>
                <a:gd name="T22" fmla="*/ 8 w 20"/>
                <a:gd name="T23" fmla="*/ 28 h 28"/>
                <a:gd name="T24" fmla="*/ 10 w 20"/>
                <a:gd name="T25" fmla="*/ 28 h 28"/>
                <a:gd name="T26" fmla="*/ 14 w 20"/>
                <a:gd name="T27" fmla="*/ 26 h 28"/>
                <a:gd name="T28" fmla="*/ 16 w 20"/>
                <a:gd name="T29" fmla="*/ 22 h 28"/>
                <a:gd name="T30" fmla="*/ 18 w 20"/>
                <a:gd name="T31" fmla="*/ 16 h 28"/>
                <a:gd name="T32" fmla="*/ 20 w 20"/>
                <a:gd name="T33" fmla="*/ 14 h 28"/>
                <a:gd name="T34" fmla="*/ 20 w 20"/>
                <a:gd name="T35" fmla="*/ 12 h 28"/>
                <a:gd name="T36" fmla="*/ 20 w 20"/>
                <a:gd name="T37" fmla="*/ 8 h 28"/>
                <a:gd name="T38" fmla="*/ 20 w 20"/>
                <a:gd name="T39" fmla="*/ 6 h 28"/>
                <a:gd name="T40" fmla="*/ 20 w 20"/>
                <a:gd name="T41" fmla="*/ 2 h 28"/>
                <a:gd name="T42" fmla="*/ 18 w 20"/>
                <a:gd name="T43" fmla="*/ 0 h 28"/>
                <a:gd name="T44" fmla="*/ 16 w 20"/>
                <a:gd name="T4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28">
                  <a:moveTo>
                    <a:pt x="16" y="0"/>
                  </a:moveTo>
                  <a:lnTo>
                    <a:pt x="14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6" y="22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Freeform 359">
              <a:extLst>
                <a:ext uri="{FF2B5EF4-FFF2-40B4-BE49-F238E27FC236}">
                  <a16:creationId xmlns:a16="http://schemas.microsoft.com/office/drawing/2014/main" id="{3D19E19B-97B1-7AF2-11FF-7696CC2BFC38}"/>
                </a:ext>
              </a:extLst>
            </p:cNvPr>
            <p:cNvSpPr>
              <a:spLocks/>
            </p:cNvSpPr>
            <p:nvPr/>
          </p:nvSpPr>
          <p:spPr bwMode="gray">
            <a:xfrm>
              <a:off x="3336456" y="1965086"/>
              <a:ext cx="236473" cy="164582"/>
            </a:xfrm>
            <a:custGeom>
              <a:avLst/>
              <a:gdLst>
                <a:gd name="T0" fmla="*/ 28 w 114"/>
                <a:gd name="T1" fmla="*/ 20 h 90"/>
                <a:gd name="T2" fmla="*/ 20 w 114"/>
                <a:gd name="T3" fmla="*/ 18 h 90"/>
                <a:gd name="T4" fmla="*/ 12 w 114"/>
                <a:gd name="T5" fmla="*/ 22 h 90"/>
                <a:gd name="T6" fmla="*/ 10 w 114"/>
                <a:gd name="T7" fmla="*/ 34 h 90"/>
                <a:gd name="T8" fmla="*/ 8 w 114"/>
                <a:gd name="T9" fmla="*/ 36 h 90"/>
                <a:gd name="T10" fmla="*/ 8 w 114"/>
                <a:gd name="T11" fmla="*/ 46 h 90"/>
                <a:gd name="T12" fmla="*/ 2 w 114"/>
                <a:gd name="T13" fmla="*/ 52 h 90"/>
                <a:gd name="T14" fmla="*/ 0 w 114"/>
                <a:gd name="T15" fmla="*/ 60 h 90"/>
                <a:gd name="T16" fmla="*/ 8 w 114"/>
                <a:gd name="T17" fmla="*/ 68 h 90"/>
                <a:gd name="T18" fmla="*/ 16 w 114"/>
                <a:gd name="T19" fmla="*/ 72 h 90"/>
                <a:gd name="T20" fmla="*/ 24 w 114"/>
                <a:gd name="T21" fmla="*/ 72 h 90"/>
                <a:gd name="T22" fmla="*/ 30 w 114"/>
                <a:gd name="T23" fmla="*/ 64 h 90"/>
                <a:gd name="T24" fmla="*/ 32 w 114"/>
                <a:gd name="T25" fmla="*/ 62 h 90"/>
                <a:gd name="T26" fmla="*/ 34 w 114"/>
                <a:gd name="T27" fmla="*/ 66 h 90"/>
                <a:gd name="T28" fmla="*/ 44 w 114"/>
                <a:gd name="T29" fmla="*/ 68 h 90"/>
                <a:gd name="T30" fmla="*/ 50 w 114"/>
                <a:gd name="T31" fmla="*/ 66 h 90"/>
                <a:gd name="T32" fmla="*/ 58 w 114"/>
                <a:gd name="T33" fmla="*/ 64 h 90"/>
                <a:gd name="T34" fmla="*/ 58 w 114"/>
                <a:gd name="T35" fmla="*/ 68 h 90"/>
                <a:gd name="T36" fmla="*/ 52 w 114"/>
                <a:gd name="T37" fmla="*/ 74 h 90"/>
                <a:gd name="T38" fmla="*/ 34 w 114"/>
                <a:gd name="T39" fmla="*/ 82 h 90"/>
                <a:gd name="T40" fmla="*/ 26 w 114"/>
                <a:gd name="T41" fmla="*/ 88 h 90"/>
                <a:gd name="T42" fmla="*/ 38 w 114"/>
                <a:gd name="T43" fmla="*/ 90 h 90"/>
                <a:gd name="T44" fmla="*/ 74 w 114"/>
                <a:gd name="T45" fmla="*/ 76 h 90"/>
                <a:gd name="T46" fmla="*/ 76 w 114"/>
                <a:gd name="T47" fmla="*/ 72 h 90"/>
                <a:gd name="T48" fmla="*/ 82 w 114"/>
                <a:gd name="T49" fmla="*/ 72 h 90"/>
                <a:gd name="T50" fmla="*/ 86 w 114"/>
                <a:gd name="T51" fmla="*/ 74 h 90"/>
                <a:gd name="T52" fmla="*/ 92 w 114"/>
                <a:gd name="T53" fmla="*/ 72 h 90"/>
                <a:gd name="T54" fmla="*/ 100 w 114"/>
                <a:gd name="T55" fmla="*/ 72 h 90"/>
                <a:gd name="T56" fmla="*/ 110 w 114"/>
                <a:gd name="T57" fmla="*/ 64 h 90"/>
                <a:gd name="T58" fmla="*/ 114 w 114"/>
                <a:gd name="T59" fmla="*/ 38 h 90"/>
                <a:gd name="T60" fmla="*/ 106 w 114"/>
                <a:gd name="T61" fmla="*/ 34 h 90"/>
                <a:gd name="T62" fmla="*/ 98 w 114"/>
                <a:gd name="T63" fmla="*/ 38 h 90"/>
                <a:gd name="T64" fmla="*/ 90 w 114"/>
                <a:gd name="T65" fmla="*/ 32 h 90"/>
                <a:gd name="T66" fmla="*/ 86 w 114"/>
                <a:gd name="T67" fmla="*/ 24 h 90"/>
                <a:gd name="T68" fmla="*/ 82 w 114"/>
                <a:gd name="T69" fmla="*/ 10 h 90"/>
                <a:gd name="T70" fmla="*/ 82 w 114"/>
                <a:gd name="T71" fmla="*/ 0 h 90"/>
                <a:gd name="T72" fmla="*/ 76 w 114"/>
                <a:gd name="T73" fmla="*/ 2 h 90"/>
                <a:gd name="T74" fmla="*/ 66 w 114"/>
                <a:gd name="T75" fmla="*/ 10 h 90"/>
                <a:gd name="T76" fmla="*/ 64 w 114"/>
                <a:gd name="T77" fmla="*/ 22 h 90"/>
                <a:gd name="T78" fmla="*/ 66 w 114"/>
                <a:gd name="T79" fmla="*/ 28 h 90"/>
                <a:gd name="T80" fmla="*/ 68 w 114"/>
                <a:gd name="T81" fmla="*/ 32 h 90"/>
                <a:gd name="T82" fmla="*/ 62 w 114"/>
                <a:gd name="T83" fmla="*/ 42 h 90"/>
                <a:gd name="T84" fmla="*/ 56 w 114"/>
                <a:gd name="T85" fmla="*/ 48 h 90"/>
                <a:gd name="T86" fmla="*/ 54 w 114"/>
                <a:gd name="T87" fmla="*/ 40 h 90"/>
                <a:gd name="T88" fmla="*/ 52 w 114"/>
                <a:gd name="T89" fmla="*/ 30 h 90"/>
                <a:gd name="T90" fmla="*/ 44 w 114"/>
                <a:gd name="T91" fmla="*/ 24 h 90"/>
                <a:gd name="T92" fmla="*/ 36 w 114"/>
                <a:gd name="T93" fmla="*/ 28 h 90"/>
                <a:gd name="T94" fmla="*/ 30 w 114"/>
                <a:gd name="T95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4" h="90">
                  <a:moveTo>
                    <a:pt x="30" y="20"/>
                  </a:moveTo>
                  <a:lnTo>
                    <a:pt x="30" y="20"/>
                  </a:lnTo>
                  <a:lnTo>
                    <a:pt x="28" y="20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62"/>
                  </a:lnTo>
                  <a:lnTo>
                    <a:pt x="8" y="66"/>
                  </a:lnTo>
                  <a:lnTo>
                    <a:pt x="8" y="68"/>
                  </a:lnTo>
                  <a:lnTo>
                    <a:pt x="10" y="70"/>
                  </a:lnTo>
                  <a:lnTo>
                    <a:pt x="12" y="72"/>
                  </a:lnTo>
                  <a:lnTo>
                    <a:pt x="16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0" y="64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6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6" y="68"/>
                  </a:lnTo>
                  <a:lnTo>
                    <a:pt x="48" y="66"/>
                  </a:lnTo>
                  <a:lnTo>
                    <a:pt x="50" y="66"/>
                  </a:lnTo>
                  <a:lnTo>
                    <a:pt x="52" y="64"/>
                  </a:lnTo>
                  <a:lnTo>
                    <a:pt x="54" y="64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60" y="66"/>
                  </a:lnTo>
                  <a:lnTo>
                    <a:pt x="58" y="68"/>
                  </a:lnTo>
                  <a:lnTo>
                    <a:pt x="56" y="72"/>
                  </a:lnTo>
                  <a:lnTo>
                    <a:pt x="54" y="72"/>
                  </a:lnTo>
                  <a:lnTo>
                    <a:pt x="52" y="74"/>
                  </a:lnTo>
                  <a:lnTo>
                    <a:pt x="46" y="76"/>
                  </a:lnTo>
                  <a:lnTo>
                    <a:pt x="40" y="78"/>
                  </a:lnTo>
                  <a:lnTo>
                    <a:pt x="34" y="82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6" y="88"/>
                  </a:lnTo>
                  <a:lnTo>
                    <a:pt x="28" y="88"/>
                  </a:lnTo>
                  <a:lnTo>
                    <a:pt x="32" y="88"/>
                  </a:lnTo>
                  <a:lnTo>
                    <a:pt x="38" y="90"/>
                  </a:lnTo>
                  <a:lnTo>
                    <a:pt x="52" y="88"/>
                  </a:lnTo>
                  <a:lnTo>
                    <a:pt x="64" y="80"/>
                  </a:lnTo>
                  <a:lnTo>
                    <a:pt x="74" y="76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6" y="72"/>
                  </a:lnTo>
                  <a:lnTo>
                    <a:pt x="78" y="70"/>
                  </a:lnTo>
                  <a:lnTo>
                    <a:pt x="80" y="70"/>
                  </a:lnTo>
                  <a:lnTo>
                    <a:pt x="82" y="72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6" y="74"/>
                  </a:lnTo>
                  <a:lnTo>
                    <a:pt x="90" y="74"/>
                  </a:lnTo>
                  <a:lnTo>
                    <a:pt x="92" y="70"/>
                  </a:lnTo>
                  <a:lnTo>
                    <a:pt x="92" y="72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0" y="72"/>
                  </a:lnTo>
                  <a:lnTo>
                    <a:pt x="104" y="72"/>
                  </a:lnTo>
                  <a:lnTo>
                    <a:pt x="108" y="68"/>
                  </a:lnTo>
                  <a:lnTo>
                    <a:pt x="110" y="64"/>
                  </a:lnTo>
                  <a:lnTo>
                    <a:pt x="112" y="56"/>
                  </a:lnTo>
                  <a:lnTo>
                    <a:pt x="114" y="46"/>
                  </a:lnTo>
                  <a:lnTo>
                    <a:pt x="114" y="38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06" y="34"/>
                  </a:lnTo>
                  <a:lnTo>
                    <a:pt x="104" y="36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4" y="38"/>
                  </a:lnTo>
                  <a:lnTo>
                    <a:pt x="92" y="36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4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2" y="10"/>
                  </a:lnTo>
                  <a:lnTo>
                    <a:pt x="82" y="4"/>
                  </a:lnTo>
                  <a:lnTo>
                    <a:pt x="82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6" y="10"/>
                  </a:lnTo>
                  <a:lnTo>
                    <a:pt x="64" y="14"/>
                  </a:lnTo>
                  <a:lnTo>
                    <a:pt x="66" y="20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6" y="28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8" y="32"/>
                  </a:lnTo>
                  <a:lnTo>
                    <a:pt x="66" y="36"/>
                  </a:lnTo>
                  <a:lnTo>
                    <a:pt x="64" y="38"/>
                  </a:lnTo>
                  <a:lnTo>
                    <a:pt x="62" y="42"/>
                  </a:lnTo>
                  <a:lnTo>
                    <a:pt x="60" y="46"/>
                  </a:lnTo>
                  <a:lnTo>
                    <a:pt x="58" y="48"/>
                  </a:lnTo>
                  <a:lnTo>
                    <a:pt x="56" y="48"/>
                  </a:lnTo>
                  <a:lnTo>
                    <a:pt x="56" y="46"/>
                  </a:lnTo>
                  <a:lnTo>
                    <a:pt x="54" y="44"/>
                  </a:lnTo>
                  <a:lnTo>
                    <a:pt x="54" y="40"/>
                  </a:lnTo>
                  <a:lnTo>
                    <a:pt x="54" y="38"/>
                  </a:lnTo>
                  <a:lnTo>
                    <a:pt x="54" y="34"/>
                  </a:lnTo>
                  <a:lnTo>
                    <a:pt x="52" y="30"/>
                  </a:lnTo>
                  <a:lnTo>
                    <a:pt x="50" y="26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2" y="26"/>
                  </a:lnTo>
                  <a:lnTo>
                    <a:pt x="30" y="2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Freeform 360">
              <a:extLst>
                <a:ext uri="{FF2B5EF4-FFF2-40B4-BE49-F238E27FC236}">
                  <a16:creationId xmlns:a16="http://schemas.microsoft.com/office/drawing/2014/main" id="{A775ACE3-CCA6-4A6E-4453-04AF38B247CC}"/>
                </a:ext>
              </a:extLst>
            </p:cNvPr>
            <p:cNvSpPr>
              <a:spLocks/>
            </p:cNvSpPr>
            <p:nvPr/>
          </p:nvSpPr>
          <p:spPr bwMode="gray">
            <a:xfrm>
              <a:off x="3709836" y="1727357"/>
              <a:ext cx="41487" cy="87777"/>
            </a:xfrm>
            <a:custGeom>
              <a:avLst/>
              <a:gdLst>
                <a:gd name="T0" fmla="*/ 10 w 20"/>
                <a:gd name="T1" fmla="*/ 8 h 48"/>
                <a:gd name="T2" fmla="*/ 10 w 20"/>
                <a:gd name="T3" fmla="*/ 8 h 48"/>
                <a:gd name="T4" fmla="*/ 8 w 20"/>
                <a:gd name="T5" fmla="*/ 6 h 48"/>
                <a:gd name="T6" fmla="*/ 8 w 20"/>
                <a:gd name="T7" fmla="*/ 4 h 48"/>
                <a:gd name="T8" fmla="*/ 6 w 20"/>
                <a:gd name="T9" fmla="*/ 2 h 48"/>
                <a:gd name="T10" fmla="*/ 6 w 20"/>
                <a:gd name="T11" fmla="*/ 0 h 48"/>
                <a:gd name="T12" fmla="*/ 4 w 20"/>
                <a:gd name="T13" fmla="*/ 0 h 48"/>
                <a:gd name="T14" fmla="*/ 4 w 20"/>
                <a:gd name="T15" fmla="*/ 0 h 48"/>
                <a:gd name="T16" fmla="*/ 2 w 20"/>
                <a:gd name="T17" fmla="*/ 2 h 48"/>
                <a:gd name="T18" fmla="*/ 2 w 20"/>
                <a:gd name="T19" fmla="*/ 6 h 48"/>
                <a:gd name="T20" fmla="*/ 2 w 20"/>
                <a:gd name="T21" fmla="*/ 12 h 48"/>
                <a:gd name="T22" fmla="*/ 0 w 20"/>
                <a:gd name="T23" fmla="*/ 22 h 48"/>
                <a:gd name="T24" fmla="*/ 0 w 20"/>
                <a:gd name="T25" fmla="*/ 22 h 48"/>
                <a:gd name="T26" fmla="*/ 2 w 20"/>
                <a:gd name="T27" fmla="*/ 26 h 48"/>
                <a:gd name="T28" fmla="*/ 2 w 20"/>
                <a:gd name="T29" fmla="*/ 28 h 48"/>
                <a:gd name="T30" fmla="*/ 2 w 20"/>
                <a:gd name="T31" fmla="*/ 34 h 48"/>
                <a:gd name="T32" fmla="*/ 4 w 20"/>
                <a:gd name="T33" fmla="*/ 38 h 48"/>
                <a:gd name="T34" fmla="*/ 8 w 20"/>
                <a:gd name="T35" fmla="*/ 42 h 48"/>
                <a:gd name="T36" fmla="*/ 12 w 20"/>
                <a:gd name="T37" fmla="*/ 46 h 48"/>
                <a:gd name="T38" fmla="*/ 18 w 20"/>
                <a:gd name="T39" fmla="*/ 48 h 48"/>
                <a:gd name="T40" fmla="*/ 18 w 20"/>
                <a:gd name="T41" fmla="*/ 48 h 48"/>
                <a:gd name="T42" fmla="*/ 18 w 20"/>
                <a:gd name="T43" fmla="*/ 46 h 48"/>
                <a:gd name="T44" fmla="*/ 20 w 20"/>
                <a:gd name="T45" fmla="*/ 46 h 48"/>
                <a:gd name="T46" fmla="*/ 20 w 20"/>
                <a:gd name="T47" fmla="*/ 44 h 48"/>
                <a:gd name="T48" fmla="*/ 20 w 20"/>
                <a:gd name="T49" fmla="*/ 42 h 48"/>
                <a:gd name="T50" fmla="*/ 20 w 20"/>
                <a:gd name="T51" fmla="*/ 38 h 48"/>
                <a:gd name="T52" fmla="*/ 18 w 20"/>
                <a:gd name="T53" fmla="*/ 32 h 48"/>
                <a:gd name="T54" fmla="*/ 10 w 20"/>
                <a:gd name="T55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48">
                  <a:moveTo>
                    <a:pt x="10" y="8"/>
                  </a:move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2" y="1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8" y="42"/>
                  </a:lnTo>
                  <a:lnTo>
                    <a:pt x="12" y="46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10" y="8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Freeform 361">
              <a:extLst>
                <a:ext uri="{FF2B5EF4-FFF2-40B4-BE49-F238E27FC236}">
                  <a16:creationId xmlns:a16="http://schemas.microsoft.com/office/drawing/2014/main" id="{EBA85C67-3528-4DE3-4FF5-259C579A6EDC}"/>
                </a:ext>
              </a:extLst>
            </p:cNvPr>
            <p:cNvSpPr>
              <a:spLocks/>
            </p:cNvSpPr>
            <p:nvPr/>
          </p:nvSpPr>
          <p:spPr bwMode="gray">
            <a:xfrm>
              <a:off x="3606120" y="1851708"/>
              <a:ext cx="153501" cy="164582"/>
            </a:xfrm>
            <a:custGeom>
              <a:avLst/>
              <a:gdLst>
                <a:gd name="T0" fmla="*/ 16 w 74"/>
                <a:gd name="T1" fmla="*/ 10 h 90"/>
                <a:gd name="T2" fmla="*/ 12 w 74"/>
                <a:gd name="T3" fmla="*/ 8 h 90"/>
                <a:gd name="T4" fmla="*/ 8 w 74"/>
                <a:gd name="T5" fmla="*/ 6 h 90"/>
                <a:gd name="T6" fmla="*/ 2 w 74"/>
                <a:gd name="T7" fmla="*/ 6 h 90"/>
                <a:gd name="T8" fmla="*/ 0 w 74"/>
                <a:gd name="T9" fmla="*/ 10 h 90"/>
                <a:gd name="T10" fmla="*/ 2 w 74"/>
                <a:gd name="T11" fmla="*/ 22 h 90"/>
                <a:gd name="T12" fmla="*/ 4 w 74"/>
                <a:gd name="T13" fmla="*/ 24 h 90"/>
                <a:gd name="T14" fmla="*/ 8 w 74"/>
                <a:gd name="T15" fmla="*/ 34 h 90"/>
                <a:gd name="T16" fmla="*/ 14 w 74"/>
                <a:gd name="T17" fmla="*/ 44 h 90"/>
                <a:gd name="T18" fmla="*/ 16 w 74"/>
                <a:gd name="T19" fmla="*/ 50 h 90"/>
                <a:gd name="T20" fmla="*/ 22 w 74"/>
                <a:gd name="T21" fmla="*/ 50 h 90"/>
                <a:gd name="T22" fmla="*/ 32 w 74"/>
                <a:gd name="T23" fmla="*/ 52 h 90"/>
                <a:gd name="T24" fmla="*/ 36 w 74"/>
                <a:gd name="T25" fmla="*/ 58 h 90"/>
                <a:gd name="T26" fmla="*/ 38 w 74"/>
                <a:gd name="T27" fmla="*/ 70 h 90"/>
                <a:gd name="T28" fmla="*/ 42 w 74"/>
                <a:gd name="T29" fmla="*/ 82 h 90"/>
                <a:gd name="T30" fmla="*/ 52 w 74"/>
                <a:gd name="T31" fmla="*/ 88 h 90"/>
                <a:gd name="T32" fmla="*/ 64 w 74"/>
                <a:gd name="T33" fmla="*/ 90 h 90"/>
                <a:gd name="T34" fmla="*/ 72 w 74"/>
                <a:gd name="T35" fmla="*/ 84 h 90"/>
                <a:gd name="T36" fmla="*/ 74 w 74"/>
                <a:gd name="T37" fmla="*/ 82 h 90"/>
                <a:gd name="T38" fmla="*/ 72 w 74"/>
                <a:gd name="T39" fmla="*/ 84 h 90"/>
                <a:gd name="T40" fmla="*/ 68 w 74"/>
                <a:gd name="T41" fmla="*/ 86 h 90"/>
                <a:gd name="T42" fmla="*/ 64 w 74"/>
                <a:gd name="T43" fmla="*/ 86 h 90"/>
                <a:gd name="T44" fmla="*/ 64 w 74"/>
                <a:gd name="T45" fmla="*/ 82 h 90"/>
                <a:gd name="T46" fmla="*/ 62 w 74"/>
                <a:gd name="T47" fmla="*/ 58 h 90"/>
                <a:gd name="T48" fmla="*/ 58 w 74"/>
                <a:gd name="T49" fmla="*/ 42 h 90"/>
                <a:gd name="T50" fmla="*/ 66 w 74"/>
                <a:gd name="T51" fmla="*/ 26 h 90"/>
                <a:gd name="T52" fmla="*/ 66 w 74"/>
                <a:gd name="T53" fmla="*/ 8 h 90"/>
                <a:gd name="T54" fmla="*/ 60 w 74"/>
                <a:gd name="T55" fmla="*/ 4 h 90"/>
                <a:gd name="T56" fmla="*/ 54 w 74"/>
                <a:gd name="T57" fmla="*/ 2 h 90"/>
                <a:gd name="T58" fmla="*/ 44 w 74"/>
                <a:gd name="T59" fmla="*/ 0 h 90"/>
                <a:gd name="T60" fmla="*/ 38 w 74"/>
                <a:gd name="T61" fmla="*/ 0 h 90"/>
                <a:gd name="T62" fmla="*/ 36 w 74"/>
                <a:gd name="T63" fmla="*/ 6 h 90"/>
                <a:gd name="T64" fmla="*/ 40 w 74"/>
                <a:gd name="T65" fmla="*/ 24 h 90"/>
                <a:gd name="T66" fmla="*/ 44 w 74"/>
                <a:gd name="T67" fmla="*/ 38 h 90"/>
                <a:gd name="T68" fmla="*/ 32 w 74"/>
                <a:gd name="T69" fmla="*/ 32 h 90"/>
                <a:gd name="T70" fmla="*/ 20 w 74"/>
                <a:gd name="T71" fmla="*/ 24 h 90"/>
                <a:gd name="T72" fmla="*/ 16 w 74"/>
                <a:gd name="T73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90">
                  <a:moveTo>
                    <a:pt x="16" y="10"/>
                  </a:moveTo>
                  <a:lnTo>
                    <a:pt x="16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12" y="38"/>
                  </a:lnTo>
                  <a:lnTo>
                    <a:pt x="14" y="44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8" y="50"/>
                  </a:lnTo>
                  <a:lnTo>
                    <a:pt x="32" y="52"/>
                  </a:lnTo>
                  <a:lnTo>
                    <a:pt x="34" y="54"/>
                  </a:lnTo>
                  <a:lnTo>
                    <a:pt x="36" y="58"/>
                  </a:lnTo>
                  <a:lnTo>
                    <a:pt x="38" y="64"/>
                  </a:lnTo>
                  <a:lnTo>
                    <a:pt x="38" y="70"/>
                  </a:lnTo>
                  <a:lnTo>
                    <a:pt x="40" y="76"/>
                  </a:lnTo>
                  <a:lnTo>
                    <a:pt x="42" y="82"/>
                  </a:lnTo>
                  <a:lnTo>
                    <a:pt x="48" y="86"/>
                  </a:lnTo>
                  <a:lnTo>
                    <a:pt x="52" y="88"/>
                  </a:lnTo>
                  <a:lnTo>
                    <a:pt x="58" y="90"/>
                  </a:lnTo>
                  <a:lnTo>
                    <a:pt x="64" y="90"/>
                  </a:lnTo>
                  <a:lnTo>
                    <a:pt x="68" y="86"/>
                  </a:lnTo>
                  <a:lnTo>
                    <a:pt x="72" y="84"/>
                  </a:lnTo>
                  <a:lnTo>
                    <a:pt x="74" y="84"/>
                  </a:lnTo>
                  <a:lnTo>
                    <a:pt x="74" y="82"/>
                  </a:lnTo>
                  <a:lnTo>
                    <a:pt x="74" y="82"/>
                  </a:lnTo>
                  <a:lnTo>
                    <a:pt x="72" y="84"/>
                  </a:lnTo>
                  <a:lnTo>
                    <a:pt x="70" y="84"/>
                  </a:lnTo>
                  <a:lnTo>
                    <a:pt x="68" y="86"/>
                  </a:lnTo>
                  <a:lnTo>
                    <a:pt x="66" y="86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64" y="82"/>
                  </a:lnTo>
                  <a:lnTo>
                    <a:pt x="64" y="72"/>
                  </a:lnTo>
                  <a:lnTo>
                    <a:pt x="62" y="58"/>
                  </a:lnTo>
                  <a:lnTo>
                    <a:pt x="56" y="44"/>
                  </a:lnTo>
                  <a:lnTo>
                    <a:pt x="58" y="42"/>
                  </a:lnTo>
                  <a:lnTo>
                    <a:pt x="62" y="34"/>
                  </a:lnTo>
                  <a:lnTo>
                    <a:pt x="66" y="26"/>
                  </a:lnTo>
                  <a:lnTo>
                    <a:pt x="68" y="16"/>
                  </a:lnTo>
                  <a:lnTo>
                    <a:pt x="66" y="8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6"/>
                  </a:lnTo>
                  <a:lnTo>
                    <a:pt x="38" y="14"/>
                  </a:lnTo>
                  <a:lnTo>
                    <a:pt x="40" y="24"/>
                  </a:lnTo>
                  <a:lnTo>
                    <a:pt x="44" y="32"/>
                  </a:lnTo>
                  <a:lnTo>
                    <a:pt x="44" y="38"/>
                  </a:lnTo>
                  <a:lnTo>
                    <a:pt x="38" y="38"/>
                  </a:lnTo>
                  <a:lnTo>
                    <a:pt x="32" y="32"/>
                  </a:lnTo>
                  <a:lnTo>
                    <a:pt x="26" y="28"/>
                  </a:lnTo>
                  <a:lnTo>
                    <a:pt x="20" y="24"/>
                  </a:lnTo>
                  <a:lnTo>
                    <a:pt x="16" y="18"/>
                  </a:lnTo>
                  <a:lnTo>
                    <a:pt x="16" y="1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Freeform 362">
              <a:extLst>
                <a:ext uri="{FF2B5EF4-FFF2-40B4-BE49-F238E27FC236}">
                  <a16:creationId xmlns:a16="http://schemas.microsoft.com/office/drawing/2014/main" id="{09862839-0223-D280-D7D6-2EA940ADE7EB}"/>
                </a:ext>
              </a:extLst>
            </p:cNvPr>
            <p:cNvSpPr>
              <a:spLocks/>
            </p:cNvSpPr>
            <p:nvPr/>
          </p:nvSpPr>
          <p:spPr bwMode="gray">
            <a:xfrm>
              <a:off x="3763769" y="1957771"/>
              <a:ext cx="91271" cy="84119"/>
            </a:xfrm>
            <a:custGeom>
              <a:avLst/>
              <a:gdLst>
                <a:gd name="T0" fmla="*/ 10 w 44"/>
                <a:gd name="T1" fmla="*/ 2 h 46"/>
                <a:gd name="T2" fmla="*/ 10 w 44"/>
                <a:gd name="T3" fmla="*/ 2 h 46"/>
                <a:gd name="T4" fmla="*/ 10 w 44"/>
                <a:gd name="T5" fmla="*/ 2 h 46"/>
                <a:gd name="T6" fmla="*/ 8 w 44"/>
                <a:gd name="T7" fmla="*/ 0 h 46"/>
                <a:gd name="T8" fmla="*/ 6 w 44"/>
                <a:gd name="T9" fmla="*/ 0 h 46"/>
                <a:gd name="T10" fmla="*/ 4 w 44"/>
                <a:gd name="T11" fmla="*/ 0 h 46"/>
                <a:gd name="T12" fmla="*/ 4 w 44"/>
                <a:gd name="T13" fmla="*/ 0 h 46"/>
                <a:gd name="T14" fmla="*/ 2 w 44"/>
                <a:gd name="T15" fmla="*/ 2 h 46"/>
                <a:gd name="T16" fmla="*/ 2 w 44"/>
                <a:gd name="T17" fmla="*/ 4 h 46"/>
                <a:gd name="T18" fmla="*/ 4 w 44"/>
                <a:gd name="T19" fmla="*/ 8 h 46"/>
                <a:gd name="T20" fmla="*/ 6 w 44"/>
                <a:gd name="T21" fmla="*/ 12 h 46"/>
                <a:gd name="T22" fmla="*/ 6 w 44"/>
                <a:gd name="T23" fmla="*/ 14 h 46"/>
                <a:gd name="T24" fmla="*/ 4 w 44"/>
                <a:gd name="T25" fmla="*/ 18 h 46"/>
                <a:gd name="T26" fmla="*/ 4 w 44"/>
                <a:gd name="T27" fmla="*/ 22 h 46"/>
                <a:gd name="T28" fmla="*/ 4 w 44"/>
                <a:gd name="T29" fmla="*/ 28 h 46"/>
                <a:gd name="T30" fmla="*/ 2 w 44"/>
                <a:gd name="T31" fmla="*/ 34 h 46"/>
                <a:gd name="T32" fmla="*/ 0 w 44"/>
                <a:gd name="T33" fmla="*/ 38 h 46"/>
                <a:gd name="T34" fmla="*/ 16 w 44"/>
                <a:gd name="T35" fmla="*/ 34 h 46"/>
                <a:gd name="T36" fmla="*/ 24 w 44"/>
                <a:gd name="T37" fmla="*/ 46 h 46"/>
                <a:gd name="T38" fmla="*/ 24 w 44"/>
                <a:gd name="T39" fmla="*/ 44 h 46"/>
                <a:gd name="T40" fmla="*/ 28 w 44"/>
                <a:gd name="T41" fmla="*/ 44 h 46"/>
                <a:gd name="T42" fmla="*/ 32 w 44"/>
                <a:gd name="T43" fmla="*/ 42 h 46"/>
                <a:gd name="T44" fmla="*/ 36 w 44"/>
                <a:gd name="T45" fmla="*/ 40 h 46"/>
                <a:gd name="T46" fmla="*/ 40 w 44"/>
                <a:gd name="T47" fmla="*/ 36 h 46"/>
                <a:gd name="T48" fmla="*/ 40 w 44"/>
                <a:gd name="T49" fmla="*/ 36 h 46"/>
                <a:gd name="T50" fmla="*/ 42 w 44"/>
                <a:gd name="T51" fmla="*/ 32 h 46"/>
                <a:gd name="T52" fmla="*/ 42 w 44"/>
                <a:gd name="T53" fmla="*/ 28 h 46"/>
                <a:gd name="T54" fmla="*/ 44 w 44"/>
                <a:gd name="T55" fmla="*/ 24 h 46"/>
                <a:gd name="T56" fmla="*/ 42 w 44"/>
                <a:gd name="T57" fmla="*/ 18 h 46"/>
                <a:gd name="T58" fmla="*/ 40 w 44"/>
                <a:gd name="T59" fmla="*/ 12 h 46"/>
                <a:gd name="T60" fmla="*/ 38 w 44"/>
                <a:gd name="T61" fmla="*/ 12 h 46"/>
                <a:gd name="T62" fmla="*/ 36 w 44"/>
                <a:gd name="T63" fmla="*/ 10 h 46"/>
                <a:gd name="T64" fmla="*/ 34 w 44"/>
                <a:gd name="T65" fmla="*/ 6 h 46"/>
                <a:gd name="T66" fmla="*/ 30 w 44"/>
                <a:gd name="T67" fmla="*/ 4 h 46"/>
                <a:gd name="T68" fmla="*/ 26 w 44"/>
                <a:gd name="T69" fmla="*/ 0 h 46"/>
                <a:gd name="T70" fmla="*/ 22 w 44"/>
                <a:gd name="T71" fmla="*/ 0 h 46"/>
                <a:gd name="T72" fmla="*/ 16 w 44"/>
                <a:gd name="T73" fmla="*/ 0 h 46"/>
                <a:gd name="T74" fmla="*/ 10 w 44"/>
                <a:gd name="T75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6">
                  <a:moveTo>
                    <a:pt x="10" y="2"/>
                  </a:move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16" y="34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2" y="32"/>
                  </a:lnTo>
                  <a:lnTo>
                    <a:pt x="42" y="28"/>
                  </a:lnTo>
                  <a:lnTo>
                    <a:pt x="44" y="24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0" y="2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Freeform 363">
              <a:extLst>
                <a:ext uri="{FF2B5EF4-FFF2-40B4-BE49-F238E27FC236}">
                  <a16:creationId xmlns:a16="http://schemas.microsoft.com/office/drawing/2014/main" id="{56AABBB4-0C97-3E25-6DB4-24D9F085B74E}"/>
                </a:ext>
              </a:extLst>
            </p:cNvPr>
            <p:cNvSpPr>
              <a:spLocks/>
            </p:cNvSpPr>
            <p:nvPr/>
          </p:nvSpPr>
          <p:spPr bwMode="gray">
            <a:xfrm>
              <a:off x="3867486" y="1924854"/>
              <a:ext cx="348488" cy="179211"/>
            </a:xfrm>
            <a:custGeom>
              <a:avLst/>
              <a:gdLst>
                <a:gd name="T0" fmla="*/ 10 w 168"/>
                <a:gd name="T1" fmla="*/ 2 h 98"/>
                <a:gd name="T2" fmla="*/ 4 w 168"/>
                <a:gd name="T3" fmla="*/ 0 h 98"/>
                <a:gd name="T4" fmla="*/ 0 w 168"/>
                <a:gd name="T5" fmla="*/ 6 h 98"/>
                <a:gd name="T6" fmla="*/ 4 w 168"/>
                <a:gd name="T7" fmla="*/ 24 h 98"/>
                <a:gd name="T8" fmla="*/ 6 w 168"/>
                <a:gd name="T9" fmla="*/ 28 h 98"/>
                <a:gd name="T10" fmla="*/ 12 w 168"/>
                <a:gd name="T11" fmla="*/ 32 h 98"/>
                <a:gd name="T12" fmla="*/ 26 w 168"/>
                <a:gd name="T13" fmla="*/ 26 h 98"/>
                <a:gd name="T14" fmla="*/ 30 w 168"/>
                <a:gd name="T15" fmla="*/ 24 h 98"/>
                <a:gd name="T16" fmla="*/ 34 w 168"/>
                <a:gd name="T17" fmla="*/ 24 h 98"/>
                <a:gd name="T18" fmla="*/ 38 w 168"/>
                <a:gd name="T19" fmla="*/ 38 h 98"/>
                <a:gd name="T20" fmla="*/ 44 w 168"/>
                <a:gd name="T21" fmla="*/ 72 h 98"/>
                <a:gd name="T22" fmla="*/ 40 w 168"/>
                <a:gd name="T23" fmla="*/ 72 h 98"/>
                <a:gd name="T24" fmla="*/ 38 w 168"/>
                <a:gd name="T25" fmla="*/ 80 h 98"/>
                <a:gd name="T26" fmla="*/ 48 w 168"/>
                <a:gd name="T27" fmla="*/ 88 h 98"/>
                <a:gd name="T28" fmla="*/ 56 w 168"/>
                <a:gd name="T29" fmla="*/ 86 h 98"/>
                <a:gd name="T30" fmla="*/ 58 w 168"/>
                <a:gd name="T31" fmla="*/ 84 h 98"/>
                <a:gd name="T32" fmla="*/ 68 w 168"/>
                <a:gd name="T33" fmla="*/ 86 h 98"/>
                <a:gd name="T34" fmla="*/ 82 w 168"/>
                <a:gd name="T35" fmla="*/ 94 h 98"/>
                <a:gd name="T36" fmla="*/ 118 w 168"/>
                <a:gd name="T37" fmla="*/ 96 h 98"/>
                <a:gd name="T38" fmla="*/ 118 w 168"/>
                <a:gd name="T39" fmla="*/ 92 h 98"/>
                <a:gd name="T40" fmla="*/ 122 w 168"/>
                <a:gd name="T41" fmla="*/ 86 h 98"/>
                <a:gd name="T42" fmla="*/ 134 w 168"/>
                <a:gd name="T43" fmla="*/ 88 h 98"/>
                <a:gd name="T44" fmla="*/ 142 w 168"/>
                <a:gd name="T45" fmla="*/ 92 h 98"/>
                <a:gd name="T46" fmla="*/ 150 w 168"/>
                <a:gd name="T47" fmla="*/ 90 h 98"/>
                <a:gd name="T48" fmla="*/ 154 w 168"/>
                <a:gd name="T49" fmla="*/ 82 h 98"/>
                <a:gd name="T50" fmla="*/ 156 w 168"/>
                <a:gd name="T51" fmla="*/ 76 h 98"/>
                <a:gd name="T52" fmla="*/ 164 w 168"/>
                <a:gd name="T53" fmla="*/ 72 h 98"/>
                <a:gd name="T54" fmla="*/ 164 w 168"/>
                <a:gd name="T55" fmla="*/ 66 h 98"/>
                <a:gd name="T56" fmla="*/ 168 w 168"/>
                <a:gd name="T57" fmla="*/ 62 h 98"/>
                <a:gd name="T58" fmla="*/ 166 w 168"/>
                <a:gd name="T59" fmla="*/ 56 h 98"/>
                <a:gd name="T60" fmla="*/ 150 w 168"/>
                <a:gd name="T61" fmla="*/ 50 h 98"/>
                <a:gd name="T62" fmla="*/ 138 w 168"/>
                <a:gd name="T63" fmla="*/ 48 h 98"/>
                <a:gd name="T64" fmla="*/ 124 w 168"/>
                <a:gd name="T65" fmla="*/ 44 h 98"/>
                <a:gd name="T66" fmla="*/ 110 w 168"/>
                <a:gd name="T67" fmla="*/ 46 h 98"/>
                <a:gd name="T68" fmla="*/ 100 w 168"/>
                <a:gd name="T69" fmla="*/ 50 h 98"/>
                <a:gd name="T70" fmla="*/ 82 w 168"/>
                <a:gd name="T71" fmla="*/ 44 h 98"/>
                <a:gd name="T72" fmla="*/ 60 w 168"/>
                <a:gd name="T73" fmla="*/ 30 h 98"/>
                <a:gd name="T74" fmla="*/ 52 w 168"/>
                <a:gd name="T75" fmla="*/ 24 h 98"/>
                <a:gd name="T76" fmla="*/ 50 w 168"/>
                <a:gd name="T77" fmla="*/ 20 h 98"/>
                <a:gd name="T78" fmla="*/ 50 w 168"/>
                <a:gd name="T79" fmla="*/ 16 h 98"/>
                <a:gd name="T80" fmla="*/ 48 w 168"/>
                <a:gd name="T81" fmla="*/ 10 h 98"/>
                <a:gd name="T82" fmla="*/ 40 w 168"/>
                <a:gd name="T83" fmla="*/ 10 h 98"/>
                <a:gd name="T84" fmla="*/ 36 w 168"/>
                <a:gd name="T85" fmla="*/ 14 h 98"/>
                <a:gd name="T86" fmla="*/ 28 w 168"/>
                <a:gd name="T87" fmla="*/ 12 h 98"/>
                <a:gd name="T88" fmla="*/ 24 w 168"/>
                <a:gd name="T89" fmla="*/ 4 h 98"/>
                <a:gd name="T90" fmla="*/ 12 w 168"/>
                <a:gd name="T91" fmla="*/ 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98">
                  <a:moveTo>
                    <a:pt x="12" y="2"/>
                  </a:moveTo>
                  <a:lnTo>
                    <a:pt x="12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lnTo>
                    <a:pt x="26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6" y="32"/>
                  </a:lnTo>
                  <a:lnTo>
                    <a:pt x="38" y="38"/>
                  </a:lnTo>
                  <a:lnTo>
                    <a:pt x="38" y="48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8" y="74"/>
                  </a:lnTo>
                  <a:lnTo>
                    <a:pt x="38" y="76"/>
                  </a:lnTo>
                  <a:lnTo>
                    <a:pt x="38" y="80"/>
                  </a:lnTo>
                  <a:lnTo>
                    <a:pt x="40" y="84"/>
                  </a:lnTo>
                  <a:lnTo>
                    <a:pt x="44" y="88"/>
                  </a:lnTo>
                  <a:lnTo>
                    <a:pt x="48" y="88"/>
                  </a:lnTo>
                  <a:lnTo>
                    <a:pt x="50" y="88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8" y="84"/>
                  </a:lnTo>
                  <a:lnTo>
                    <a:pt x="62" y="84"/>
                  </a:lnTo>
                  <a:lnTo>
                    <a:pt x="64" y="84"/>
                  </a:lnTo>
                  <a:lnTo>
                    <a:pt x="68" y="86"/>
                  </a:lnTo>
                  <a:lnTo>
                    <a:pt x="72" y="90"/>
                  </a:lnTo>
                  <a:lnTo>
                    <a:pt x="74" y="92"/>
                  </a:lnTo>
                  <a:lnTo>
                    <a:pt x="82" y="94"/>
                  </a:lnTo>
                  <a:lnTo>
                    <a:pt x="94" y="98"/>
                  </a:lnTo>
                  <a:lnTo>
                    <a:pt x="106" y="96"/>
                  </a:lnTo>
                  <a:lnTo>
                    <a:pt x="118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20" y="90"/>
                  </a:lnTo>
                  <a:lnTo>
                    <a:pt x="120" y="88"/>
                  </a:lnTo>
                  <a:lnTo>
                    <a:pt x="122" y="86"/>
                  </a:lnTo>
                  <a:lnTo>
                    <a:pt x="124" y="86"/>
                  </a:lnTo>
                  <a:lnTo>
                    <a:pt x="128" y="86"/>
                  </a:lnTo>
                  <a:lnTo>
                    <a:pt x="134" y="88"/>
                  </a:lnTo>
                  <a:lnTo>
                    <a:pt x="140" y="92"/>
                  </a:lnTo>
                  <a:lnTo>
                    <a:pt x="140" y="92"/>
                  </a:lnTo>
                  <a:lnTo>
                    <a:pt x="142" y="92"/>
                  </a:lnTo>
                  <a:lnTo>
                    <a:pt x="144" y="92"/>
                  </a:lnTo>
                  <a:lnTo>
                    <a:pt x="148" y="92"/>
                  </a:lnTo>
                  <a:lnTo>
                    <a:pt x="150" y="90"/>
                  </a:lnTo>
                  <a:lnTo>
                    <a:pt x="152" y="88"/>
                  </a:lnTo>
                  <a:lnTo>
                    <a:pt x="154" y="86"/>
                  </a:lnTo>
                  <a:lnTo>
                    <a:pt x="154" y="82"/>
                  </a:lnTo>
                  <a:lnTo>
                    <a:pt x="154" y="76"/>
                  </a:lnTo>
                  <a:lnTo>
                    <a:pt x="154" y="76"/>
                  </a:lnTo>
                  <a:lnTo>
                    <a:pt x="156" y="76"/>
                  </a:lnTo>
                  <a:lnTo>
                    <a:pt x="158" y="74"/>
                  </a:lnTo>
                  <a:lnTo>
                    <a:pt x="162" y="74"/>
                  </a:lnTo>
                  <a:lnTo>
                    <a:pt x="164" y="72"/>
                  </a:lnTo>
                  <a:lnTo>
                    <a:pt x="164" y="70"/>
                  </a:lnTo>
                  <a:lnTo>
                    <a:pt x="164" y="66"/>
                  </a:lnTo>
                  <a:lnTo>
                    <a:pt x="164" y="66"/>
                  </a:lnTo>
                  <a:lnTo>
                    <a:pt x="166" y="64"/>
                  </a:lnTo>
                  <a:lnTo>
                    <a:pt x="166" y="64"/>
                  </a:lnTo>
                  <a:lnTo>
                    <a:pt x="168" y="62"/>
                  </a:lnTo>
                  <a:lnTo>
                    <a:pt x="168" y="60"/>
                  </a:lnTo>
                  <a:lnTo>
                    <a:pt x="168" y="58"/>
                  </a:lnTo>
                  <a:lnTo>
                    <a:pt x="166" y="56"/>
                  </a:lnTo>
                  <a:lnTo>
                    <a:pt x="162" y="54"/>
                  </a:lnTo>
                  <a:lnTo>
                    <a:pt x="158" y="52"/>
                  </a:lnTo>
                  <a:lnTo>
                    <a:pt x="150" y="50"/>
                  </a:lnTo>
                  <a:lnTo>
                    <a:pt x="142" y="48"/>
                  </a:lnTo>
                  <a:lnTo>
                    <a:pt x="140" y="48"/>
                  </a:lnTo>
                  <a:lnTo>
                    <a:pt x="138" y="48"/>
                  </a:lnTo>
                  <a:lnTo>
                    <a:pt x="134" y="46"/>
                  </a:lnTo>
                  <a:lnTo>
                    <a:pt x="130" y="44"/>
                  </a:lnTo>
                  <a:lnTo>
                    <a:pt x="124" y="44"/>
                  </a:lnTo>
                  <a:lnTo>
                    <a:pt x="118" y="44"/>
                  </a:lnTo>
                  <a:lnTo>
                    <a:pt x="110" y="44"/>
                  </a:lnTo>
                  <a:lnTo>
                    <a:pt x="110" y="46"/>
                  </a:lnTo>
                  <a:lnTo>
                    <a:pt x="108" y="46"/>
                  </a:lnTo>
                  <a:lnTo>
                    <a:pt x="106" y="48"/>
                  </a:lnTo>
                  <a:lnTo>
                    <a:pt x="100" y="50"/>
                  </a:lnTo>
                  <a:lnTo>
                    <a:pt x="96" y="50"/>
                  </a:lnTo>
                  <a:lnTo>
                    <a:pt x="90" y="48"/>
                  </a:lnTo>
                  <a:lnTo>
                    <a:pt x="82" y="44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0" y="30"/>
                  </a:lnTo>
                  <a:lnTo>
                    <a:pt x="58" y="26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52" y="22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2" y="2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Freeform 364">
              <a:extLst>
                <a:ext uri="{FF2B5EF4-FFF2-40B4-BE49-F238E27FC236}">
                  <a16:creationId xmlns:a16="http://schemas.microsoft.com/office/drawing/2014/main" id="{AB999409-32F3-4CD9-89FB-61B079502B1D}"/>
                </a:ext>
              </a:extLst>
            </p:cNvPr>
            <p:cNvSpPr>
              <a:spLocks/>
            </p:cNvSpPr>
            <p:nvPr/>
          </p:nvSpPr>
          <p:spPr bwMode="gray">
            <a:xfrm>
              <a:off x="3680796" y="1551803"/>
              <a:ext cx="182541" cy="186526"/>
            </a:xfrm>
            <a:custGeom>
              <a:avLst/>
              <a:gdLst>
                <a:gd name="T0" fmla="*/ 30 w 88"/>
                <a:gd name="T1" fmla="*/ 44 h 102"/>
                <a:gd name="T2" fmla="*/ 26 w 88"/>
                <a:gd name="T3" fmla="*/ 38 h 102"/>
                <a:gd name="T4" fmla="*/ 20 w 88"/>
                <a:gd name="T5" fmla="*/ 32 h 102"/>
                <a:gd name="T6" fmla="*/ 14 w 88"/>
                <a:gd name="T7" fmla="*/ 28 h 102"/>
                <a:gd name="T8" fmla="*/ 8 w 88"/>
                <a:gd name="T9" fmla="*/ 24 h 102"/>
                <a:gd name="T10" fmla="*/ 2 w 88"/>
                <a:gd name="T11" fmla="*/ 16 h 102"/>
                <a:gd name="T12" fmla="*/ 0 w 88"/>
                <a:gd name="T13" fmla="*/ 8 h 102"/>
                <a:gd name="T14" fmla="*/ 8 w 88"/>
                <a:gd name="T15" fmla="*/ 0 h 102"/>
                <a:gd name="T16" fmla="*/ 12 w 88"/>
                <a:gd name="T17" fmla="*/ 0 h 102"/>
                <a:gd name="T18" fmla="*/ 20 w 88"/>
                <a:gd name="T19" fmla="*/ 2 h 102"/>
                <a:gd name="T20" fmla="*/ 28 w 88"/>
                <a:gd name="T21" fmla="*/ 6 h 102"/>
                <a:gd name="T22" fmla="*/ 32 w 88"/>
                <a:gd name="T23" fmla="*/ 16 h 102"/>
                <a:gd name="T24" fmla="*/ 32 w 88"/>
                <a:gd name="T25" fmla="*/ 20 h 102"/>
                <a:gd name="T26" fmla="*/ 36 w 88"/>
                <a:gd name="T27" fmla="*/ 24 h 102"/>
                <a:gd name="T28" fmla="*/ 44 w 88"/>
                <a:gd name="T29" fmla="*/ 26 h 102"/>
                <a:gd name="T30" fmla="*/ 44 w 88"/>
                <a:gd name="T31" fmla="*/ 24 h 102"/>
                <a:gd name="T32" fmla="*/ 44 w 88"/>
                <a:gd name="T33" fmla="*/ 18 h 102"/>
                <a:gd name="T34" fmla="*/ 46 w 88"/>
                <a:gd name="T35" fmla="*/ 12 h 102"/>
                <a:gd name="T36" fmla="*/ 50 w 88"/>
                <a:gd name="T37" fmla="*/ 10 h 102"/>
                <a:gd name="T38" fmla="*/ 60 w 88"/>
                <a:gd name="T39" fmla="*/ 14 h 102"/>
                <a:gd name="T40" fmla="*/ 58 w 88"/>
                <a:gd name="T41" fmla="*/ 20 h 102"/>
                <a:gd name="T42" fmla="*/ 58 w 88"/>
                <a:gd name="T43" fmla="*/ 30 h 102"/>
                <a:gd name="T44" fmla="*/ 60 w 88"/>
                <a:gd name="T45" fmla="*/ 40 h 102"/>
                <a:gd name="T46" fmla="*/ 66 w 88"/>
                <a:gd name="T47" fmla="*/ 46 h 102"/>
                <a:gd name="T48" fmla="*/ 70 w 88"/>
                <a:gd name="T49" fmla="*/ 44 h 102"/>
                <a:gd name="T50" fmla="*/ 76 w 88"/>
                <a:gd name="T51" fmla="*/ 34 h 102"/>
                <a:gd name="T52" fmla="*/ 76 w 88"/>
                <a:gd name="T53" fmla="*/ 32 h 102"/>
                <a:gd name="T54" fmla="*/ 80 w 88"/>
                <a:gd name="T55" fmla="*/ 28 h 102"/>
                <a:gd name="T56" fmla="*/ 82 w 88"/>
                <a:gd name="T57" fmla="*/ 26 h 102"/>
                <a:gd name="T58" fmla="*/ 86 w 88"/>
                <a:gd name="T59" fmla="*/ 28 h 102"/>
                <a:gd name="T60" fmla="*/ 88 w 88"/>
                <a:gd name="T61" fmla="*/ 38 h 102"/>
                <a:gd name="T62" fmla="*/ 86 w 88"/>
                <a:gd name="T63" fmla="*/ 48 h 102"/>
                <a:gd name="T64" fmla="*/ 82 w 88"/>
                <a:gd name="T65" fmla="*/ 68 h 102"/>
                <a:gd name="T66" fmla="*/ 88 w 88"/>
                <a:gd name="T67" fmla="*/ 90 h 102"/>
                <a:gd name="T68" fmla="*/ 88 w 88"/>
                <a:gd name="T69" fmla="*/ 92 h 102"/>
                <a:gd name="T70" fmla="*/ 84 w 88"/>
                <a:gd name="T71" fmla="*/ 98 h 102"/>
                <a:gd name="T72" fmla="*/ 82 w 88"/>
                <a:gd name="T73" fmla="*/ 102 h 102"/>
                <a:gd name="T74" fmla="*/ 78 w 88"/>
                <a:gd name="T75" fmla="*/ 100 h 102"/>
                <a:gd name="T76" fmla="*/ 78 w 88"/>
                <a:gd name="T77" fmla="*/ 96 h 102"/>
                <a:gd name="T78" fmla="*/ 76 w 88"/>
                <a:gd name="T79" fmla="*/ 90 h 102"/>
                <a:gd name="T80" fmla="*/ 76 w 88"/>
                <a:gd name="T81" fmla="*/ 80 h 102"/>
                <a:gd name="T82" fmla="*/ 72 w 88"/>
                <a:gd name="T83" fmla="*/ 76 h 102"/>
                <a:gd name="T84" fmla="*/ 66 w 88"/>
                <a:gd name="T85" fmla="*/ 78 h 102"/>
                <a:gd name="T86" fmla="*/ 60 w 88"/>
                <a:gd name="T87" fmla="*/ 74 h 102"/>
                <a:gd name="T88" fmla="*/ 52 w 88"/>
                <a:gd name="T89" fmla="*/ 70 h 102"/>
                <a:gd name="T90" fmla="*/ 44 w 88"/>
                <a:gd name="T91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" h="102">
                  <a:moveTo>
                    <a:pt x="30" y="46"/>
                  </a:moveTo>
                  <a:lnTo>
                    <a:pt x="30" y="44"/>
                  </a:lnTo>
                  <a:lnTo>
                    <a:pt x="28" y="42"/>
                  </a:lnTo>
                  <a:lnTo>
                    <a:pt x="26" y="38"/>
                  </a:lnTo>
                  <a:lnTo>
                    <a:pt x="24" y="34"/>
                  </a:lnTo>
                  <a:lnTo>
                    <a:pt x="20" y="32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4" y="22"/>
                  </a:lnTo>
                  <a:lnTo>
                    <a:pt x="36" y="24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4" y="12"/>
                  </a:lnTo>
                  <a:lnTo>
                    <a:pt x="60" y="14"/>
                  </a:lnTo>
                  <a:lnTo>
                    <a:pt x="60" y="16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60" y="34"/>
                  </a:lnTo>
                  <a:lnTo>
                    <a:pt x="60" y="40"/>
                  </a:lnTo>
                  <a:lnTo>
                    <a:pt x="64" y="44"/>
                  </a:lnTo>
                  <a:lnTo>
                    <a:pt x="66" y="46"/>
                  </a:lnTo>
                  <a:lnTo>
                    <a:pt x="68" y="46"/>
                  </a:lnTo>
                  <a:lnTo>
                    <a:pt x="70" y="44"/>
                  </a:lnTo>
                  <a:lnTo>
                    <a:pt x="72" y="42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32"/>
                  </a:lnTo>
                  <a:lnTo>
                    <a:pt x="78" y="30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2" y="26"/>
                  </a:lnTo>
                  <a:lnTo>
                    <a:pt x="84" y="26"/>
                  </a:lnTo>
                  <a:lnTo>
                    <a:pt x="86" y="28"/>
                  </a:lnTo>
                  <a:lnTo>
                    <a:pt x="86" y="32"/>
                  </a:lnTo>
                  <a:lnTo>
                    <a:pt x="88" y="38"/>
                  </a:lnTo>
                  <a:lnTo>
                    <a:pt x="88" y="46"/>
                  </a:lnTo>
                  <a:lnTo>
                    <a:pt x="86" y="48"/>
                  </a:lnTo>
                  <a:lnTo>
                    <a:pt x="84" y="58"/>
                  </a:lnTo>
                  <a:lnTo>
                    <a:pt x="82" y="68"/>
                  </a:lnTo>
                  <a:lnTo>
                    <a:pt x="84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8" y="92"/>
                  </a:lnTo>
                  <a:lnTo>
                    <a:pt x="86" y="96"/>
                  </a:lnTo>
                  <a:lnTo>
                    <a:pt x="84" y="98"/>
                  </a:lnTo>
                  <a:lnTo>
                    <a:pt x="84" y="100"/>
                  </a:lnTo>
                  <a:lnTo>
                    <a:pt x="82" y="102"/>
                  </a:lnTo>
                  <a:lnTo>
                    <a:pt x="80" y="102"/>
                  </a:lnTo>
                  <a:lnTo>
                    <a:pt x="78" y="100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6" y="92"/>
                  </a:lnTo>
                  <a:lnTo>
                    <a:pt x="76" y="90"/>
                  </a:lnTo>
                  <a:lnTo>
                    <a:pt x="76" y="86"/>
                  </a:lnTo>
                  <a:lnTo>
                    <a:pt x="76" y="80"/>
                  </a:lnTo>
                  <a:lnTo>
                    <a:pt x="74" y="78"/>
                  </a:lnTo>
                  <a:lnTo>
                    <a:pt x="72" y="76"/>
                  </a:lnTo>
                  <a:lnTo>
                    <a:pt x="68" y="74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0" y="74"/>
                  </a:lnTo>
                  <a:lnTo>
                    <a:pt x="56" y="72"/>
                  </a:lnTo>
                  <a:lnTo>
                    <a:pt x="52" y="70"/>
                  </a:lnTo>
                  <a:lnTo>
                    <a:pt x="46" y="66"/>
                  </a:lnTo>
                  <a:lnTo>
                    <a:pt x="44" y="60"/>
                  </a:lnTo>
                  <a:lnTo>
                    <a:pt x="30" y="46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Freeform 365">
              <a:extLst>
                <a:ext uri="{FF2B5EF4-FFF2-40B4-BE49-F238E27FC236}">
                  <a16:creationId xmlns:a16="http://schemas.microsoft.com/office/drawing/2014/main" id="{BF2B39DA-418D-2EBB-4C16-F6A01AC886D7}"/>
                </a:ext>
              </a:extLst>
            </p:cNvPr>
            <p:cNvSpPr>
              <a:spLocks/>
            </p:cNvSpPr>
            <p:nvPr/>
          </p:nvSpPr>
          <p:spPr bwMode="gray">
            <a:xfrm>
              <a:off x="3900675" y="1632265"/>
              <a:ext cx="78824" cy="98749"/>
            </a:xfrm>
            <a:custGeom>
              <a:avLst/>
              <a:gdLst>
                <a:gd name="T0" fmla="*/ 16 w 38"/>
                <a:gd name="T1" fmla="*/ 0 h 54"/>
                <a:gd name="T2" fmla="*/ 14 w 38"/>
                <a:gd name="T3" fmla="*/ 0 h 54"/>
                <a:gd name="T4" fmla="*/ 14 w 38"/>
                <a:gd name="T5" fmla="*/ 0 h 54"/>
                <a:gd name="T6" fmla="*/ 12 w 38"/>
                <a:gd name="T7" fmla="*/ 0 h 54"/>
                <a:gd name="T8" fmla="*/ 8 w 38"/>
                <a:gd name="T9" fmla="*/ 2 h 54"/>
                <a:gd name="T10" fmla="*/ 6 w 38"/>
                <a:gd name="T11" fmla="*/ 6 h 54"/>
                <a:gd name="T12" fmla="*/ 4 w 38"/>
                <a:gd name="T13" fmla="*/ 10 h 54"/>
                <a:gd name="T14" fmla="*/ 2 w 38"/>
                <a:gd name="T15" fmla="*/ 16 h 54"/>
                <a:gd name="T16" fmla="*/ 2 w 38"/>
                <a:gd name="T17" fmla="*/ 24 h 54"/>
                <a:gd name="T18" fmla="*/ 0 w 38"/>
                <a:gd name="T19" fmla="*/ 48 h 54"/>
                <a:gd name="T20" fmla="*/ 2 w 38"/>
                <a:gd name="T21" fmla="*/ 48 h 54"/>
                <a:gd name="T22" fmla="*/ 10 w 38"/>
                <a:gd name="T23" fmla="*/ 52 h 54"/>
                <a:gd name="T24" fmla="*/ 18 w 38"/>
                <a:gd name="T25" fmla="*/ 54 h 54"/>
                <a:gd name="T26" fmla="*/ 28 w 38"/>
                <a:gd name="T27" fmla="*/ 54 h 54"/>
                <a:gd name="T28" fmla="*/ 36 w 38"/>
                <a:gd name="T29" fmla="*/ 50 h 54"/>
                <a:gd name="T30" fmla="*/ 38 w 38"/>
                <a:gd name="T31" fmla="*/ 40 h 54"/>
                <a:gd name="T32" fmla="*/ 16 w 38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54">
                  <a:moveTo>
                    <a:pt x="16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2" y="24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10" y="52"/>
                  </a:lnTo>
                  <a:lnTo>
                    <a:pt x="18" y="54"/>
                  </a:lnTo>
                  <a:lnTo>
                    <a:pt x="28" y="54"/>
                  </a:lnTo>
                  <a:lnTo>
                    <a:pt x="36" y="50"/>
                  </a:lnTo>
                  <a:lnTo>
                    <a:pt x="38" y="40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Freeform 366">
              <a:extLst>
                <a:ext uri="{FF2B5EF4-FFF2-40B4-BE49-F238E27FC236}">
                  <a16:creationId xmlns:a16="http://schemas.microsoft.com/office/drawing/2014/main" id="{C1A78456-4CBD-8D9D-6B4D-8B29A3A1F151}"/>
                </a:ext>
              </a:extLst>
            </p:cNvPr>
            <p:cNvSpPr>
              <a:spLocks/>
            </p:cNvSpPr>
            <p:nvPr/>
          </p:nvSpPr>
          <p:spPr bwMode="gray">
            <a:xfrm>
              <a:off x="4162041" y="1650552"/>
              <a:ext cx="141055" cy="266988"/>
            </a:xfrm>
            <a:custGeom>
              <a:avLst/>
              <a:gdLst>
                <a:gd name="T0" fmla="*/ 18 w 68"/>
                <a:gd name="T1" fmla="*/ 2 h 146"/>
                <a:gd name="T2" fmla="*/ 16 w 68"/>
                <a:gd name="T3" fmla="*/ 0 h 146"/>
                <a:gd name="T4" fmla="*/ 12 w 68"/>
                <a:gd name="T5" fmla="*/ 0 h 146"/>
                <a:gd name="T6" fmla="*/ 10 w 68"/>
                <a:gd name="T7" fmla="*/ 6 h 146"/>
                <a:gd name="T8" fmla="*/ 12 w 68"/>
                <a:gd name="T9" fmla="*/ 10 h 146"/>
                <a:gd name="T10" fmla="*/ 12 w 68"/>
                <a:gd name="T11" fmla="*/ 16 h 146"/>
                <a:gd name="T12" fmla="*/ 10 w 68"/>
                <a:gd name="T13" fmla="*/ 20 h 146"/>
                <a:gd name="T14" fmla="*/ 6 w 68"/>
                <a:gd name="T15" fmla="*/ 22 h 146"/>
                <a:gd name="T16" fmla="*/ 4 w 68"/>
                <a:gd name="T17" fmla="*/ 32 h 146"/>
                <a:gd name="T18" fmla="*/ 2 w 68"/>
                <a:gd name="T19" fmla="*/ 46 h 146"/>
                <a:gd name="T20" fmla="*/ 2 w 68"/>
                <a:gd name="T21" fmla="*/ 54 h 146"/>
                <a:gd name="T22" fmla="*/ 0 w 68"/>
                <a:gd name="T23" fmla="*/ 58 h 146"/>
                <a:gd name="T24" fmla="*/ 0 w 68"/>
                <a:gd name="T25" fmla="*/ 60 h 146"/>
                <a:gd name="T26" fmla="*/ 0 w 68"/>
                <a:gd name="T27" fmla="*/ 66 h 146"/>
                <a:gd name="T28" fmla="*/ 6 w 68"/>
                <a:gd name="T29" fmla="*/ 78 h 146"/>
                <a:gd name="T30" fmla="*/ 4 w 68"/>
                <a:gd name="T31" fmla="*/ 84 h 146"/>
                <a:gd name="T32" fmla="*/ 8 w 68"/>
                <a:gd name="T33" fmla="*/ 84 h 146"/>
                <a:gd name="T34" fmla="*/ 12 w 68"/>
                <a:gd name="T35" fmla="*/ 88 h 146"/>
                <a:gd name="T36" fmla="*/ 14 w 68"/>
                <a:gd name="T37" fmla="*/ 96 h 146"/>
                <a:gd name="T38" fmla="*/ 14 w 68"/>
                <a:gd name="T39" fmla="*/ 100 h 146"/>
                <a:gd name="T40" fmla="*/ 14 w 68"/>
                <a:gd name="T41" fmla="*/ 106 h 146"/>
                <a:gd name="T42" fmla="*/ 12 w 68"/>
                <a:gd name="T43" fmla="*/ 108 h 146"/>
                <a:gd name="T44" fmla="*/ 12 w 68"/>
                <a:gd name="T45" fmla="*/ 110 h 146"/>
                <a:gd name="T46" fmla="*/ 10 w 68"/>
                <a:gd name="T47" fmla="*/ 116 h 146"/>
                <a:gd name="T48" fmla="*/ 12 w 68"/>
                <a:gd name="T49" fmla="*/ 126 h 146"/>
                <a:gd name="T50" fmla="*/ 10 w 68"/>
                <a:gd name="T51" fmla="*/ 130 h 146"/>
                <a:gd name="T52" fmla="*/ 12 w 68"/>
                <a:gd name="T53" fmla="*/ 136 h 146"/>
                <a:gd name="T54" fmla="*/ 16 w 68"/>
                <a:gd name="T55" fmla="*/ 142 h 146"/>
                <a:gd name="T56" fmla="*/ 26 w 68"/>
                <a:gd name="T57" fmla="*/ 146 h 146"/>
                <a:gd name="T58" fmla="*/ 34 w 68"/>
                <a:gd name="T59" fmla="*/ 146 h 146"/>
                <a:gd name="T60" fmla="*/ 36 w 68"/>
                <a:gd name="T61" fmla="*/ 146 h 146"/>
                <a:gd name="T62" fmla="*/ 40 w 68"/>
                <a:gd name="T63" fmla="*/ 146 h 146"/>
                <a:gd name="T64" fmla="*/ 46 w 68"/>
                <a:gd name="T65" fmla="*/ 142 h 146"/>
                <a:gd name="T66" fmla="*/ 50 w 68"/>
                <a:gd name="T67" fmla="*/ 134 h 146"/>
                <a:gd name="T68" fmla="*/ 52 w 68"/>
                <a:gd name="T69" fmla="*/ 130 h 146"/>
                <a:gd name="T70" fmla="*/ 56 w 68"/>
                <a:gd name="T71" fmla="*/ 120 h 146"/>
                <a:gd name="T72" fmla="*/ 62 w 68"/>
                <a:gd name="T73" fmla="*/ 112 h 146"/>
                <a:gd name="T74" fmla="*/ 64 w 68"/>
                <a:gd name="T75" fmla="*/ 108 h 146"/>
                <a:gd name="T76" fmla="*/ 68 w 68"/>
                <a:gd name="T77" fmla="*/ 100 h 146"/>
                <a:gd name="T78" fmla="*/ 68 w 68"/>
                <a:gd name="T79" fmla="*/ 84 h 146"/>
                <a:gd name="T80" fmla="*/ 66 w 68"/>
                <a:gd name="T81" fmla="*/ 80 h 146"/>
                <a:gd name="T82" fmla="*/ 60 w 68"/>
                <a:gd name="T83" fmla="*/ 78 h 146"/>
                <a:gd name="T84" fmla="*/ 56 w 68"/>
                <a:gd name="T85" fmla="*/ 80 h 146"/>
                <a:gd name="T86" fmla="*/ 54 w 68"/>
                <a:gd name="T87" fmla="*/ 80 h 146"/>
                <a:gd name="T88" fmla="*/ 50 w 68"/>
                <a:gd name="T89" fmla="*/ 80 h 146"/>
                <a:gd name="T90" fmla="*/ 52 w 68"/>
                <a:gd name="T91" fmla="*/ 78 h 146"/>
                <a:gd name="T92" fmla="*/ 54 w 68"/>
                <a:gd name="T93" fmla="*/ 74 h 146"/>
                <a:gd name="T94" fmla="*/ 56 w 68"/>
                <a:gd name="T95" fmla="*/ 72 h 146"/>
                <a:gd name="T96" fmla="*/ 56 w 68"/>
                <a:gd name="T97" fmla="*/ 64 h 146"/>
                <a:gd name="T98" fmla="*/ 56 w 68"/>
                <a:gd name="T99" fmla="*/ 56 h 146"/>
                <a:gd name="T100" fmla="*/ 54 w 68"/>
                <a:gd name="T101" fmla="*/ 48 h 146"/>
                <a:gd name="T102" fmla="*/ 48 w 68"/>
                <a:gd name="T103" fmla="*/ 36 h 146"/>
                <a:gd name="T104" fmla="*/ 42 w 68"/>
                <a:gd name="T105" fmla="*/ 28 h 146"/>
                <a:gd name="T106" fmla="*/ 38 w 68"/>
                <a:gd name="T107" fmla="*/ 22 h 146"/>
                <a:gd name="T108" fmla="*/ 32 w 68"/>
                <a:gd name="T109" fmla="*/ 16 h 146"/>
                <a:gd name="T110" fmla="*/ 26 w 68"/>
                <a:gd name="T111" fmla="*/ 12 h 146"/>
                <a:gd name="T112" fmla="*/ 24 w 68"/>
                <a:gd name="T113" fmla="*/ 10 h 146"/>
                <a:gd name="T114" fmla="*/ 20 w 68"/>
                <a:gd name="T115" fmla="*/ 6 h 146"/>
                <a:gd name="T116" fmla="*/ 20 w 68"/>
                <a:gd name="T117" fmla="*/ 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" h="146">
                  <a:moveTo>
                    <a:pt x="20" y="2"/>
                  </a:moveTo>
                  <a:lnTo>
                    <a:pt x="18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4" y="26"/>
                  </a:lnTo>
                  <a:lnTo>
                    <a:pt x="4" y="32"/>
                  </a:lnTo>
                  <a:lnTo>
                    <a:pt x="2" y="40"/>
                  </a:lnTo>
                  <a:lnTo>
                    <a:pt x="2" y="46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2" y="72"/>
                  </a:lnTo>
                  <a:lnTo>
                    <a:pt x="6" y="78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2"/>
                  </a:lnTo>
                  <a:lnTo>
                    <a:pt x="14" y="96"/>
                  </a:lnTo>
                  <a:lnTo>
                    <a:pt x="14" y="98"/>
                  </a:lnTo>
                  <a:lnTo>
                    <a:pt x="14" y="100"/>
                  </a:lnTo>
                  <a:lnTo>
                    <a:pt x="16" y="102"/>
                  </a:lnTo>
                  <a:lnTo>
                    <a:pt x="14" y="106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2" y="110"/>
                  </a:lnTo>
                  <a:lnTo>
                    <a:pt x="10" y="112"/>
                  </a:lnTo>
                  <a:lnTo>
                    <a:pt x="10" y="116"/>
                  </a:lnTo>
                  <a:lnTo>
                    <a:pt x="10" y="120"/>
                  </a:lnTo>
                  <a:lnTo>
                    <a:pt x="12" y="126"/>
                  </a:lnTo>
                  <a:lnTo>
                    <a:pt x="12" y="128"/>
                  </a:lnTo>
                  <a:lnTo>
                    <a:pt x="10" y="130"/>
                  </a:lnTo>
                  <a:lnTo>
                    <a:pt x="10" y="132"/>
                  </a:lnTo>
                  <a:lnTo>
                    <a:pt x="12" y="136"/>
                  </a:lnTo>
                  <a:lnTo>
                    <a:pt x="12" y="140"/>
                  </a:lnTo>
                  <a:lnTo>
                    <a:pt x="16" y="142"/>
                  </a:lnTo>
                  <a:lnTo>
                    <a:pt x="22" y="144"/>
                  </a:lnTo>
                  <a:lnTo>
                    <a:pt x="26" y="146"/>
                  </a:lnTo>
                  <a:lnTo>
                    <a:pt x="30" y="146"/>
                  </a:lnTo>
                  <a:lnTo>
                    <a:pt x="34" y="146"/>
                  </a:lnTo>
                  <a:lnTo>
                    <a:pt x="36" y="146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0" y="146"/>
                  </a:lnTo>
                  <a:lnTo>
                    <a:pt x="44" y="144"/>
                  </a:lnTo>
                  <a:lnTo>
                    <a:pt x="46" y="142"/>
                  </a:lnTo>
                  <a:lnTo>
                    <a:pt x="48" y="140"/>
                  </a:lnTo>
                  <a:lnTo>
                    <a:pt x="50" y="134"/>
                  </a:lnTo>
                  <a:lnTo>
                    <a:pt x="50" y="134"/>
                  </a:lnTo>
                  <a:lnTo>
                    <a:pt x="52" y="130"/>
                  </a:lnTo>
                  <a:lnTo>
                    <a:pt x="52" y="126"/>
                  </a:lnTo>
                  <a:lnTo>
                    <a:pt x="56" y="120"/>
                  </a:lnTo>
                  <a:lnTo>
                    <a:pt x="58" y="116"/>
                  </a:lnTo>
                  <a:lnTo>
                    <a:pt x="62" y="112"/>
                  </a:lnTo>
                  <a:lnTo>
                    <a:pt x="64" y="110"/>
                  </a:lnTo>
                  <a:lnTo>
                    <a:pt x="64" y="108"/>
                  </a:lnTo>
                  <a:lnTo>
                    <a:pt x="66" y="104"/>
                  </a:lnTo>
                  <a:lnTo>
                    <a:pt x="68" y="100"/>
                  </a:lnTo>
                  <a:lnTo>
                    <a:pt x="68" y="92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66" y="80"/>
                  </a:lnTo>
                  <a:lnTo>
                    <a:pt x="62" y="78"/>
                  </a:lnTo>
                  <a:lnTo>
                    <a:pt x="60" y="78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2" y="78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6" y="72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4" y="48"/>
                  </a:lnTo>
                  <a:lnTo>
                    <a:pt x="52" y="42"/>
                  </a:lnTo>
                  <a:lnTo>
                    <a:pt x="48" y="36"/>
                  </a:lnTo>
                  <a:lnTo>
                    <a:pt x="44" y="30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6" y="18"/>
                  </a:lnTo>
                  <a:lnTo>
                    <a:pt x="32" y="16"/>
                  </a:lnTo>
                  <a:lnTo>
                    <a:pt x="30" y="14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20" y="2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Freeform 367">
              <a:extLst>
                <a:ext uri="{FF2B5EF4-FFF2-40B4-BE49-F238E27FC236}">
                  <a16:creationId xmlns:a16="http://schemas.microsoft.com/office/drawing/2014/main" id="{DC58DB91-9192-54B8-4AA3-AF9769363A2E}"/>
                </a:ext>
              </a:extLst>
            </p:cNvPr>
            <p:cNvSpPr>
              <a:spLocks/>
            </p:cNvSpPr>
            <p:nvPr/>
          </p:nvSpPr>
          <p:spPr bwMode="gray">
            <a:xfrm>
              <a:off x="3668350" y="2407627"/>
              <a:ext cx="103717" cy="84119"/>
            </a:xfrm>
            <a:custGeom>
              <a:avLst/>
              <a:gdLst>
                <a:gd name="T0" fmla="*/ 24 w 50"/>
                <a:gd name="T1" fmla="*/ 18 h 46"/>
                <a:gd name="T2" fmla="*/ 24 w 50"/>
                <a:gd name="T3" fmla="*/ 18 h 46"/>
                <a:gd name="T4" fmla="*/ 22 w 50"/>
                <a:gd name="T5" fmla="*/ 18 h 46"/>
                <a:gd name="T6" fmla="*/ 18 w 50"/>
                <a:gd name="T7" fmla="*/ 18 h 46"/>
                <a:gd name="T8" fmla="*/ 16 w 50"/>
                <a:gd name="T9" fmla="*/ 20 h 46"/>
                <a:gd name="T10" fmla="*/ 12 w 50"/>
                <a:gd name="T11" fmla="*/ 22 h 46"/>
                <a:gd name="T12" fmla="*/ 10 w 50"/>
                <a:gd name="T13" fmla="*/ 24 h 46"/>
                <a:gd name="T14" fmla="*/ 8 w 50"/>
                <a:gd name="T15" fmla="*/ 26 h 46"/>
                <a:gd name="T16" fmla="*/ 8 w 50"/>
                <a:gd name="T17" fmla="*/ 26 h 46"/>
                <a:gd name="T18" fmla="*/ 6 w 50"/>
                <a:gd name="T19" fmla="*/ 26 h 46"/>
                <a:gd name="T20" fmla="*/ 4 w 50"/>
                <a:gd name="T21" fmla="*/ 26 h 46"/>
                <a:gd name="T22" fmla="*/ 2 w 50"/>
                <a:gd name="T23" fmla="*/ 28 h 46"/>
                <a:gd name="T24" fmla="*/ 0 w 50"/>
                <a:gd name="T25" fmla="*/ 30 h 46"/>
                <a:gd name="T26" fmla="*/ 0 w 50"/>
                <a:gd name="T27" fmla="*/ 32 h 46"/>
                <a:gd name="T28" fmla="*/ 0 w 50"/>
                <a:gd name="T29" fmla="*/ 38 h 46"/>
                <a:gd name="T30" fmla="*/ 0 w 50"/>
                <a:gd name="T31" fmla="*/ 38 h 46"/>
                <a:gd name="T32" fmla="*/ 4 w 50"/>
                <a:gd name="T33" fmla="*/ 40 h 46"/>
                <a:gd name="T34" fmla="*/ 6 w 50"/>
                <a:gd name="T35" fmla="*/ 42 h 46"/>
                <a:gd name="T36" fmla="*/ 12 w 50"/>
                <a:gd name="T37" fmla="*/ 44 h 46"/>
                <a:gd name="T38" fmla="*/ 18 w 50"/>
                <a:gd name="T39" fmla="*/ 46 h 46"/>
                <a:gd name="T40" fmla="*/ 24 w 50"/>
                <a:gd name="T41" fmla="*/ 46 h 46"/>
                <a:gd name="T42" fmla="*/ 26 w 50"/>
                <a:gd name="T43" fmla="*/ 46 h 46"/>
                <a:gd name="T44" fmla="*/ 30 w 50"/>
                <a:gd name="T45" fmla="*/ 46 h 46"/>
                <a:gd name="T46" fmla="*/ 34 w 50"/>
                <a:gd name="T47" fmla="*/ 44 h 46"/>
                <a:gd name="T48" fmla="*/ 38 w 50"/>
                <a:gd name="T49" fmla="*/ 44 h 46"/>
                <a:gd name="T50" fmla="*/ 44 w 50"/>
                <a:gd name="T51" fmla="*/ 44 h 46"/>
                <a:gd name="T52" fmla="*/ 48 w 50"/>
                <a:gd name="T53" fmla="*/ 44 h 46"/>
                <a:gd name="T54" fmla="*/ 50 w 50"/>
                <a:gd name="T55" fmla="*/ 46 h 46"/>
                <a:gd name="T56" fmla="*/ 50 w 50"/>
                <a:gd name="T57" fmla="*/ 44 h 46"/>
                <a:gd name="T58" fmla="*/ 48 w 50"/>
                <a:gd name="T59" fmla="*/ 42 h 46"/>
                <a:gd name="T60" fmla="*/ 48 w 50"/>
                <a:gd name="T61" fmla="*/ 36 h 46"/>
                <a:gd name="T62" fmla="*/ 46 w 50"/>
                <a:gd name="T63" fmla="*/ 30 h 46"/>
                <a:gd name="T64" fmla="*/ 44 w 50"/>
                <a:gd name="T65" fmla="*/ 26 h 46"/>
                <a:gd name="T66" fmla="*/ 42 w 50"/>
                <a:gd name="T67" fmla="*/ 24 h 46"/>
                <a:gd name="T68" fmla="*/ 40 w 50"/>
                <a:gd name="T69" fmla="*/ 22 h 46"/>
                <a:gd name="T70" fmla="*/ 40 w 50"/>
                <a:gd name="T71" fmla="*/ 18 h 46"/>
                <a:gd name="T72" fmla="*/ 38 w 50"/>
                <a:gd name="T73" fmla="*/ 14 h 46"/>
                <a:gd name="T74" fmla="*/ 38 w 50"/>
                <a:gd name="T75" fmla="*/ 10 h 46"/>
                <a:gd name="T76" fmla="*/ 36 w 50"/>
                <a:gd name="T77" fmla="*/ 6 h 46"/>
                <a:gd name="T78" fmla="*/ 32 w 50"/>
                <a:gd name="T79" fmla="*/ 2 h 46"/>
                <a:gd name="T80" fmla="*/ 30 w 50"/>
                <a:gd name="T81" fmla="*/ 0 h 46"/>
                <a:gd name="T82" fmla="*/ 26 w 50"/>
                <a:gd name="T83" fmla="*/ 2 h 46"/>
                <a:gd name="T84" fmla="*/ 24 w 50"/>
                <a:gd name="T85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" h="46">
                  <a:moveTo>
                    <a:pt x="24" y="18"/>
                  </a:moveTo>
                  <a:lnTo>
                    <a:pt x="24" y="18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6" y="42"/>
                  </a:lnTo>
                  <a:lnTo>
                    <a:pt x="12" y="44"/>
                  </a:lnTo>
                  <a:lnTo>
                    <a:pt x="18" y="46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30" y="46"/>
                  </a:lnTo>
                  <a:lnTo>
                    <a:pt x="34" y="44"/>
                  </a:lnTo>
                  <a:lnTo>
                    <a:pt x="38" y="44"/>
                  </a:lnTo>
                  <a:lnTo>
                    <a:pt x="44" y="44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6"/>
                  </a:lnTo>
                  <a:lnTo>
                    <a:pt x="42" y="24"/>
                  </a:lnTo>
                  <a:lnTo>
                    <a:pt x="40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6" y="6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4" y="18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" name="Freeform 368">
              <a:extLst>
                <a:ext uri="{FF2B5EF4-FFF2-40B4-BE49-F238E27FC236}">
                  <a16:creationId xmlns:a16="http://schemas.microsoft.com/office/drawing/2014/main" id="{C4B9457B-F155-4741-A6E6-C70C8E7C4E9D}"/>
                </a:ext>
              </a:extLst>
            </p:cNvPr>
            <p:cNvSpPr>
              <a:spLocks/>
            </p:cNvSpPr>
            <p:nvPr/>
          </p:nvSpPr>
          <p:spPr bwMode="gray">
            <a:xfrm>
              <a:off x="4191081" y="2111381"/>
              <a:ext cx="124460" cy="80462"/>
            </a:xfrm>
            <a:custGeom>
              <a:avLst/>
              <a:gdLst>
                <a:gd name="T0" fmla="*/ 14 w 60"/>
                <a:gd name="T1" fmla="*/ 2 h 44"/>
                <a:gd name="T2" fmla="*/ 14 w 60"/>
                <a:gd name="T3" fmla="*/ 2 h 44"/>
                <a:gd name="T4" fmla="*/ 12 w 60"/>
                <a:gd name="T5" fmla="*/ 2 h 44"/>
                <a:gd name="T6" fmla="*/ 10 w 60"/>
                <a:gd name="T7" fmla="*/ 2 h 44"/>
                <a:gd name="T8" fmla="*/ 8 w 60"/>
                <a:gd name="T9" fmla="*/ 2 h 44"/>
                <a:gd name="T10" fmla="*/ 4 w 60"/>
                <a:gd name="T11" fmla="*/ 2 h 44"/>
                <a:gd name="T12" fmla="*/ 2 w 60"/>
                <a:gd name="T13" fmla="*/ 4 h 44"/>
                <a:gd name="T14" fmla="*/ 0 w 60"/>
                <a:gd name="T15" fmla="*/ 8 h 44"/>
                <a:gd name="T16" fmla="*/ 0 w 60"/>
                <a:gd name="T17" fmla="*/ 12 h 44"/>
                <a:gd name="T18" fmla="*/ 0 w 60"/>
                <a:gd name="T19" fmla="*/ 14 h 44"/>
                <a:gd name="T20" fmla="*/ 0 w 60"/>
                <a:gd name="T21" fmla="*/ 16 h 44"/>
                <a:gd name="T22" fmla="*/ 0 w 60"/>
                <a:gd name="T23" fmla="*/ 20 h 44"/>
                <a:gd name="T24" fmla="*/ 0 w 60"/>
                <a:gd name="T25" fmla="*/ 24 h 44"/>
                <a:gd name="T26" fmla="*/ 0 w 60"/>
                <a:gd name="T27" fmla="*/ 28 h 44"/>
                <a:gd name="T28" fmla="*/ 2 w 60"/>
                <a:gd name="T29" fmla="*/ 32 h 44"/>
                <a:gd name="T30" fmla="*/ 4 w 60"/>
                <a:gd name="T31" fmla="*/ 36 h 44"/>
                <a:gd name="T32" fmla="*/ 6 w 60"/>
                <a:gd name="T33" fmla="*/ 38 h 44"/>
                <a:gd name="T34" fmla="*/ 12 w 60"/>
                <a:gd name="T35" fmla="*/ 40 h 44"/>
                <a:gd name="T36" fmla="*/ 12 w 60"/>
                <a:gd name="T37" fmla="*/ 40 h 44"/>
                <a:gd name="T38" fmla="*/ 14 w 60"/>
                <a:gd name="T39" fmla="*/ 42 h 44"/>
                <a:gd name="T40" fmla="*/ 18 w 60"/>
                <a:gd name="T41" fmla="*/ 44 h 44"/>
                <a:gd name="T42" fmla="*/ 22 w 60"/>
                <a:gd name="T43" fmla="*/ 44 h 44"/>
                <a:gd name="T44" fmla="*/ 26 w 60"/>
                <a:gd name="T45" fmla="*/ 42 h 44"/>
                <a:gd name="T46" fmla="*/ 58 w 60"/>
                <a:gd name="T47" fmla="*/ 42 h 44"/>
                <a:gd name="T48" fmla="*/ 60 w 60"/>
                <a:gd name="T49" fmla="*/ 36 h 44"/>
                <a:gd name="T50" fmla="*/ 58 w 60"/>
                <a:gd name="T51" fmla="*/ 34 h 44"/>
                <a:gd name="T52" fmla="*/ 58 w 60"/>
                <a:gd name="T53" fmla="*/ 32 h 44"/>
                <a:gd name="T54" fmla="*/ 58 w 60"/>
                <a:gd name="T55" fmla="*/ 28 h 44"/>
                <a:gd name="T56" fmla="*/ 56 w 60"/>
                <a:gd name="T57" fmla="*/ 22 h 44"/>
                <a:gd name="T58" fmla="*/ 56 w 60"/>
                <a:gd name="T59" fmla="*/ 16 h 44"/>
                <a:gd name="T60" fmla="*/ 54 w 60"/>
                <a:gd name="T61" fmla="*/ 12 h 44"/>
                <a:gd name="T62" fmla="*/ 54 w 60"/>
                <a:gd name="T63" fmla="*/ 8 h 44"/>
                <a:gd name="T64" fmla="*/ 54 w 60"/>
                <a:gd name="T65" fmla="*/ 6 h 44"/>
                <a:gd name="T66" fmla="*/ 52 w 60"/>
                <a:gd name="T67" fmla="*/ 4 h 44"/>
                <a:gd name="T68" fmla="*/ 48 w 60"/>
                <a:gd name="T69" fmla="*/ 0 h 44"/>
                <a:gd name="T70" fmla="*/ 44 w 60"/>
                <a:gd name="T71" fmla="*/ 0 h 44"/>
                <a:gd name="T72" fmla="*/ 38 w 60"/>
                <a:gd name="T73" fmla="*/ 0 h 44"/>
                <a:gd name="T74" fmla="*/ 30 w 60"/>
                <a:gd name="T75" fmla="*/ 2 h 44"/>
                <a:gd name="T76" fmla="*/ 14 w 60"/>
                <a:gd name="T7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0" h="44">
                  <a:moveTo>
                    <a:pt x="14" y="2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38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8" y="44"/>
                  </a:lnTo>
                  <a:lnTo>
                    <a:pt x="22" y="44"/>
                  </a:lnTo>
                  <a:lnTo>
                    <a:pt x="26" y="42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58" y="28"/>
                  </a:lnTo>
                  <a:lnTo>
                    <a:pt x="56" y="22"/>
                  </a:lnTo>
                  <a:lnTo>
                    <a:pt x="56" y="16"/>
                  </a:lnTo>
                  <a:lnTo>
                    <a:pt x="54" y="12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14" y="2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1" name="Freeform 369">
              <a:extLst>
                <a:ext uri="{FF2B5EF4-FFF2-40B4-BE49-F238E27FC236}">
                  <a16:creationId xmlns:a16="http://schemas.microsoft.com/office/drawing/2014/main" id="{17012E2D-98CA-00A2-046D-D1C1CD95CB0B}"/>
                </a:ext>
              </a:extLst>
            </p:cNvPr>
            <p:cNvSpPr>
              <a:spLocks/>
            </p:cNvSpPr>
            <p:nvPr/>
          </p:nvSpPr>
          <p:spPr bwMode="gray">
            <a:xfrm>
              <a:off x="4278204" y="2488090"/>
              <a:ext cx="49784" cy="58518"/>
            </a:xfrm>
            <a:custGeom>
              <a:avLst/>
              <a:gdLst>
                <a:gd name="T0" fmla="*/ 10 w 24"/>
                <a:gd name="T1" fmla="*/ 0 h 32"/>
                <a:gd name="T2" fmla="*/ 10 w 24"/>
                <a:gd name="T3" fmla="*/ 0 h 32"/>
                <a:gd name="T4" fmla="*/ 8 w 24"/>
                <a:gd name="T5" fmla="*/ 0 h 32"/>
                <a:gd name="T6" fmla="*/ 6 w 24"/>
                <a:gd name="T7" fmla="*/ 0 h 32"/>
                <a:gd name="T8" fmla="*/ 4 w 24"/>
                <a:gd name="T9" fmla="*/ 2 h 32"/>
                <a:gd name="T10" fmla="*/ 2 w 24"/>
                <a:gd name="T11" fmla="*/ 4 h 32"/>
                <a:gd name="T12" fmla="*/ 0 w 24"/>
                <a:gd name="T13" fmla="*/ 8 h 32"/>
                <a:gd name="T14" fmla="*/ 0 w 24"/>
                <a:gd name="T15" fmla="*/ 14 h 32"/>
                <a:gd name="T16" fmla="*/ 0 w 24"/>
                <a:gd name="T17" fmla="*/ 16 h 32"/>
                <a:gd name="T18" fmla="*/ 0 w 24"/>
                <a:gd name="T19" fmla="*/ 18 h 32"/>
                <a:gd name="T20" fmla="*/ 0 w 24"/>
                <a:gd name="T21" fmla="*/ 22 h 32"/>
                <a:gd name="T22" fmla="*/ 0 w 24"/>
                <a:gd name="T23" fmla="*/ 26 h 32"/>
                <a:gd name="T24" fmla="*/ 2 w 24"/>
                <a:gd name="T25" fmla="*/ 30 h 32"/>
                <a:gd name="T26" fmla="*/ 6 w 24"/>
                <a:gd name="T27" fmla="*/ 32 h 32"/>
                <a:gd name="T28" fmla="*/ 8 w 24"/>
                <a:gd name="T29" fmla="*/ 32 h 32"/>
                <a:gd name="T30" fmla="*/ 10 w 24"/>
                <a:gd name="T31" fmla="*/ 32 h 32"/>
                <a:gd name="T32" fmla="*/ 12 w 24"/>
                <a:gd name="T33" fmla="*/ 32 h 32"/>
                <a:gd name="T34" fmla="*/ 16 w 24"/>
                <a:gd name="T35" fmla="*/ 32 h 32"/>
                <a:gd name="T36" fmla="*/ 18 w 24"/>
                <a:gd name="T37" fmla="*/ 32 h 32"/>
                <a:gd name="T38" fmla="*/ 22 w 24"/>
                <a:gd name="T39" fmla="*/ 30 h 32"/>
                <a:gd name="T40" fmla="*/ 24 w 24"/>
                <a:gd name="T41" fmla="*/ 28 h 32"/>
                <a:gd name="T42" fmla="*/ 24 w 24"/>
                <a:gd name="T43" fmla="*/ 26 h 32"/>
                <a:gd name="T44" fmla="*/ 24 w 24"/>
                <a:gd name="T45" fmla="*/ 24 h 32"/>
                <a:gd name="T46" fmla="*/ 24 w 24"/>
                <a:gd name="T47" fmla="*/ 22 h 32"/>
                <a:gd name="T48" fmla="*/ 24 w 24"/>
                <a:gd name="T49" fmla="*/ 20 h 32"/>
                <a:gd name="T50" fmla="*/ 24 w 24"/>
                <a:gd name="T51" fmla="*/ 16 h 32"/>
                <a:gd name="T52" fmla="*/ 24 w 24"/>
                <a:gd name="T53" fmla="*/ 12 h 32"/>
                <a:gd name="T54" fmla="*/ 24 w 24"/>
                <a:gd name="T55" fmla="*/ 8 h 32"/>
                <a:gd name="T56" fmla="*/ 22 w 24"/>
                <a:gd name="T57" fmla="*/ 4 h 32"/>
                <a:gd name="T58" fmla="*/ 20 w 24"/>
                <a:gd name="T59" fmla="*/ 2 h 32"/>
                <a:gd name="T60" fmla="*/ 16 w 24"/>
                <a:gd name="T61" fmla="*/ 0 h 32"/>
                <a:gd name="T62" fmla="*/ 10 w 24"/>
                <a:gd name="T6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32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0" y="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Freeform 370">
              <a:extLst>
                <a:ext uri="{FF2B5EF4-FFF2-40B4-BE49-F238E27FC236}">
                  <a16:creationId xmlns:a16="http://schemas.microsoft.com/office/drawing/2014/main" id="{056F77D2-2671-A23F-FC38-307BFA85E742}"/>
                </a:ext>
              </a:extLst>
            </p:cNvPr>
            <p:cNvSpPr>
              <a:spLocks/>
            </p:cNvSpPr>
            <p:nvPr/>
          </p:nvSpPr>
          <p:spPr bwMode="gray">
            <a:xfrm>
              <a:off x="4257461" y="1606663"/>
              <a:ext cx="472948" cy="490088"/>
            </a:xfrm>
            <a:custGeom>
              <a:avLst/>
              <a:gdLst>
                <a:gd name="T0" fmla="*/ 206 w 228"/>
                <a:gd name="T1" fmla="*/ 82 h 268"/>
                <a:gd name="T2" fmla="*/ 198 w 228"/>
                <a:gd name="T3" fmla="*/ 84 h 268"/>
                <a:gd name="T4" fmla="*/ 198 w 228"/>
                <a:gd name="T5" fmla="*/ 92 h 268"/>
                <a:gd name="T6" fmla="*/ 204 w 228"/>
                <a:gd name="T7" fmla="*/ 96 h 268"/>
                <a:gd name="T8" fmla="*/ 200 w 228"/>
                <a:gd name="T9" fmla="*/ 104 h 268"/>
                <a:gd name="T10" fmla="*/ 214 w 228"/>
                <a:gd name="T11" fmla="*/ 112 h 268"/>
                <a:gd name="T12" fmla="*/ 188 w 228"/>
                <a:gd name="T13" fmla="*/ 122 h 268"/>
                <a:gd name="T14" fmla="*/ 164 w 228"/>
                <a:gd name="T15" fmla="*/ 138 h 268"/>
                <a:gd name="T16" fmla="*/ 152 w 228"/>
                <a:gd name="T17" fmla="*/ 154 h 268"/>
                <a:gd name="T18" fmla="*/ 140 w 228"/>
                <a:gd name="T19" fmla="*/ 160 h 268"/>
                <a:gd name="T20" fmla="*/ 120 w 228"/>
                <a:gd name="T21" fmla="*/ 174 h 268"/>
                <a:gd name="T22" fmla="*/ 106 w 228"/>
                <a:gd name="T23" fmla="*/ 182 h 268"/>
                <a:gd name="T24" fmla="*/ 116 w 228"/>
                <a:gd name="T25" fmla="*/ 188 h 268"/>
                <a:gd name="T26" fmla="*/ 112 w 228"/>
                <a:gd name="T27" fmla="*/ 198 h 268"/>
                <a:gd name="T28" fmla="*/ 100 w 228"/>
                <a:gd name="T29" fmla="*/ 214 h 268"/>
                <a:gd name="T30" fmla="*/ 82 w 228"/>
                <a:gd name="T31" fmla="*/ 224 h 268"/>
                <a:gd name="T32" fmla="*/ 76 w 228"/>
                <a:gd name="T33" fmla="*/ 238 h 268"/>
                <a:gd name="T34" fmla="*/ 74 w 228"/>
                <a:gd name="T35" fmla="*/ 260 h 268"/>
                <a:gd name="T36" fmla="*/ 54 w 228"/>
                <a:gd name="T37" fmla="*/ 268 h 268"/>
                <a:gd name="T38" fmla="*/ 46 w 228"/>
                <a:gd name="T39" fmla="*/ 258 h 268"/>
                <a:gd name="T40" fmla="*/ 24 w 228"/>
                <a:gd name="T41" fmla="*/ 256 h 268"/>
                <a:gd name="T42" fmla="*/ 2 w 228"/>
                <a:gd name="T43" fmla="*/ 240 h 268"/>
                <a:gd name="T44" fmla="*/ 12 w 228"/>
                <a:gd name="T45" fmla="*/ 222 h 268"/>
                <a:gd name="T46" fmla="*/ 20 w 228"/>
                <a:gd name="T47" fmla="*/ 214 h 268"/>
                <a:gd name="T48" fmla="*/ 26 w 228"/>
                <a:gd name="T49" fmla="*/ 206 h 268"/>
                <a:gd name="T50" fmla="*/ 40 w 228"/>
                <a:gd name="T51" fmla="*/ 218 h 268"/>
                <a:gd name="T52" fmla="*/ 40 w 228"/>
                <a:gd name="T53" fmla="*/ 208 h 268"/>
                <a:gd name="T54" fmla="*/ 38 w 228"/>
                <a:gd name="T55" fmla="*/ 198 h 268"/>
                <a:gd name="T56" fmla="*/ 28 w 228"/>
                <a:gd name="T57" fmla="*/ 198 h 268"/>
                <a:gd name="T58" fmla="*/ 30 w 228"/>
                <a:gd name="T59" fmla="*/ 186 h 268"/>
                <a:gd name="T60" fmla="*/ 42 w 228"/>
                <a:gd name="T61" fmla="*/ 176 h 268"/>
                <a:gd name="T62" fmla="*/ 62 w 228"/>
                <a:gd name="T63" fmla="*/ 168 h 268"/>
                <a:gd name="T64" fmla="*/ 64 w 228"/>
                <a:gd name="T65" fmla="*/ 162 h 268"/>
                <a:gd name="T66" fmla="*/ 54 w 228"/>
                <a:gd name="T67" fmla="*/ 144 h 268"/>
                <a:gd name="T68" fmla="*/ 54 w 228"/>
                <a:gd name="T69" fmla="*/ 126 h 268"/>
                <a:gd name="T70" fmla="*/ 60 w 228"/>
                <a:gd name="T71" fmla="*/ 108 h 268"/>
                <a:gd name="T72" fmla="*/ 72 w 228"/>
                <a:gd name="T73" fmla="*/ 120 h 268"/>
                <a:gd name="T74" fmla="*/ 80 w 228"/>
                <a:gd name="T75" fmla="*/ 138 h 268"/>
                <a:gd name="T76" fmla="*/ 82 w 228"/>
                <a:gd name="T77" fmla="*/ 114 h 268"/>
                <a:gd name="T78" fmla="*/ 104 w 228"/>
                <a:gd name="T79" fmla="*/ 94 h 268"/>
                <a:gd name="T80" fmla="*/ 122 w 228"/>
                <a:gd name="T81" fmla="*/ 88 h 268"/>
                <a:gd name="T82" fmla="*/ 132 w 228"/>
                <a:gd name="T83" fmla="*/ 80 h 268"/>
                <a:gd name="T84" fmla="*/ 86 w 228"/>
                <a:gd name="T85" fmla="*/ 74 h 268"/>
                <a:gd name="T86" fmla="*/ 68 w 228"/>
                <a:gd name="T87" fmla="*/ 72 h 268"/>
                <a:gd name="T88" fmla="*/ 56 w 228"/>
                <a:gd name="T89" fmla="*/ 74 h 268"/>
                <a:gd name="T90" fmla="*/ 44 w 228"/>
                <a:gd name="T91" fmla="*/ 54 h 268"/>
                <a:gd name="T92" fmla="*/ 44 w 228"/>
                <a:gd name="T93" fmla="*/ 40 h 268"/>
                <a:gd name="T94" fmla="*/ 66 w 228"/>
                <a:gd name="T95" fmla="*/ 42 h 268"/>
                <a:gd name="T96" fmla="*/ 78 w 228"/>
                <a:gd name="T97" fmla="*/ 26 h 268"/>
                <a:gd name="T98" fmla="*/ 100 w 228"/>
                <a:gd name="T99" fmla="*/ 18 h 268"/>
                <a:gd name="T100" fmla="*/ 122 w 228"/>
                <a:gd name="T101" fmla="*/ 4 h 268"/>
                <a:gd name="T102" fmla="*/ 160 w 228"/>
                <a:gd name="T103" fmla="*/ 2 h 268"/>
                <a:gd name="T104" fmla="*/ 188 w 228"/>
                <a:gd name="T105" fmla="*/ 6 h 268"/>
                <a:gd name="T106" fmla="*/ 212 w 228"/>
                <a:gd name="T107" fmla="*/ 26 h 268"/>
                <a:gd name="T108" fmla="*/ 216 w 228"/>
                <a:gd name="T109" fmla="*/ 30 h 268"/>
                <a:gd name="T110" fmla="*/ 218 w 228"/>
                <a:gd name="T111" fmla="*/ 6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8" h="268">
                  <a:moveTo>
                    <a:pt x="222" y="68"/>
                  </a:moveTo>
                  <a:lnTo>
                    <a:pt x="228" y="80"/>
                  </a:lnTo>
                  <a:lnTo>
                    <a:pt x="222" y="82"/>
                  </a:lnTo>
                  <a:lnTo>
                    <a:pt x="216" y="84"/>
                  </a:lnTo>
                  <a:lnTo>
                    <a:pt x="212" y="84"/>
                  </a:lnTo>
                  <a:lnTo>
                    <a:pt x="208" y="82"/>
                  </a:lnTo>
                  <a:lnTo>
                    <a:pt x="206" y="82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8" y="80"/>
                  </a:lnTo>
                  <a:lnTo>
                    <a:pt x="196" y="80"/>
                  </a:lnTo>
                  <a:lnTo>
                    <a:pt x="196" y="82"/>
                  </a:lnTo>
                  <a:lnTo>
                    <a:pt x="196" y="84"/>
                  </a:lnTo>
                  <a:lnTo>
                    <a:pt x="198" y="84"/>
                  </a:lnTo>
                  <a:lnTo>
                    <a:pt x="200" y="8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202" y="90"/>
                  </a:lnTo>
                  <a:lnTo>
                    <a:pt x="202" y="90"/>
                  </a:lnTo>
                  <a:lnTo>
                    <a:pt x="200" y="92"/>
                  </a:lnTo>
                  <a:lnTo>
                    <a:pt x="198" y="92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94" y="92"/>
                  </a:lnTo>
                  <a:lnTo>
                    <a:pt x="192" y="94"/>
                  </a:lnTo>
                  <a:lnTo>
                    <a:pt x="192" y="96"/>
                  </a:lnTo>
                  <a:lnTo>
                    <a:pt x="192" y="96"/>
                  </a:lnTo>
                  <a:lnTo>
                    <a:pt x="204" y="96"/>
                  </a:lnTo>
                  <a:lnTo>
                    <a:pt x="208" y="98"/>
                  </a:lnTo>
                  <a:lnTo>
                    <a:pt x="208" y="98"/>
                  </a:lnTo>
                  <a:lnTo>
                    <a:pt x="206" y="100"/>
                  </a:lnTo>
                  <a:lnTo>
                    <a:pt x="206" y="100"/>
                  </a:lnTo>
                  <a:lnTo>
                    <a:pt x="204" y="102"/>
                  </a:lnTo>
                  <a:lnTo>
                    <a:pt x="202" y="102"/>
                  </a:lnTo>
                  <a:lnTo>
                    <a:pt x="200" y="104"/>
                  </a:lnTo>
                  <a:lnTo>
                    <a:pt x="200" y="106"/>
                  </a:lnTo>
                  <a:lnTo>
                    <a:pt x="202" y="106"/>
                  </a:lnTo>
                  <a:lnTo>
                    <a:pt x="202" y="108"/>
                  </a:lnTo>
                  <a:lnTo>
                    <a:pt x="214" y="106"/>
                  </a:lnTo>
                  <a:lnTo>
                    <a:pt x="216" y="108"/>
                  </a:lnTo>
                  <a:lnTo>
                    <a:pt x="216" y="110"/>
                  </a:lnTo>
                  <a:lnTo>
                    <a:pt x="214" y="112"/>
                  </a:lnTo>
                  <a:lnTo>
                    <a:pt x="212" y="114"/>
                  </a:lnTo>
                  <a:lnTo>
                    <a:pt x="210" y="114"/>
                  </a:lnTo>
                  <a:lnTo>
                    <a:pt x="210" y="114"/>
                  </a:lnTo>
                  <a:lnTo>
                    <a:pt x="208" y="114"/>
                  </a:lnTo>
                  <a:lnTo>
                    <a:pt x="200" y="116"/>
                  </a:lnTo>
                  <a:lnTo>
                    <a:pt x="194" y="118"/>
                  </a:lnTo>
                  <a:lnTo>
                    <a:pt x="188" y="122"/>
                  </a:lnTo>
                  <a:lnTo>
                    <a:pt x="186" y="124"/>
                  </a:lnTo>
                  <a:lnTo>
                    <a:pt x="184" y="126"/>
                  </a:lnTo>
                  <a:lnTo>
                    <a:pt x="182" y="128"/>
                  </a:lnTo>
                  <a:lnTo>
                    <a:pt x="176" y="134"/>
                  </a:lnTo>
                  <a:lnTo>
                    <a:pt x="172" y="136"/>
                  </a:lnTo>
                  <a:lnTo>
                    <a:pt x="166" y="138"/>
                  </a:lnTo>
                  <a:lnTo>
                    <a:pt x="164" y="138"/>
                  </a:lnTo>
                  <a:lnTo>
                    <a:pt x="162" y="138"/>
                  </a:lnTo>
                  <a:lnTo>
                    <a:pt x="166" y="142"/>
                  </a:lnTo>
                  <a:lnTo>
                    <a:pt x="160" y="148"/>
                  </a:lnTo>
                  <a:lnTo>
                    <a:pt x="158" y="150"/>
                  </a:lnTo>
                  <a:lnTo>
                    <a:pt x="154" y="152"/>
                  </a:lnTo>
                  <a:lnTo>
                    <a:pt x="152" y="152"/>
                  </a:lnTo>
                  <a:lnTo>
                    <a:pt x="152" y="154"/>
                  </a:lnTo>
                  <a:lnTo>
                    <a:pt x="154" y="156"/>
                  </a:lnTo>
                  <a:lnTo>
                    <a:pt x="154" y="158"/>
                  </a:lnTo>
                  <a:lnTo>
                    <a:pt x="152" y="160"/>
                  </a:lnTo>
                  <a:lnTo>
                    <a:pt x="150" y="162"/>
                  </a:lnTo>
                  <a:lnTo>
                    <a:pt x="148" y="164"/>
                  </a:lnTo>
                  <a:lnTo>
                    <a:pt x="146" y="164"/>
                  </a:lnTo>
                  <a:lnTo>
                    <a:pt x="140" y="160"/>
                  </a:lnTo>
                  <a:lnTo>
                    <a:pt x="132" y="166"/>
                  </a:lnTo>
                  <a:lnTo>
                    <a:pt x="130" y="164"/>
                  </a:lnTo>
                  <a:lnTo>
                    <a:pt x="128" y="164"/>
                  </a:lnTo>
                  <a:lnTo>
                    <a:pt x="124" y="168"/>
                  </a:lnTo>
                  <a:lnTo>
                    <a:pt x="122" y="170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18" y="176"/>
                  </a:lnTo>
                  <a:lnTo>
                    <a:pt x="116" y="178"/>
                  </a:lnTo>
                  <a:lnTo>
                    <a:pt x="114" y="180"/>
                  </a:lnTo>
                  <a:lnTo>
                    <a:pt x="112" y="180"/>
                  </a:lnTo>
                  <a:lnTo>
                    <a:pt x="112" y="180"/>
                  </a:lnTo>
                  <a:lnTo>
                    <a:pt x="108" y="180"/>
                  </a:lnTo>
                  <a:lnTo>
                    <a:pt x="106" y="182"/>
                  </a:lnTo>
                  <a:lnTo>
                    <a:pt x="106" y="184"/>
                  </a:lnTo>
                  <a:lnTo>
                    <a:pt x="106" y="184"/>
                  </a:lnTo>
                  <a:lnTo>
                    <a:pt x="106" y="186"/>
                  </a:lnTo>
                  <a:lnTo>
                    <a:pt x="106" y="188"/>
                  </a:lnTo>
                  <a:lnTo>
                    <a:pt x="108" y="186"/>
                  </a:lnTo>
                  <a:lnTo>
                    <a:pt x="112" y="188"/>
                  </a:lnTo>
                  <a:lnTo>
                    <a:pt x="116" y="188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20" y="192"/>
                  </a:lnTo>
                  <a:lnTo>
                    <a:pt x="118" y="194"/>
                  </a:lnTo>
                  <a:lnTo>
                    <a:pt x="116" y="196"/>
                  </a:lnTo>
                  <a:lnTo>
                    <a:pt x="114" y="198"/>
                  </a:lnTo>
                  <a:lnTo>
                    <a:pt x="112" y="198"/>
                  </a:lnTo>
                  <a:lnTo>
                    <a:pt x="110" y="200"/>
                  </a:lnTo>
                  <a:lnTo>
                    <a:pt x="110" y="202"/>
                  </a:lnTo>
                  <a:lnTo>
                    <a:pt x="108" y="204"/>
                  </a:lnTo>
                  <a:lnTo>
                    <a:pt x="104" y="206"/>
                  </a:lnTo>
                  <a:lnTo>
                    <a:pt x="102" y="208"/>
                  </a:lnTo>
                  <a:lnTo>
                    <a:pt x="102" y="208"/>
                  </a:lnTo>
                  <a:lnTo>
                    <a:pt x="100" y="214"/>
                  </a:lnTo>
                  <a:lnTo>
                    <a:pt x="98" y="218"/>
                  </a:lnTo>
                  <a:lnTo>
                    <a:pt x="96" y="222"/>
                  </a:lnTo>
                  <a:lnTo>
                    <a:pt x="92" y="224"/>
                  </a:lnTo>
                  <a:lnTo>
                    <a:pt x="88" y="224"/>
                  </a:lnTo>
                  <a:lnTo>
                    <a:pt x="86" y="226"/>
                  </a:lnTo>
                  <a:lnTo>
                    <a:pt x="86" y="226"/>
                  </a:lnTo>
                  <a:lnTo>
                    <a:pt x="82" y="224"/>
                  </a:lnTo>
                  <a:lnTo>
                    <a:pt x="80" y="224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6" y="234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8"/>
                  </a:lnTo>
                  <a:lnTo>
                    <a:pt x="78" y="242"/>
                  </a:lnTo>
                  <a:lnTo>
                    <a:pt x="78" y="246"/>
                  </a:lnTo>
                  <a:lnTo>
                    <a:pt x="78" y="250"/>
                  </a:lnTo>
                  <a:lnTo>
                    <a:pt x="78" y="250"/>
                  </a:lnTo>
                  <a:lnTo>
                    <a:pt x="78" y="256"/>
                  </a:lnTo>
                  <a:lnTo>
                    <a:pt x="76" y="258"/>
                  </a:lnTo>
                  <a:lnTo>
                    <a:pt x="74" y="260"/>
                  </a:lnTo>
                  <a:lnTo>
                    <a:pt x="72" y="262"/>
                  </a:lnTo>
                  <a:lnTo>
                    <a:pt x="70" y="262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62" y="266"/>
                  </a:lnTo>
                  <a:lnTo>
                    <a:pt x="58" y="266"/>
                  </a:lnTo>
                  <a:lnTo>
                    <a:pt x="54" y="268"/>
                  </a:lnTo>
                  <a:lnTo>
                    <a:pt x="52" y="266"/>
                  </a:lnTo>
                  <a:lnTo>
                    <a:pt x="50" y="266"/>
                  </a:lnTo>
                  <a:lnTo>
                    <a:pt x="48" y="264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6" y="258"/>
                  </a:lnTo>
                  <a:lnTo>
                    <a:pt x="42" y="256"/>
                  </a:lnTo>
                  <a:lnTo>
                    <a:pt x="38" y="254"/>
                  </a:lnTo>
                  <a:lnTo>
                    <a:pt x="36" y="254"/>
                  </a:lnTo>
                  <a:lnTo>
                    <a:pt x="34" y="254"/>
                  </a:lnTo>
                  <a:lnTo>
                    <a:pt x="32" y="254"/>
                  </a:lnTo>
                  <a:lnTo>
                    <a:pt x="28" y="256"/>
                  </a:lnTo>
                  <a:lnTo>
                    <a:pt x="24" y="256"/>
                  </a:lnTo>
                  <a:lnTo>
                    <a:pt x="22" y="254"/>
                  </a:lnTo>
                  <a:lnTo>
                    <a:pt x="20" y="252"/>
                  </a:lnTo>
                  <a:lnTo>
                    <a:pt x="18" y="250"/>
                  </a:lnTo>
                  <a:lnTo>
                    <a:pt x="16" y="250"/>
                  </a:lnTo>
                  <a:lnTo>
                    <a:pt x="10" y="246"/>
                  </a:lnTo>
                  <a:lnTo>
                    <a:pt x="6" y="244"/>
                  </a:lnTo>
                  <a:lnTo>
                    <a:pt x="2" y="240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4" y="230"/>
                  </a:lnTo>
                  <a:lnTo>
                    <a:pt x="6" y="226"/>
                  </a:lnTo>
                  <a:lnTo>
                    <a:pt x="10" y="224"/>
                  </a:lnTo>
                  <a:lnTo>
                    <a:pt x="12" y="222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0" y="220"/>
                  </a:lnTo>
                  <a:lnTo>
                    <a:pt x="24" y="218"/>
                  </a:lnTo>
                  <a:lnTo>
                    <a:pt x="24" y="216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8" y="214"/>
                  </a:lnTo>
                  <a:lnTo>
                    <a:pt x="18" y="212"/>
                  </a:lnTo>
                  <a:lnTo>
                    <a:pt x="18" y="210"/>
                  </a:lnTo>
                  <a:lnTo>
                    <a:pt x="20" y="208"/>
                  </a:lnTo>
                  <a:lnTo>
                    <a:pt x="22" y="206"/>
                  </a:lnTo>
                  <a:lnTo>
                    <a:pt x="24" y="206"/>
                  </a:lnTo>
                  <a:lnTo>
                    <a:pt x="26" y="206"/>
                  </a:lnTo>
                  <a:lnTo>
                    <a:pt x="28" y="208"/>
                  </a:lnTo>
                  <a:lnTo>
                    <a:pt x="28" y="208"/>
                  </a:lnTo>
                  <a:lnTo>
                    <a:pt x="30" y="212"/>
                  </a:lnTo>
                  <a:lnTo>
                    <a:pt x="34" y="216"/>
                  </a:lnTo>
                  <a:lnTo>
                    <a:pt x="36" y="218"/>
                  </a:lnTo>
                  <a:lnTo>
                    <a:pt x="38" y="218"/>
                  </a:lnTo>
                  <a:lnTo>
                    <a:pt x="40" y="218"/>
                  </a:lnTo>
                  <a:lnTo>
                    <a:pt x="42" y="218"/>
                  </a:lnTo>
                  <a:lnTo>
                    <a:pt x="44" y="218"/>
                  </a:lnTo>
                  <a:lnTo>
                    <a:pt x="44" y="216"/>
                  </a:lnTo>
                  <a:lnTo>
                    <a:pt x="44" y="214"/>
                  </a:lnTo>
                  <a:lnTo>
                    <a:pt x="42" y="212"/>
                  </a:lnTo>
                  <a:lnTo>
                    <a:pt x="42" y="210"/>
                  </a:lnTo>
                  <a:lnTo>
                    <a:pt x="40" y="208"/>
                  </a:lnTo>
                  <a:lnTo>
                    <a:pt x="40" y="206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0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40" y="194"/>
                  </a:lnTo>
                  <a:lnTo>
                    <a:pt x="40" y="192"/>
                  </a:lnTo>
                  <a:lnTo>
                    <a:pt x="38" y="192"/>
                  </a:lnTo>
                  <a:lnTo>
                    <a:pt x="38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28" y="198"/>
                  </a:lnTo>
                  <a:lnTo>
                    <a:pt x="26" y="198"/>
                  </a:lnTo>
                  <a:lnTo>
                    <a:pt x="24" y="196"/>
                  </a:lnTo>
                  <a:lnTo>
                    <a:pt x="26" y="194"/>
                  </a:lnTo>
                  <a:lnTo>
                    <a:pt x="26" y="190"/>
                  </a:lnTo>
                  <a:lnTo>
                    <a:pt x="28" y="188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34" y="180"/>
                  </a:lnTo>
                  <a:lnTo>
                    <a:pt x="36" y="176"/>
                  </a:lnTo>
                  <a:lnTo>
                    <a:pt x="38" y="174"/>
                  </a:lnTo>
                  <a:lnTo>
                    <a:pt x="40" y="174"/>
                  </a:lnTo>
                  <a:lnTo>
                    <a:pt x="40" y="174"/>
                  </a:lnTo>
                  <a:lnTo>
                    <a:pt x="42" y="176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6" y="178"/>
                  </a:lnTo>
                  <a:lnTo>
                    <a:pt x="50" y="176"/>
                  </a:lnTo>
                  <a:lnTo>
                    <a:pt x="54" y="174"/>
                  </a:lnTo>
                  <a:lnTo>
                    <a:pt x="58" y="172"/>
                  </a:lnTo>
                  <a:lnTo>
                    <a:pt x="60" y="170"/>
                  </a:lnTo>
                  <a:lnTo>
                    <a:pt x="62" y="168"/>
                  </a:lnTo>
                  <a:lnTo>
                    <a:pt x="64" y="168"/>
                  </a:lnTo>
                  <a:lnTo>
                    <a:pt x="68" y="166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6" y="162"/>
                  </a:lnTo>
                  <a:lnTo>
                    <a:pt x="64" y="162"/>
                  </a:lnTo>
                  <a:lnTo>
                    <a:pt x="62" y="162"/>
                  </a:lnTo>
                  <a:lnTo>
                    <a:pt x="60" y="166"/>
                  </a:lnTo>
                  <a:lnTo>
                    <a:pt x="56" y="166"/>
                  </a:lnTo>
                  <a:lnTo>
                    <a:pt x="54" y="164"/>
                  </a:lnTo>
                  <a:lnTo>
                    <a:pt x="52" y="164"/>
                  </a:lnTo>
                  <a:lnTo>
                    <a:pt x="50" y="162"/>
                  </a:lnTo>
                  <a:lnTo>
                    <a:pt x="54" y="144"/>
                  </a:lnTo>
                  <a:lnTo>
                    <a:pt x="58" y="140"/>
                  </a:lnTo>
                  <a:lnTo>
                    <a:pt x="60" y="136"/>
                  </a:lnTo>
                  <a:lnTo>
                    <a:pt x="60" y="134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4" y="126"/>
                  </a:lnTo>
                  <a:lnTo>
                    <a:pt x="52" y="122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52" y="112"/>
                  </a:lnTo>
                  <a:lnTo>
                    <a:pt x="56" y="110"/>
                  </a:lnTo>
                  <a:lnTo>
                    <a:pt x="58" y="108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4" y="110"/>
                  </a:lnTo>
                  <a:lnTo>
                    <a:pt x="66" y="112"/>
                  </a:lnTo>
                  <a:lnTo>
                    <a:pt x="68" y="114"/>
                  </a:lnTo>
                  <a:lnTo>
                    <a:pt x="70" y="118"/>
                  </a:lnTo>
                  <a:lnTo>
                    <a:pt x="72" y="120"/>
                  </a:lnTo>
                  <a:lnTo>
                    <a:pt x="72" y="120"/>
                  </a:lnTo>
                  <a:lnTo>
                    <a:pt x="74" y="140"/>
                  </a:lnTo>
                  <a:lnTo>
                    <a:pt x="74" y="142"/>
                  </a:lnTo>
                  <a:lnTo>
                    <a:pt x="74" y="144"/>
                  </a:lnTo>
                  <a:lnTo>
                    <a:pt x="76" y="144"/>
                  </a:lnTo>
                  <a:lnTo>
                    <a:pt x="78" y="142"/>
                  </a:lnTo>
                  <a:lnTo>
                    <a:pt x="78" y="140"/>
                  </a:lnTo>
                  <a:lnTo>
                    <a:pt x="80" y="138"/>
                  </a:lnTo>
                  <a:lnTo>
                    <a:pt x="82" y="136"/>
                  </a:lnTo>
                  <a:lnTo>
                    <a:pt x="82" y="134"/>
                  </a:lnTo>
                  <a:lnTo>
                    <a:pt x="80" y="128"/>
                  </a:lnTo>
                  <a:lnTo>
                    <a:pt x="80" y="122"/>
                  </a:lnTo>
                  <a:lnTo>
                    <a:pt x="80" y="118"/>
                  </a:lnTo>
                  <a:lnTo>
                    <a:pt x="80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4" y="108"/>
                  </a:lnTo>
                  <a:lnTo>
                    <a:pt x="84" y="106"/>
                  </a:lnTo>
                  <a:lnTo>
                    <a:pt x="86" y="102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104" y="94"/>
                  </a:lnTo>
                  <a:lnTo>
                    <a:pt x="108" y="96"/>
                  </a:lnTo>
                  <a:lnTo>
                    <a:pt x="112" y="96"/>
                  </a:lnTo>
                  <a:lnTo>
                    <a:pt x="116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20" y="90"/>
                  </a:lnTo>
                  <a:lnTo>
                    <a:pt x="122" y="88"/>
                  </a:lnTo>
                  <a:lnTo>
                    <a:pt x="126" y="86"/>
                  </a:lnTo>
                  <a:lnTo>
                    <a:pt x="128" y="86"/>
                  </a:lnTo>
                  <a:lnTo>
                    <a:pt x="130" y="86"/>
                  </a:lnTo>
                  <a:lnTo>
                    <a:pt x="128" y="84"/>
                  </a:lnTo>
                  <a:lnTo>
                    <a:pt x="128" y="84"/>
                  </a:lnTo>
                  <a:lnTo>
                    <a:pt x="130" y="82"/>
                  </a:lnTo>
                  <a:lnTo>
                    <a:pt x="132" y="80"/>
                  </a:lnTo>
                  <a:lnTo>
                    <a:pt x="134" y="80"/>
                  </a:lnTo>
                  <a:lnTo>
                    <a:pt x="134" y="78"/>
                  </a:lnTo>
                  <a:lnTo>
                    <a:pt x="130" y="76"/>
                  </a:lnTo>
                  <a:lnTo>
                    <a:pt x="96" y="80"/>
                  </a:lnTo>
                  <a:lnTo>
                    <a:pt x="92" y="76"/>
                  </a:lnTo>
                  <a:lnTo>
                    <a:pt x="90" y="76"/>
                  </a:lnTo>
                  <a:lnTo>
                    <a:pt x="86" y="74"/>
                  </a:lnTo>
                  <a:lnTo>
                    <a:pt x="82" y="74"/>
                  </a:lnTo>
                  <a:lnTo>
                    <a:pt x="82" y="74"/>
                  </a:lnTo>
                  <a:lnTo>
                    <a:pt x="78" y="74"/>
                  </a:lnTo>
                  <a:lnTo>
                    <a:pt x="74" y="74"/>
                  </a:lnTo>
                  <a:lnTo>
                    <a:pt x="70" y="74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6" y="70"/>
                  </a:lnTo>
                  <a:lnTo>
                    <a:pt x="64" y="70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58" y="74"/>
                  </a:lnTo>
                  <a:lnTo>
                    <a:pt x="56" y="74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44" y="64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6" y="50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8" y="38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60" y="38"/>
                  </a:lnTo>
                  <a:lnTo>
                    <a:pt x="64" y="42"/>
                  </a:lnTo>
                  <a:lnTo>
                    <a:pt x="66" y="42"/>
                  </a:lnTo>
                  <a:lnTo>
                    <a:pt x="68" y="44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72" y="30"/>
                  </a:lnTo>
                  <a:lnTo>
                    <a:pt x="74" y="28"/>
                  </a:lnTo>
                  <a:lnTo>
                    <a:pt x="78" y="26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90" y="24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100" y="18"/>
                  </a:lnTo>
                  <a:lnTo>
                    <a:pt x="100" y="16"/>
                  </a:lnTo>
                  <a:lnTo>
                    <a:pt x="102" y="14"/>
                  </a:lnTo>
                  <a:lnTo>
                    <a:pt x="106" y="12"/>
                  </a:lnTo>
                  <a:lnTo>
                    <a:pt x="110" y="8"/>
                  </a:lnTo>
                  <a:lnTo>
                    <a:pt x="118" y="6"/>
                  </a:lnTo>
                  <a:lnTo>
                    <a:pt x="120" y="14"/>
                  </a:lnTo>
                  <a:lnTo>
                    <a:pt x="122" y="4"/>
                  </a:lnTo>
                  <a:lnTo>
                    <a:pt x="122" y="2"/>
                  </a:lnTo>
                  <a:lnTo>
                    <a:pt x="126" y="2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8" y="2"/>
                  </a:lnTo>
                  <a:lnTo>
                    <a:pt x="160" y="2"/>
                  </a:lnTo>
                  <a:lnTo>
                    <a:pt x="170" y="4"/>
                  </a:lnTo>
                  <a:lnTo>
                    <a:pt x="174" y="4"/>
                  </a:lnTo>
                  <a:lnTo>
                    <a:pt x="174" y="14"/>
                  </a:lnTo>
                  <a:lnTo>
                    <a:pt x="180" y="8"/>
                  </a:lnTo>
                  <a:lnTo>
                    <a:pt x="180" y="8"/>
                  </a:lnTo>
                  <a:lnTo>
                    <a:pt x="184" y="6"/>
                  </a:lnTo>
                  <a:lnTo>
                    <a:pt x="188" y="6"/>
                  </a:lnTo>
                  <a:lnTo>
                    <a:pt x="192" y="8"/>
                  </a:lnTo>
                  <a:lnTo>
                    <a:pt x="196" y="8"/>
                  </a:lnTo>
                  <a:lnTo>
                    <a:pt x="200" y="12"/>
                  </a:lnTo>
                  <a:lnTo>
                    <a:pt x="202" y="16"/>
                  </a:lnTo>
                  <a:lnTo>
                    <a:pt x="206" y="20"/>
                  </a:lnTo>
                  <a:lnTo>
                    <a:pt x="210" y="22"/>
                  </a:lnTo>
                  <a:lnTo>
                    <a:pt x="212" y="26"/>
                  </a:lnTo>
                  <a:lnTo>
                    <a:pt x="212" y="26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30"/>
                  </a:lnTo>
                  <a:lnTo>
                    <a:pt x="210" y="28"/>
                  </a:lnTo>
                  <a:lnTo>
                    <a:pt x="214" y="28"/>
                  </a:lnTo>
                  <a:lnTo>
                    <a:pt x="216" y="30"/>
                  </a:lnTo>
                  <a:lnTo>
                    <a:pt x="220" y="36"/>
                  </a:lnTo>
                  <a:lnTo>
                    <a:pt x="222" y="40"/>
                  </a:lnTo>
                  <a:lnTo>
                    <a:pt x="220" y="46"/>
                  </a:lnTo>
                  <a:lnTo>
                    <a:pt x="218" y="52"/>
                  </a:lnTo>
                  <a:lnTo>
                    <a:pt x="216" y="56"/>
                  </a:lnTo>
                  <a:lnTo>
                    <a:pt x="218" y="60"/>
                  </a:lnTo>
                  <a:lnTo>
                    <a:pt x="218" y="64"/>
                  </a:lnTo>
                  <a:lnTo>
                    <a:pt x="220" y="66"/>
                  </a:lnTo>
                  <a:lnTo>
                    <a:pt x="222" y="68"/>
                  </a:lnTo>
                  <a:lnTo>
                    <a:pt x="222" y="68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3" name="Freeform 371">
              <a:extLst>
                <a:ext uri="{FF2B5EF4-FFF2-40B4-BE49-F238E27FC236}">
                  <a16:creationId xmlns:a16="http://schemas.microsoft.com/office/drawing/2014/main" id="{FD307690-9297-308E-447E-4C3C500248BF}"/>
                </a:ext>
              </a:extLst>
            </p:cNvPr>
            <p:cNvSpPr>
              <a:spLocks/>
            </p:cNvSpPr>
            <p:nvPr/>
          </p:nvSpPr>
          <p:spPr bwMode="gray">
            <a:xfrm>
              <a:off x="4780193" y="5582225"/>
              <a:ext cx="161798" cy="164582"/>
            </a:xfrm>
            <a:custGeom>
              <a:avLst/>
              <a:gdLst>
                <a:gd name="T0" fmla="*/ 78 w 78"/>
                <a:gd name="T1" fmla="*/ 50 h 90"/>
                <a:gd name="T2" fmla="*/ 60 w 78"/>
                <a:gd name="T3" fmla="*/ 32 h 90"/>
                <a:gd name="T4" fmla="*/ 60 w 78"/>
                <a:gd name="T5" fmla="*/ 30 h 90"/>
                <a:gd name="T6" fmla="*/ 58 w 78"/>
                <a:gd name="T7" fmla="*/ 28 h 90"/>
                <a:gd name="T8" fmla="*/ 56 w 78"/>
                <a:gd name="T9" fmla="*/ 26 h 90"/>
                <a:gd name="T10" fmla="*/ 52 w 78"/>
                <a:gd name="T11" fmla="*/ 24 h 90"/>
                <a:gd name="T12" fmla="*/ 44 w 78"/>
                <a:gd name="T13" fmla="*/ 20 h 90"/>
                <a:gd name="T14" fmla="*/ 36 w 78"/>
                <a:gd name="T15" fmla="*/ 18 h 90"/>
                <a:gd name="T16" fmla="*/ 32 w 78"/>
                <a:gd name="T17" fmla="*/ 14 h 90"/>
                <a:gd name="T18" fmla="*/ 30 w 78"/>
                <a:gd name="T19" fmla="*/ 12 h 90"/>
                <a:gd name="T20" fmla="*/ 28 w 78"/>
                <a:gd name="T21" fmla="*/ 10 h 90"/>
                <a:gd name="T22" fmla="*/ 28 w 78"/>
                <a:gd name="T23" fmla="*/ 10 h 90"/>
                <a:gd name="T24" fmla="*/ 28 w 78"/>
                <a:gd name="T25" fmla="*/ 8 h 90"/>
                <a:gd name="T26" fmla="*/ 26 w 78"/>
                <a:gd name="T27" fmla="*/ 6 h 90"/>
                <a:gd name="T28" fmla="*/ 24 w 78"/>
                <a:gd name="T29" fmla="*/ 4 h 90"/>
                <a:gd name="T30" fmla="*/ 20 w 78"/>
                <a:gd name="T31" fmla="*/ 2 h 90"/>
                <a:gd name="T32" fmla="*/ 16 w 78"/>
                <a:gd name="T33" fmla="*/ 0 h 90"/>
                <a:gd name="T34" fmla="*/ 12 w 78"/>
                <a:gd name="T35" fmla="*/ 2 h 90"/>
                <a:gd name="T36" fmla="*/ 12 w 78"/>
                <a:gd name="T37" fmla="*/ 2 h 90"/>
                <a:gd name="T38" fmla="*/ 10 w 78"/>
                <a:gd name="T39" fmla="*/ 6 h 90"/>
                <a:gd name="T40" fmla="*/ 8 w 78"/>
                <a:gd name="T41" fmla="*/ 10 h 90"/>
                <a:gd name="T42" fmla="*/ 4 w 78"/>
                <a:gd name="T43" fmla="*/ 14 h 90"/>
                <a:gd name="T44" fmla="*/ 2 w 78"/>
                <a:gd name="T45" fmla="*/ 20 h 90"/>
                <a:gd name="T46" fmla="*/ 0 w 78"/>
                <a:gd name="T47" fmla="*/ 32 h 90"/>
                <a:gd name="T48" fmla="*/ 0 w 78"/>
                <a:gd name="T49" fmla="*/ 44 h 90"/>
                <a:gd name="T50" fmla="*/ 2 w 78"/>
                <a:gd name="T51" fmla="*/ 52 h 90"/>
                <a:gd name="T52" fmla="*/ 2 w 78"/>
                <a:gd name="T53" fmla="*/ 54 h 90"/>
                <a:gd name="T54" fmla="*/ 2 w 78"/>
                <a:gd name="T55" fmla="*/ 56 h 90"/>
                <a:gd name="T56" fmla="*/ 2 w 78"/>
                <a:gd name="T57" fmla="*/ 58 h 90"/>
                <a:gd name="T58" fmla="*/ 2 w 78"/>
                <a:gd name="T59" fmla="*/ 62 h 90"/>
                <a:gd name="T60" fmla="*/ 2 w 78"/>
                <a:gd name="T61" fmla="*/ 66 h 90"/>
                <a:gd name="T62" fmla="*/ 2 w 78"/>
                <a:gd name="T63" fmla="*/ 72 h 90"/>
                <a:gd name="T64" fmla="*/ 4 w 78"/>
                <a:gd name="T65" fmla="*/ 78 h 90"/>
                <a:gd name="T66" fmla="*/ 6 w 78"/>
                <a:gd name="T67" fmla="*/ 82 h 90"/>
                <a:gd name="T68" fmla="*/ 10 w 78"/>
                <a:gd name="T69" fmla="*/ 86 h 90"/>
                <a:gd name="T70" fmla="*/ 12 w 78"/>
                <a:gd name="T71" fmla="*/ 88 h 90"/>
                <a:gd name="T72" fmla="*/ 14 w 78"/>
                <a:gd name="T73" fmla="*/ 90 h 90"/>
                <a:gd name="T74" fmla="*/ 16 w 78"/>
                <a:gd name="T75" fmla="*/ 90 h 90"/>
                <a:gd name="T76" fmla="*/ 20 w 78"/>
                <a:gd name="T77" fmla="*/ 90 h 90"/>
                <a:gd name="T78" fmla="*/ 30 w 78"/>
                <a:gd name="T79" fmla="*/ 90 h 90"/>
                <a:gd name="T80" fmla="*/ 42 w 78"/>
                <a:gd name="T81" fmla="*/ 90 h 90"/>
                <a:gd name="T82" fmla="*/ 50 w 78"/>
                <a:gd name="T83" fmla="*/ 88 h 90"/>
                <a:gd name="T84" fmla="*/ 52 w 78"/>
                <a:gd name="T85" fmla="*/ 86 h 90"/>
                <a:gd name="T86" fmla="*/ 56 w 78"/>
                <a:gd name="T87" fmla="*/ 84 h 90"/>
                <a:gd name="T88" fmla="*/ 60 w 78"/>
                <a:gd name="T89" fmla="*/ 82 h 90"/>
                <a:gd name="T90" fmla="*/ 64 w 78"/>
                <a:gd name="T91" fmla="*/ 80 h 90"/>
                <a:gd name="T92" fmla="*/ 68 w 78"/>
                <a:gd name="T93" fmla="*/ 78 h 90"/>
                <a:gd name="T94" fmla="*/ 70 w 78"/>
                <a:gd name="T95" fmla="*/ 76 h 90"/>
                <a:gd name="T96" fmla="*/ 70 w 78"/>
                <a:gd name="T97" fmla="*/ 76 h 90"/>
                <a:gd name="T98" fmla="*/ 78 w 78"/>
                <a:gd name="T99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90">
                  <a:moveTo>
                    <a:pt x="78" y="50"/>
                  </a:moveTo>
                  <a:lnTo>
                    <a:pt x="60" y="32"/>
                  </a:lnTo>
                  <a:lnTo>
                    <a:pt x="60" y="30"/>
                  </a:lnTo>
                  <a:lnTo>
                    <a:pt x="58" y="28"/>
                  </a:lnTo>
                  <a:lnTo>
                    <a:pt x="56" y="26"/>
                  </a:lnTo>
                  <a:lnTo>
                    <a:pt x="52" y="24"/>
                  </a:lnTo>
                  <a:lnTo>
                    <a:pt x="44" y="20"/>
                  </a:lnTo>
                  <a:lnTo>
                    <a:pt x="36" y="18"/>
                  </a:lnTo>
                  <a:lnTo>
                    <a:pt x="32" y="14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2" y="72"/>
                  </a:lnTo>
                  <a:lnTo>
                    <a:pt x="4" y="78"/>
                  </a:lnTo>
                  <a:lnTo>
                    <a:pt x="6" y="82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0"/>
                  </a:lnTo>
                  <a:lnTo>
                    <a:pt x="16" y="90"/>
                  </a:lnTo>
                  <a:lnTo>
                    <a:pt x="20" y="90"/>
                  </a:lnTo>
                  <a:lnTo>
                    <a:pt x="30" y="90"/>
                  </a:lnTo>
                  <a:lnTo>
                    <a:pt x="42" y="90"/>
                  </a:lnTo>
                  <a:lnTo>
                    <a:pt x="50" y="88"/>
                  </a:lnTo>
                  <a:lnTo>
                    <a:pt x="52" y="86"/>
                  </a:lnTo>
                  <a:lnTo>
                    <a:pt x="56" y="84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78"/>
                  </a:lnTo>
                  <a:lnTo>
                    <a:pt x="70" y="76"/>
                  </a:lnTo>
                  <a:lnTo>
                    <a:pt x="70" y="76"/>
                  </a:lnTo>
                  <a:lnTo>
                    <a:pt x="78" y="5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Freeform 372">
              <a:extLst>
                <a:ext uri="{FF2B5EF4-FFF2-40B4-BE49-F238E27FC236}">
                  <a16:creationId xmlns:a16="http://schemas.microsoft.com/office/drawing/2014/main" id="{B3882871-B3FD-1B57-E0EA-5C3B244843B8}"/>
                </a:ext>
              </a:extLst>
            </p:cNvPr>
            <p:cNvSpPr>
              <a:spLocks/>
            </p:cNvSpPr>
            <p:nvPr/>
          </p:nvSpPr>
          <p:spPr bwMode="gray">
            <a:xfrm>
              <a:off x="2573103" y="2290592"/>
              <a:ext cx="2269320" cy="1364199"/>
            </a:xfrm>
            <a:custGeom>
              <a:avLst/>
              <a:gdLst>
                <a:gd name="T0" fmla="*/ 944 w 1094"/>
                <a:gd name="T1" fmla="*/ 658 h 746"/>
                <a:gd name="T2" fmla="*/ 978 w 1094"/>
                <a:gd name="T3" fmla="*/ 698 h 746"/>
                <a:gd name="T4" fmla="*/ 1002 w 1094"/>
                <a:gd name="T5" fmla="*/ 710 h 746"/>
                <a:gd name="T6" fmla="*/ 978 w 1094"/>
                <a:gd name="T7" fmla="*/ 672 h 746"/>
                <a:gd name="T8" fmla="*/ 970 w 1094"/>
                <a:gd name="T9" fmla="*/ 640 h 746"/>
                <a:gd name="T10" fmla="*/ 930 w 1094"/>
                <a:gd name="T11" fmla="*/ 638 h 746"/>
                <a:gd name="T12" fmla="*/ 1022 w 1094"/>
                <a:gd name="T13" fmla="*/ 600 h 746"/>
                <a:gd name="T14" fmla="*/ 1082 w 1094"/>
                <a:gd name="T15" fmla="*/ 568 h 746"/>
                <a:gd name="T16" fmla="*/ 1070 w 1094"/>
                <a:gd name="T17" fmla="*/ 500 h 746"/>
                <a:gd name="T18" fmla="*/ 1024 w 1094"/>
                <a:gd name="T19" fmla="*/ 460 h 746"/>
                <a:gd name="T20" fmla="*/ 974 w 1094"/>
                <a:gd name="T21" fmla="*/ 372 h 746"/>
                <a:gd name="T22" fmla="*/ 916 w 1094"/>
                <a:gd name="T23" fmla="*/ 354 h 746"/>
                <a:gd name="T24" fmla="*/ 878 w 1094"/>
                <a:gd name="T25" fmla="*/ 312 h 746"/>
                <a:gd name="T26" fmla="*/ 806 w 1094"/>
                <a:gd name="T27" fmla="*/ 332 h 746"/>
                <a:gd name="T28" fmla="*/ 816 w 1094"/>
                <a:gd name="T29" fmla="*/ 458 h 746"/>
                <a:gd name="T30" fmla="*/ 790 w 1094"/>
                <a:gd name="T31" fmla="*/ 510 h 746"/>
                <a:gd name="T32" fmla="*/ 792 w 1094"/>
                <a:gd name="T33" fmla="*/ 576 h 746"/>
                <a:gd name="T34" fmla="*/ 758 w 1094"/>
                <a:gd name="T35" fmla="*/ 556 h 746"/>
                <a:gd name="T36" fmla="*/ 736 w 1094"/>
                <a:gd name="T37" fmla="*/ 496 h 746"/>
                <a:gd name="T38" fmla="*/ 640 w 1094"/>
                <a:gd name="T39" fmla="*/ 440 h 746"/>
                <a:gd name="T40" fmla="*/ 592 w 1094"/>
                <a:gd name="T41" fmla="*/ 392 h 746"/>
                <a:gd name="T42" fmla="*/ 644 w 1094"/>
                <a:gd name="T43" fmla="*/ 298 h 746"/>
                <a:gd name="T44" fmla="*/ 682 w 1094"/>
                <a:gd name="T45" fmla="*/ 266 h 746"/>
                <a:gd name="T46" fmla="*/ 672 w 1094"/>
                <a:gd name="T47" fmla="*/ 194 h 746"/>
                <a:gd name="T48" fmla="*/ 738 w 1094"/>
                <a:gd name="T49" fmla="*/ 194 h 746"/>
                <a:gd name="T50" fmla="*/ 774 w 1094"/>
                <a:gd name="T51" fmla="*/ 156 h 746"/>
                <a:gd name="T52" fmla="*/ 768 w 1094"/>
                <a:gd name="T53" fmla="*/ 114 h 746"/>
                <a:gd name="T54" fmla="*/ 744 w 1094"/>
                <a:gd name="T55" fmla="*/ 74 h 746"/>
                <a:gd name="T56" fmla="*/ 714 w 1094"/>
                <a:gd name="T57" fmla="*/ 138 h 746"/>
                <a:gd name="T58" fmla="*/ 686 w 1094"/>
                <a:gd name="T59" fmla="*/ 106 h 746"/>
                <a:gd name="T60" fmla="*/ 658 w 1094"/>
                <a:gd name="T61" fmla="*/ 100 h 746"/>
                <a:gd name="T62" fmla="*/ 644 w 1094"/>
                <a:gd name="T63" fmla="*/ 48 h 746"/>
                <a:gd name="T64" fmla="*/ 610 w 1094"/>
                <a:gd name="T65" fmla="*/ 4 h 746"/>
                <a:gd name="T66" fmla="*/ 598 w 1094"/>
                <a:gd name="T67" fmla="*/ 78 h 746"/>
                <a:gd name="T68" fmla="*/ 630 w 1094"/>
                <a:gd name="T69" fmla="*/ 122 h 746"/>
                <a:gd name="T70" fmla="*/ 584 w 1094"/>
                <a:gd name="T71" fmla="*/ 124 h 746"/>
                <a:gd name="T72" fmla="*/ 544 w 1094"/>
                <a:gd name="T73" fmla="*/ 152 h 746"/>
                <a:gd name="T74" fmla="*/ 502 w 1094"/>
                <a:gd name="T75" fmla="*/ 150 h 746"/>
                <a:gd name="T76" fmla="*/ 464 w 1094"/>
                <a:gd name="T77" fmla="*/ 122 h 746"/>
                <a:gd name="T78" fmla="*/ 424 w 1094"/>
                <a:gd name="T79" fmla="*/ 124 h 746"/>
                <a:gd name="T80" fmla="*/ 420 w 1094"/>
                <a:gd name="T81" fmla="*/ 186 h 746"/>
                <a:gd name="T82" fmla="*/ 380 w 1094"/>
                <a:gd name="T83" fmla="*/ 148 h 746"/>
                <a:gd name="T84" fmla="*/ 342 w 1094"/>
                <a:gd name="T85" fmla="*/ 138 h 746"/>
                <a:gd name="T86" fmla="*/ 328 w 1094"/>
                <a:gd name="T87" fmla="*/ 100 h 746"/>
                <a:gd name="T88" fmla="*/ 282 w 1094"/>
                <a:gd name="T89" fmla="*/ 84 h 746"/>
                <a:gd name="T90" fmla="*/ 220 w 1094"/>
                <a:gd name="T91" fmla="*/ 72 h 746"/>
                <a:gd name="T92" fmla="*/ 182 w 1094"/>
                <a:gd name="T93" fmla="*/ 44 h 746"/>
                <a:gd name="T94" fmla="*/ 166 w 1094"/>
                <a:gd name="T95" fmla="*/ 62 h 746"/>
                <a:gd name="T96" fmla="*/ 124 w 1094"/>
                <a:gd name="T97" fmla="*/ 78 h 746"/>
                <a:gd name="T98" fmla="*/ 22 w 1094"/>
                <a:gd name="T99" fmla="*/ 80 h 746"/>
                <a:gd name="T100" fmla="*/ 80 w 1094"/>
                <a:gd name="T101" fmla="*/ 388 h 746"/>
                <a:gd name="T102" fmla="*/ 152 w 1094"/>
                <a:gd name="T103" fmla="*/ 496 h 746"/>
                <a:gd name="T104" fmla="*/ 172 w 1094"/>
                <a:gd name="T105" fmla="*/ 572 h 746"/>
                <a:gd name="T106" fmla="*/ 638 w 1094"/>
                <a:gd name="T107" fmla="*/ 646 h 746"/>
                <a:gd name="T108" fmla="*/ 720 w 1094"/>
                <a:gd name="T109" fmla="*/ 648 h 746"/>
                <a:gd name="T110" fmla="*/ 756 w 1094"/>
                <a:gd name="T111" fmla="*/ 672 h 746"/>
                <a:gd name="T112" fmla="*/ 784 w 1094"/>
                <a:gd name="T113" fmla="*/ 704 h 746"/>
                <a:gd name="T114" fmla="*/ 752 w 1094"/>
                <a:gd name="T115" fmla="*/ 722 h 746"/>
                <a:gd name="T116" fmla="*/ 750 w 1094"/>
                <a:gd name="T117" fmla="*/ 744 h 746"/>
                <a:gd name="T118" fmla="*/ 798 w 1094"/>
                <a:gd name="T119" fmla="*/ 722 h 746"/>
                <a:gd name="T120" fmla="*/ 840 w 1094"/>
                <a:gd name="T121" fmla="*/ 698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4" h="746">
                  <a:moveTo>
                    <a:pt x="850" y="702"/>
                  </a:moveTo>
                  <a:lnTo>
                    <a:pt x="864" y="690"/>
                  </a:lnTo>
                  <a:lnTo>
                    <a:pt x="880" y="682"/>
                  </a:lnTo>
                  <a:lnTo>
                    <a:pt x="894" y="680"/>
                  </a:lnTo>
                  <a:lnTo>
                    <a:pt x="906" y="678"/>
                  </a:lnTo>
                  <a:lnTo>
                    <a:pt x="910" y="678"/>
                  </a:lnTo>
                  <a:lnTo>
                    <a:pt x="916" y="668"/>
                  </a:lnTo>
                  <a:lnTo>
                    <a:pt x="920" y="662"/>
                  </a:lnTo>
                  <a:lnTo>
                    <a:pt x="924" y="658"/>
                  </a:lnTo>
                  <a:lnTo>
                    <a:pt x="928" y="656"/>
                  </a:lnTo>
                  <a:lnTo>
                    <a:pt x="932" y="654"/>
                  </a:lnTo>
                  <a:lnTo>
                    <a:pt x="934" y="654"/>
                  </a:lnTo>
                  <a:lnTo>
                    <a:pt x="936" y="656"/>
                  </a:lnTo>
                  <a:lnTo>
                    <a:pt x="936" y="656"/>
                  </a:lnTo>
                  <a:lnTo>
                    <a:pt x="938" y="656"/>
                  </a:lnTo>
                  <a:lnTo>
                    <a:pt x="944" y="658"/>
                  </a:lnTo>
                  <a:lnTo>
                    <a:pt x="946" y="666"/>
                  </a:lnTo>
                  <a:lnTo>
                    <a:pt x="944" y="674"/>
                  </a:lnTo>
                  <a:lnTo>
                    <a:pt x="940" y="682"/>
                  </a:lnTo>
                  <a:lnTo>
                    <a:pt x="938" y="688"/>
                  </a:lnTo>
                  <a:lnTo>
                    <a:pt x="936" y="690"/>
                  </a:lnTo>
                  <a:lnTo>
                    <a:pt x="946" y="698"/>
                  </a:lnTo>
                  <a:lnTo>
                    <a:pt x="956" y="700"/>
                  </a:lnTo>
                  <a:lnTo>
                    <a:pt x="964" y="696"/>
                  </a:lnTo>
                  <a:lnTo>
                    <a:pt x="970" y="692"/>
                  </a:lnTo>
                  <a:lnTo>
                    <a:pt x="972" y="690"/>
                  </a:lnTo>
                  <a:lnTo>
                    <a:pt x="978" y="690"/>
                  </a:lnTo>
                  <a:lnTo>
                    <a:pt x="980" y="690"/>
                  </a:lnTo>
                  <a:lnTo>
                    <a:pt x="982" y="692"/>
                  </a:lnTo>
                  <a:lnTo>
                    <a:pt x="982" y="694"/>
                  </a:lnTo>
                  <a:lnTo>
                    <a:pt x="980" y="696"/>
                  </a:lnTo>
                  <a:lnTo>
                    <a:pt x="978" y="698"/>
                  </a:lnTo>
                  <a:lnTo>
                    <a:pt x="976" y="700"/>
                  </a:lnTo>
                  <a:lnTo>
                    <a:pt x="974" y="702"/>
                  </a:lnTo>
                  <a:lnTo>
                    <a:pt x="972" y="702"/>
                  </a:lnTo>
                  <a:lnTo>
                    <a:pt x="972" y="702"/>
                  </a:lnTo>
                  <a:lnTo>
                    <a:pt x="966" y="706"/>
                  </a:lnTo>
                  <a:lnTo>
                    <a:pt x="962" y="708"/>
                  </a:lnTo>
                  <a:lnTo>
                    <a:pt x="960" y="712"/>
                  </a:lnTo>
                  <a:lnTo>
                    <a:pt x="960" y="714"/>
                  </a:lnTo>
                  <a:lnTo>
                    <a:pt x="960" y="718"/>
                  </a:lnTo>
                  <a:lnTo>
                    <a:pt x="960" y="720"/>
                  </a:lnTo>
                  <a:lnTo>
                    <a:pt x="962" y="722"/>
                  </a:lnTo>
                  <a:lnTo>
                    <a:pt x="962" y="722"/>
                  </a:lnTo>
                  <a:lnTo>
                    <a:pt x="968" y="722"/>
                  </a:lnTo>
                  <a:lnTo>
                    <a:pt x="980" y="718"/>
                  </a:lnTo>
                  <a:lnTo>
                    <a:pt x="992" y="714"/>
                  </a:lnTo>
                  <a:lnTo>
                    <a:pt x="1002" y="710"/>
                  </a:lnTo>
                  <a:lnTo>
                    <a:pt x="1006" y="708"/>
                  </a:lnTo>
                  <a:lnTo>
                    <a:pt x="1010" y="706"/>
                  </a:lnTo>
                  <a:lnTo>
                    <a:pt x="1012" y="704"/>
                  </a:lnTo>
                  <a:lnTo>
                    <a:pt x="1012" y="702"/>
                  </a:lnTo>
                  <a:lnTo>
                    <a:pt x="1010" y="700"/>
                  </a:lnTo>
                  <a:lnTo>
                    <a:pt x="1008" y="698"/>
                  </a:lnTo>
                  <a:lnTo>
                    <a:pt x="1006" y="696"/>
                  </a:lnTo>
                  <a:lnTo>
                    <a:pt x="1006" y="696"/>
                  </a:lnTo>
                  <a:lnTo>
                    <a:pt x="1004" y="696"/>
                  </a:lnTo>
                  <a:lnTo>
                    <a:pt x="1000" y="694"/>
                  </a:lnTo>
                  <a:lnTo>
                    <a:pt x="996" y="690"/>
                  </a:lnTo>
                  <a:lnTo>
                    <a:pt x="990" y="686"/>
                  </a:lnTo>
                  <a:lnTo>
                    <a:pt x="986" y="682"/>
                  </a:lnTo>
                  <a:lnTo>
                    <a:pt x="982" y="678"/>
                  </a:lnTo>
                  <a:lnTo>
                    <a:pt x="980" y="674"/>
                  </a:lnTo>
                  <a:lnTo>
                    <a:pt x="978" y="672"/>
                  </a:lnTo>
                  <a:lnTo>
                    <a:pt x="976" y="670"/>
                  </a:lnTo>
                  <a:lnTo>
                    <a:pt x="972" y="666"/>
                  </a:lnTo>
                  <a:lnTo>
                    <a:pt x="970" y="662"/>
                  </a:lnTo>
                  <a:lnTo>
                    <a:pt x="972" y="658"/>
                  </a:lnTo>
                  <a:lnTo>
                    <a:pt x="972" y="656"/>
                  </a:lnTo>
                  <a:lnTo>
                    <a:pt x="974" y="654"/>
                  </a:lnTo>
                  <a:lnTo>
                    <a:pt x="974" y="652"/>
                  </a:lnTo>
                  <a:lnTo>
                    <a:pt x="974" y="648"/>
                  </a:lnTo>
                  <a:lnTo>
                    <a:pt x="972" y="646"/>
                  </a:lnTo>
                  <a:lnTo>
                    <a:pt x="970" y="646"/>
                  </a:lnTo>
                  <a:lnTo>
                    <a:pt x="968" y="644"/>
                  </a:lnTo>
                  <a:lnTo>
                    <a:pt x="966" y="646"/>
                  </a:lnTo>
                  <a:lnTo>
                    <a:pt x="964" y="646"/>
                  </a:lnTo>
                  <a:lnTo>
                    <a:pt x="964" y="646"/>
                  </a:lnTo>
                  <a:lnTo>
                    <a:pt x="964" y="640"/>
                  </a:lnTo>
                  <a:lnTo>
                    <a:pt x="970" y="640"/>
                  </a:lnTo>
                  <a:lnTo>
                    <a:pt x="974" y="638"/>
                  </a:lnTo>
                  <a:lnTo>
                    <a:pt x="978" y="636"/>
                  </a:lnTo>
                  <a:lnTo>
                    <a:pt x="980" y="632"/>
                  </a:lnTo>
                  <a:lnTo>
                    <a:pt x="982" y="630"/>
                  </a:lnTo>
                  <a:lnTo>
                    <a:pt x="982" y="628"/>
                  </a:lnTo>
                  <a:lnTo>
                    <a:pt x="980" y="624"/>
                  </a:lnTo>
                  <a:lnTo>
                    <a:pt x="978" y="622"/>
                  </a:lnTo>
                  <a:lnTo>
                    <a:pt x="976" y="620"/>
                  </a:lnTo>
                  <a:lnTo>
                    <a:pt x="972" y="620"/>
                  </a:lnTo>
                  <a:lnTo>
                    <a:pt x="968" y="620"/>
                  </a:lnTo>
                  <a:lnTo>
                    <a:pt x="966" y="622"/>
                  </a:lnTo>
                  <a:lnTo>
                    <a:pt x="964" y="622"/>
                  </a:lnTo>
                  <a:lnTo>
                    <a:pt x="964" y="622"/>
                  </a:lnTo>
                  <a:lnTo>
                    <a:pt x="948" y="628"/>
                  </a:lnTo>
                  <a:lnTo>
                    <a:pt x="936" y="634"/>
                  </a:lnTo>
                  <a:lnTo>
                    <a:pt x="930" y="638"/>
                  </a:lnTo>
                  <a:lnTo>
                    <a:pt x="928" y="640"/>
                  </a:lnTo>
                  <a:lnTo>
                    <a:pt x="918" y="650"/>
                  </a:lnTo>
                  <a:lnTo>
                    <a:pt x="908" y="660"/>
                  </a:lnTo>
                  <a:lnTo>
                    <a:pt x="898" y="666"/>
                  </a:lnTo>
                  <a:lnTo>
                    <a:pt x="892" y="668"/>
                  </a:lnTo>
                  <a:lnTo>
                    <a:pt x="902" y="656"/>
                  </a:lnTo>
                  <a:lnTo>
                    <a:pt x="912" y="644"/>
                  </a:lnTo>
                  <a:lnTo>
                    <a:pt x="922" y="632"/>
                  </a:lnTo>
                  <a:lnTo>
                    <a:pt x="928" y="622"/>
                  </a:lnTo>
                  <a:lnTo>
                    <a:pt x="930" y="620"/>
                  </a:lnTo>
                  <a:lnTo>
                    <a:pt x="952" y="606"/>
                  </a:lnTo>
                  <a:lnTo>
                    <a:pt x="968" y="598"/>
                  </a:lnTo>
                  <a:lnTo>
                    <a:pt x="974" y="598"/>
                  </a:lnTo>
                  <a:lnTo>
                    <a:pt x="990" y="600"/>
                  </a:lnTo>
                  <a:lnTo>
                    <a:pt x="1006" y="600"/>
                  </a:lnTo>
                  <a:lnTo>
                    <a:pt x="1022" y="600"/>
                  </a:lnTo>
                  <a:lnTo>
                    <a:pt x="1034" y="598"/>
                  </a:lnTo>
                  <a:lnTo>
                    <a:pt x="1038" y="598"/>
                  </a:lnTo>
                  <a:lnTo>
                    <a:pt x="1046" y="596"/>
                  </a:lnTo>
                  <a:lnTo>
                    <a:pt x="1052" y="594"/>
                  </a:lnTo>
                  <a:lnTo>
                    <a:pt x="1056" y="590"/>
                  </a:lnTo>
                  <a:lnTo>
                    <a:pt x="1058" y="588"/>
                  </a:lnTo>
                  <a:lnTo>
                    <a:pt x="1060" y="584"/>
                  </a:lnTo>
                  <a:lnTo>
                    <a:pt x="1060" y="582"/>
                  </a:lnTo>
                  <a:lnTo>
                    <a:pt x="1060" y="580"/>
                  </a:lnTo>
                  <a:lnTo>
                    <a:pt x="1060" y="580"/>
                  </a:lnTo>
                  <a:lnTo>
                    <a:pt x="1064" y="574"/>
                  </a:lnTo>
                  <a:lnTo>
                    <a:pt x="1068" y="570"/>
                  </a:lnTo>
                  <a:lnTo>
                    <a:pt x="1072" y="568"/>
                  </a:lnTo>
                  <a:lnTo>
                    <a:pt x="1076" y="566"/>
                  </a:lnTo>
                  <a:lnTo>
                    <a:pt x="1080" y="566"/>
                  </a:lnTo>
                  <a:lnTo>
                    <a:pt x="1082" y="568"/>
                  </a:lnTo>
                  <a:lnTo>
                    <a:pt x="1082" y="568"/>
                  </a:lnTo>
                  <a:lnTo>
                    <a:pt x="1090" y="562"/>
                  </a:lnTo>
                  <a:lnTo>
                    <a:pt x="1094" y="552"/>
                  </a:lnTo>
                  <a:lnTo>
                    <a:pt x="1094" y="540"/>
                  </a:lnTo>
                  <a:lnTo>
                    <a:pt x="1092" y="530"/>
                  </a:lnTo>
                  <a:lnTo>
                    <a:pt x="1088" y="524"/>
                  </a:lnTo>
                  <a:lnTo>
                    <a:pt x="1084" y="520"/>
                  </a:lnTo>
                  <a:lnTo>
                    <a:pt x="1082" y="518"/>
                  </a:lnTo>
                  <a:lnTo>
                    <a:pt x="1078" y="518"/>
                  </a:lnTo>
                  <a:lnTo>
                    <a:pt x="1078" y="518"/>
                  </a:lnTo>
                  <a:lnTo>
                    <a:pt x="1076" y="510"/>
                  </a:lnTo>
                  <a:lnTo>
                    <a:pt x="1074" y="504"/>
                  </a:lnTo>
                  <a:lnTo>
                    <a:pt x="1072" y="502"/>
                  </a:lnTo>
                  <a:lnTo>
                    <a:pt x="1072" y="500"/>
                  </a:lnTo>
                  <a:lnTo>
                    <a:pt x="1072" y="500"/>
                  </a:lnTo>
                  <a:lnTo>
                    <a:pt x="1070" y="500"/>
                  </a:lnTo>
                  <a:lnTo>
                    <a:pt x="1052" y="500"/>
                  </a:lnTo>
                  <a:lnTo>
                    <a:pt x="1048" y="502"/>
                  </a:lnTo>
                  <a:lnTo>
                    <a:pt x="1046" y="504"/>
                  </a:lnTo>
                  <a:lnTo>
                    <a:pt x="1044" y="502"/>
                  </a:lnTo>
                  <a:lnTo>
                    <a:pt x="1042" y="502"/>
                  </a:lnTo>
                  <a:lnTo>
                    <a:pt x="1040" y="500"/>
                  </a:lnTo>
                  <a:lnTo>
                    <a:pt x="1040" y="500"/>
                  </a:lnTo>
                  <a:lnTo>
                    <a:pt x="1034" y="484"/>
                  </a:lnTo>
                  <a:lnTo>
                    <a:pt x="1030" y="468"/>
                  </a:lnTo>
                  <a:lnTo>
                    <a:pt x="1026" y="456"/>
                  </a:lnTo>
                  <a:lnTo>
                    <a:pt x="1024" y="452"/>
                  </a:lnTo>
                  <a:lnTo>
                    <a:pt x="1024" y="452"/>
                  </a:lnTo>
                  <a:lnTo>
                    <a:pt x="1024" y="454"/>
                  </a:lnTo>
                  <a:lnTo>
                    <a:pt x="1024" y="458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56"/>
                  </a:lnTo>
                  <a:lnTo>
                    <a:pt x="1022" y="448"/>
                  </a:lnTo>
                  <a:lnTo>
                    <a:pt x="1016" y="436"/>
                  </a:lnTo>
                  <a:lnTo>
                    <a:pt x="1010" y="422"/>
                  </a:lnTo>
                  <a:lnTo>
                    <a:pt x="1002" y="408"/>
                  </a:lnTo>
                  <a:lnTo>
                    <a:pt x="996" y="398"/>
                  </a:lnTo>
                  <a:lnTo>
                    <a:pt x="994" y="394"/>
                  </a:lnTo>
                  <a:lnTo>
                    <a:pt x="992" y="384"/>
                  </a:lnTo>
                  <a:lnTo>
                    <a:pt x="988" y="378"/>
                  </a:lnTo>
                  <a:lnTo>
                    <a:pt x="986" y="374"/>
                  </a:lnTo>
                  <a:lnTo>
                    <a:pt x="982" y="372"/>
                  </a:lnTo>
                  <a:lnTo>
                    <a:pt x="980" y="370"/>
                  </a:lnTo>
                  <a:lnTo>
                    <a:pt x="976" y="370"/>
                  </a:lnTo>
                  <a:lnTo>
                    <a:pt x="974" y="370"/>
                  </a:lnTo>
                  <a:lnTo>
                    <a:pt x="974" y="372"/>
                  </a:lnTo>
                  <a:lnTo>
                    <a:pt x="972" y="372"/>
                  </a:lnTo>
                  <a:lnTo>
                    <a:pt x="974" y="386"/>
                  </a:lnTo>
                  <a:lnTo>
                    <a:pt x="970" y="394"/>
                  </a:lnTo>
                  <a:lnTo>
                    <a:pt x="964" y="400"/>
                  </a:lnTo>
                  <a:lnTo>
                    <a:pt x="958" y="404"/>
                  </a:lnTo>
                  <a:lnTo>
                    <a:pt x="954" y="404"/>
                  </a:lnTo>
                  <a:lnTo>
                    <a:pt x="942" y="408"/>
                  </a:lnTo>
                  <a:lnTo>
                    <a:pt x="932" y="408"/>
                  </a:lnTo>
                  <a:lnTo>
                    <a:pt x="926" y="404"/>
                  </a:lnTo>
                  <a:lnTo>
                    <a:pt x="924" y="400"/>
                  </a:lnTo>
                  <a:lnTo>
                    <a:pt x="922" y="398"/>
                  </a:lnTo>
                  <a:lnTo>
                    <a:pt x="918" y="388"/>
                  </a:lnTo>
                  <a:lnTo>
                    <a:pt x="918" y="378"/>
                  </a:lnTo>
                  <a:lnTo>
                    <a:pt x="920" y="370"/>
                  </a:lnTo>
                  <a:lnTo>
                    <a:pt x="922" y="366"/>
                  </a:lnTo>
                  <a:lnTo>
                    <a:pt x="916" y="354"/>
                  </a:lnTo>
                  <a:lnTo>
                    <a:pt x="918" y="350"/>
                  </a:lnTo>
                  <a:lnTo>
                    <a:pt x="918" y="348"/>
                  </a:lnTo>
                  <a:lnTo>
                    <a:pt x="918" y="344"/>
                  </a:lnTo>
                  <a:lnTo>
                    <a:pt x="916" y="342"/>
                  </a:lnTo>
                  <a:lnTo>
                    <a:pt x="916" y="342"/>
                  </a:lnTo>
                  <a:lnTo>
                    <a:pt x="912" y="340"/>
                  </a:lnTo>
                  <a:lnTo>
                    <a:pt x="908" y="338"/>
                  </a:lnTo>
                  <a:lnTo>
                    <a:pt x="904" y="334"/>
                  </a:lnTo>
                  <a:lnTo>
                    <a:pt x="900" y="332"/>
                  </a:lnTo>
                  <a:lnTo>
                    <a:pt x="898" y="328"/>
                  </a:lnTo>
                  <a:lnTo>
                    <a:pt x="896" y="326"/>
                  </a:lnTo>
                  <a:lnTo>
                    <a:pt x="894" y="326"/>
                  </a:lnTo>
                  <a:lnTo>
                    <a:pt x="890" y="320"/>
                  </a:lnTo>
                  <a:lnTo>
                    <a:pt x="886" y="316"/>
                  </a:lnTo>
                  <a:lnTo>
                    <a:pt x="882" y="314"/>
                  </a:lnTo>
                  <a:lnTo>
                    <a:pt x="878" y="312"/>
                  </a:lnTo>
                  <a:lnTo>
                    <a:pt x="874" y="312"/>
                  </a:lnTo>
                  <a:lnTo>
                    <a:pt x="870" y="312"/>
                  </a:lnTo>
                  <a:lnTo>
                    <a:pt x="870" y="312"/>
                  </a:lnTo>
                  <a:lnTo>
                    <a:pt x="830" y="310"/>
                  </a:lnTo>
                  <a:lnTo>
                    <a:pt x="826" y="308"/>
                  </a:lnTo>
                  <a:lnTo>
                    <a:pt x="820" y="308"/>
                  </a:lnTo>
                  <a:lnTo>
                    <a:pt x="818" y="308"/>
                  </a:lnTo>
                  <a:lnTo>
                    <a:pt x="814" y="312"/>
                  </a:lnTo>
                  <a:lnTo>
                    <a:pt x="812" y="314"/>
                  </a:lnTo>
                  <a:lnTo>
                    <a:pt x="810" y="318"/>
                  </a:lnTo>
                  <a:lnTo>
                    <a:pt x="810" y="320"/>
                  </a:lnTo>
                  <a:lnTo>
                    <a:pt x="810" y="324"/>
                  </a:lnTo>
                  <a:lnTo>
                    <a:pt x="810" y="324"/>
                  </a:lnTo>
                  <a:lnTo>
                    <a:pt x="808" y="326"/>
                  </a:lnTo>
                  <a:lnTo>
                    <a:pt x="806" y="328"/>
                  </a:lnTo>
                  <a:lnTo>
                    <a:pt x="806" y="332"/>
                  </a:lnTo>
                  <a:lnTo>
                    <a:pt x="806" y="336"/>
                  </a:lnTo>
                  <a:lnTo>
                    <a:pt x="806" y="340"/>
                  </a:lnTo>
                  <a:lnTo>
                    <a:pt x="806" y="342"/>
                  </a:lnTo>
                  <a:lnTo>
                    <a:pt x="806" y="344"/>
                  </a:lnTo>
                  <a:lnTo>
                    <a:pt x="810" y="348"/>
                  </a:lnTo>
                  <a:lnTo>
                    <a:pt x="812" y="354"/>
                  </a:lnTo>
                  <a:lnTo>
                    <a:pt x="814" y="358"/>
                  </a:lnTo>
                  <a:lnTo>
                    <a:pt x="814" y="362"/>
                  </a:lnTo>
                  <a:lnTo>
                    <a:pt x="814" y="366"/>
                  </a:lnTo>
                  <a:lnTo>
                    <a:pt x="808" y="388"/>
                  </a:lnTo>
                  <a:lnTo>
                    <a:pt x="804" y="402"/>
                  </a:lnTo>
                  <a:lnTo>
                    <a:pt x="802" y="408"/>
                  </a:lnTo>
                  <a:lnTo>
                    <a:pt x="806" y="416"/>
                  </a:lnTo>
                  <a:lnTo>
                    <a:pt x="810" y="430"/>
                  </a:lnTo>
                  <a:lnTo>
                    <a:pt x="814" y="446"/>
                  </a:lnTo>
                  <a:lnTo>
                    <a:pt x="816" y="458"/>
                  </a:lnTo>
                  <a:lnTo>
                    <a:pt x="818" y="462"/>
                  </a:lnTo>
                  <a:lnTo>
                    <a:pt x="818" y="470"/>
                  </a:lnTo>
                  <a:lnTo>
                    <a:pt x="816" y="474"/>
                  </a:lnTo>
                  <a:lnTo>
                    <a:pt x="814" y="478"/>
                  </a:lnTo>
                  <a:lnTo>
                    <a:pt x="812" y="482"/>
                  </a:lnTo>
                  <a:lnTo>
                    <a:pt x="810" y="482"/>
                  </a:lnTo>
                  <a:lnTo>
                    <a:pt x="808" y="484"/>
                  </a:lnTo>
                  <a:lnTo>
                    <a:pt x="806" y="484"/>
                  </a:lnTo>
                  <a:lnTo>
                    <a:pt x="804" y="490"/>
                  </a:lnTo>
                  <a:lnTo>
                    <a:pt x="800" y="496"/>
                  </a:lnTo>
                  <a:lnTo>
                    <a:pt x="796" y="500"/>
                  </a:lnTo>
                  <a:lnTo>
                    <a:pt x="792" y="502"/>
                  </a:lnTo>
                  <a:lnTo>
                    <a:pt x="788" y="504"/>
                  </a:lnTo>
                  <a:lnTo>
                    <a:pt x="788" y="504"/>
                  </a:lnTo>
                  <a:lnTo>
                    <a:pt x="790" y="506"/>
                  </a:lnTo>
                  <a:lnTo>
                    <a:pt x="790" y="510"/>
                  </a:lnTo>
                  <a:lnTo>
                    <a:pt x="790" y="514"/>
                  </a:lnTo>
                  <a:lnTo>
                    <a:pt x="790" y="520"/>
                  </a:lnTo>
                  <a:lnTo>
                    <a:pt x="790" y="524"/>
                  </a:lnTo>
                  <a:lnTo>
                    <a:pt x="790" y="530"/>
                  </a:lnTo>
                  <a:lnTo>
                    <a:pt x="790" y="532"/>
                  </a:lnTo>
                  <a:lnTo>
                    <a:pt x="790" y="534"/>
                  </a:lnTo>
                  <a:lnTo>
                    <a:pt x="790" y="540"/>
                  </a:lnTo>
                  <a:lnTo>
                    <a:pt x="792" y="544"/>
                  </a:lnTo>
                  <a:lnTo>
                    <a:pt x="794" y="548"/>
                  </a:lnTo>
                  <a:lnTo>
                    <a:pt x="798" y="552"/>
                  </a:lnTo>
                  <a:lnTo>
                    <a:pt x="800" y="554"/>
                  </a:lnTo>
                  <a:lnTo>
                    <a:pt x="800" y="554"/>
                  </a:lnTo>
                  <a:lnTo>
                    <a:pt x="800" y="562"/>
                  </a:lnTo>
                  <a:lnTo>
                    <a:pt x="798" y="568"/>
                  </a:lnTo>
                  <a:lnTo>
                    <a:pt x="794" y="572"/>
                  </a:lnTo>
                  <a:lnTo>
                    <a:pt x="792" y="576"/>
                  </a:lnTo>
                  <a:lnTo>
                    <a:pt x="790" y="578"/>
                  </a:lnTo>
                  <a:lnTo>
                    <a:pt x="790" y="578"/>
                  </a:lnTo>
                  <a:lnTo>
                    <a:pt x="786" y="582"/>
                  </a:lnTo>
                  <a:lnTo>
                    <a:pt x="782" y="584"/>
                  </a:lnTo>
                  <a:lnTo>
                    <a:pt x="778" y="584"/>
                  </a:lnTo>
                  <a:lnTo>
                    <a:pt x="776" y="582"/>
                  </a:lnTo>
                  <a:lnTo>
                    <a:pt x="774" y="580"/>
                  </a:lnTo>
                  <a:lnTo>
                    <a:pt x="772" y="578"/>
                  </a:lnTo>
                  <a:lnTo>
                    <a:pt x="770" y="576"/>
                  </a:lnTo>
                  <a:lnTo>
                    <a:pt x="770" y="574"/>
                  </a:lnTo>
                  <a:lnTo>
                    <a:pt x="768" y="570"/>
                  </a:lnTo>
                  <a:lnTo>
                    <a:pt x="766" y="566"/>
                  </a:lnTo>
                  <a:lnTo>
                    <a:pt x="764" y="562"/>
                  </a:lnTo>
                  <a:lnTo>
                    <a:pt x="764" y="560"/>
                  </a:lnTo>
                  <a:lnTo>
                    <a:pt x="762" y="558"/>
                  </a:lnTo>
                  <a:lnTo>
                    <a:pt x="758" y="556"/>
                  </a:lnTo>
                  <a:lnTo>
                    <a:pt x="754" y="554"/>
                  </a:lnTo>
                  <a:lnTo>
                    <a:pt x="752" y="550"/>
                  </a:lnTo>
                  <a:lnTo>
                    <a:pt x="752" y="548"/>
                  </a:lnTo>
                  <a:lnTo>
                    <a:pt x="752" y="546"/>
                  </a:lnTo>
                  <a:lnTo>
                    <a:pt x="752" y="544"/>
                  </a:lnTo>
                  <a:lnTo>
                    <a:pt x="752" y="542"/>
                  </a:lnTo>
                  <a:lnTo>
                    <a:pt x="750" y="540"/>
                  </a:lnTo>
                  <a:lnTo>
                    <a:pt x="748" y="534"/>
                  </a:lnTo>
                  <a:lnTo>
                    <a:pt x="746" y="530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4" y="520"/>
                  </a:lnTo>
                  <a:lnTo>
                    <a:pt x="744" y="510"/>
                  </a:lnTo>
                  <a:lnTo>
                    <a:pt x="742" y="504"/>
                  </a:lnTo>
                  <a:lnTo>
                    <a:pt x="738" y="500"/>
                  </a:lnTo>
                  <a:lnTo>
                    <a:pt x="736" y="496"/>
                  </a:lnTo>
                  <a:lnTo>
                    <a:pt x="732" y="494"/>
                  </a:lnTo>
                  <a:lnTo>
                    <a:pt x="730" y="492"/>
                  </a:lnTo>
                  <a:lnTo>
                    <a:pt x="728" y="492"/>
                  </a:lnTo>
                  <a:lnTo>
                    <a:pt x="726" y="492"/>
                  </a:lnTo>
                  <a:lnTo>
                    <a:pt x="726" y="492"/>
                  </a:lnTo>
                  <a:lnTo>
                    <a:pt x="714" y="490"/>
                  </a:lnTo>
                  <a:lnTo>
                    <a:pt x="702" y="490"/>
                  </a:lnTo>
                  <a:lnTo>
                    <a:pt x="690" y="492"/>
                  </a:lnTo>
                  <a:lnTo>
                    <a:pt x="686" y="492"/>
                  </a:lnTo>
                  <a:lnTo>
                    <a:pt x="670" y="488"/>
                  </a:lnTo>
                  <a:lnTo>
                    <a:pt x="660" y="478"/>
                  </a:lnTo>
                  <a:lnTo>
                    <a:pt x="652" y="468"/>
                  </a:lnTo>
                  <a:lnTo>
                    <a:pt x="650" y="458"/>
                  </a:lnTo>
                  <a:lnTo>
                    <a:pt x="650" y="456"/>
                  </a:lnTo>
                  <a:lnTo>
                    <a:pt x="644" y="446"/>
                  </a:lnTo>
                  <a:lnTo>
                    <a:pt x="640" y="440"/>
                  </a:lnTo>
                  <a:lnTo>
                    <a:pt x="636" y="434"/>
                  </a:lnTo>
                  <a:lnTo>
                    <a:pt x="630" y="430"/>
                  </a:lnTo>
                  <a:lnTo>
                    <a:pt x="628" y="428"/>
                  </a:lnTo>
                  <a:lnTo>
                    <a:pt x="624" y="428"/>
                  </a:lnTo>
                  <a:lnTo>
                    <a:pt x="624" y="428"/>
                  </a:lnTo>
                  <a:lnTo>
                    <a:pt x="622" y="420"/>
                  </a:lnTo>
                  <a:lnTo>
                    <a:pt x="620" y="416"/>
                  </a:lnTo>
                  <a:lnTo>
                    <a:pt x="618" y="412"/>
                  </a:lnTo>
                  <a:lnTo>
                    <a:pt x="618" y="412"/>
                  </a:lnTo>
                  <a:lnTo>
                    <a:pt x="616" y="410"/>
                  </a:lnTo>
                  <a:lnTo>
                    <a:pt x="608" y="412"/>
                  </a:lnTo>
                  <a:lnTo>
                    <a:pt x="602" y="410"/>
                  </a:lnTo>
                  <a:lnTo>
                    <a:pt x="598" y="408"/>
                  </a:lnTo>
                  <a:lnTo>
                    <a:pt x="594" y="402"/>
                  </a:lnTo>
                  <a:lnTo>
                    <a:pt x="592" y="398"/>
                  </a:lnTo>
                  <a:lnTo>
                    <a:pt x="592" y="392"/>
                  </a:lnTo>
                  <a:lnTo>
                    <a:pt x="590" y="388"/>
                  </a:lnTo>
                  <a:lnTo>
                    <a:pt x="590" y="386"/>
                  </a:lnTo>
                  <a:lnTo>
                    <a:pt x="590" y="384"/>
                  </a:lnTo>
                  <a:lnTo>
                    <a:pt x="592" y="372"/>
                  </a:lnTo>
                  <a:lnTo>
                    <a:pt x="598" y="358"/>
                  </a:lnTo>
                  <a:lnTo>
                    <a:pt x="608" y="342"/>
                  </a:lnTo>
                  <a:lnTo>
                    <a:pt x="618" y="330"/>
                  </a:lnTo>
                  <a:lnTo>
                    <a:pt x="624" y="320"/>
                  </a:lnTo>
                  <a:lnTo>
                    <a:pt x="628" y="318"/>
                  </a:lnTo>
                  <a:lnTo>
                    <a:pt x="634" y="316"/>
                  </a:lnTo>
                  <a:lnTo>
                    <a:pt x="638" y="312"/>
                  </a:lnTo>
                  <a:lnTo>
                    <a:pt x="642" y="308"/>
                  </a:lnTo>
                  <a:lnTo>
                    <a:pt x="644" y="306"/>
                  </a:lnTo>
                  <a:lnTo>
                    <a:pt x="644" y="304"/>
                  </a:lnTo>
                  <a:lnTo>
                    <a:pt x="646" y="302"/>
                  </a:lnTo>
                  <a:lnTo>
                    <a:pt x="644" y="298"/>
                  </a:lnTo>
                  <a:lnTo>
                    <a:pt x="644" y="296"/>
                  </a:lnTo>
                  <a:lnTo>
                    <a:pt x="646" y="294"/>
                  </a:lnTo>
                  <a:lnTo>
                    <a:pt x="646" y="292"/>
                  </a:lnTo>
                  <a:lnTo>
                    <a:pt x="648" y="292"/>
                  </a:lnTo>
                  <a:lnTo>
                    <a:pt x="650" y="292"/>
                  </a:lnTo>
                  <a:lnTo>
                    <a:pt x="652" y="290"/>
                  </a:lnTo>
                  <a:lnTo>
                    <a:pt x="656" y="292"/>
                  </a:lnTo>
                  <a:lnTo>
                    <a:pt x="662" y="292"/>
                  </a:lnTo>
                  <a:lnTo>
                    <a:pt x="666" y="294"/>
                  </a:lnTo>
                  <a:lnTo>
                    <a:pt x="670" y="296"/>
                  </a:lnTo>
                  <a:lnTo>
                    <a:pt x="672" y="296"/>
                  </a:lnTo>
                  <a:lnTo>
                    <a:pt x="674" y="298"/>
                  </a:lnTo>
                  <a:lnTo>
                    <a:pt x="678" y="292"/>
                  </a:lnTo>
                  <a:lnTo>
                    <a:pt x="682" y="282"/>
                  </a:lnTo>
                  <a:lnTo>
                    <a:pt x="682" y="270"/>
                  </a:lnTo>
                  <a:lnTo>
                    <a:pt x="682" y="266"/>
                  </a:lnTo>
                  <a:lnTo>
                    <a:pt x="684" y="250"/>
                  </a:lnTo>
                  <a:lnTo>
                    <a:pt x="690" y="238"/>
                  </a:lnTo>
                  <a:lnTo>
                    <a:pt x="698" y="230"/>
                  </a:lnTo>
                  <a:lnTo>
                    <a:pt x="700" y="226"/>
                  </a:lnTo>
                  <a:lnTo>
                    <a:pt x="702" y="220"/>
                  </a:lnTo>
                  <a:lnTo>
                    <a:pt x="704" y="218"/>
                  </a:lnTo>
                  <a:lnTo>
                    <a:pt x="704" y="216"/>
                  </a:lnTo>
                  <a:lnTo>
                    <a:pt x="702" y="214"/>
                  </a:lnTo>
                  <a:lnTo>
                    <a:pt x="702" y="214"/>
                  </a:lnTo>
                  <a:lnTo>
                    <a:pt x="700" y="214"/>
                  </a:lnTo>
                  <a:lnTo>
                    <a:pt x="700" y="214"/>
                  </a:lnTo>
                  <a:lnTo>
                    <a:pt x="698" y="216"/>
                  </a:lnTo>
                  <a:lnTo>
                    <a:pt x="668" y="200"/>
                  </a:lnTo>
                  <a:lnTo>
                    <a:pt x="668" y="196"/>
                  </a:lnTo>
                  <a:lnTo>
                    <a:pt x="670" y="196"/>
                  </a:lnTo>
                  <a:lnTo>
                    <a:pt x="672" y="194"/>
                  </a:lnTo>
                  <a:lnTo>
                    <a:pt x="676" y="194"/>
                  </a:lnTo>
                  <a:lnTo>
                    <a:pt x="680" y="194"/>
                  </a:lnTo>
                  <a:lnTo>
                    <a:pt x="684" y="196"/>
                  </a:lnTo>
                  <a:lnTo>
                    <a:pt x="688" y="196"/>
                  </a:lnTo>
                  <a:lnTo>
                    <a:pt x="692" y="196"/>
                  </a:lnTo>
                  <a:lnTo>
                    <a:pt x="694" y="198"/>
                  </a:lnTo>
                  <a:lnTo>
                    <a:pt x="696" y="198"/>
                  </a:lnTo>
                  <a:lnTo>
                    <a:pt x="700" y="196"/>
                  </a:lnTo>
                  <a:lnTo>
                    <a:pt x="704" y="196"/>
                  </a:lnTo>
                  <a:lnTo>
                    <a:pt x="710" y="198"/>
                  </a:lnTo>
                  <a:lnTo>
                    <a:pt x="716" y="198"/>
                  </a:lnTo>
                  <a:lnTo>
                    <a:pt x="720" y="200"/>
                  </a:lnTo>
                  <a:lnTo>
                    <a:pt x="724" y="200"/>
                  </a:lnTo>
                  <a:lnTo>
                    <a:pt x="726" y="202"/>
                  </a:lnTo>
                  <a:lnTo>
                    <a:pt x="732" y="190"/>
                  </a:lnTo>
                  <a:lnTo>
                    <a:pt x="738" y="194"/>
                  </a:lnTo>
                  <a:lnTo>
                    <a:pt x="744" y="194"/>
                  </a:lnTo>
                  <a:lnTo>
                    <a:pt x="748" y="194"/>
                  </a:lnTo>
                  <a:lnTo>
                    <a:pt x="752" y="192"/>
                  </a:lnTo>
                  <a:lnTo>
                    <a:pt x="754" y="190"/>
                  </a:lnTo>
                  <a:lnTo>
                    <a:pt x="756" y="190"/>
                  </a:lnTo>
                  <a:lnTo>
                    <a:pt x="756" y="190"/>
                  </a:lnTo>
                  <a:lnTo>
                    <a:pt x="758" y="186"/>
                  </a:lnTo>
                  <a:lnTo>
                    <a:pt x="760" y="182"/>
                  </a:lnTo>
                  <a:lnTo>
                    <a:pt x="762" y="178"/>
                  </a:lnTo>
                  <a:lnTo>
                    <a:pt x="764" y="174"/>
                  </a:lnTo>
                  <a:lnTo>
                    <a:pt x="766" y="170"/>
                  </a:lnTo>
                  <a:lnTo>
                    <a:pt x="770" y="168"/>
                  </a:lnTo>
                  <a:lnTo>
                    <a:pt x="770" y="168"/>
                  </a:lnTo>
                  <a:lnTo>
                    <a:pt x="772" y="166"/>
                  </a:lnTo>
                  <a:lnTo>
                    <a:pt x="772" y="162"/>
                  </a:lnTo>
                  <a:lnTo>
                    <a:pt x="774" y="156"/>
                  </a:lnTo>
                  <a:lnTo>
                    <a:pt x="774" y="152"/>
                  </a:lnTo>
                  <a:lnTo>
                    <a:pt x="772" y="146"/>
                  </a:lnTo>
                  <a:lnTo>
                    <a:pt x="770" y="140"/>
                  </a:lnTo>
                  <a:lnTo>
                    <a:pt x="770" y="140"/>
                  </a:lnTo>
                  <a:lnTo>
                    <a:pt x="768" y="138"/>
                  </a:lnTo>
                  <a:lnTo>
                    <a:pt x="764" y="136"/>
                  </a:lnTo>
                  <a:lnTo>
                    <a:pt x="762" y="134"/>
                  </a:lnTo>
                  <a:lnTo>
                    <a:pt x="758" y="132"/>
                  </a:lnTo>
                  <a:lnTo>
                    <a:pt x="756" y="128"/>
                  </a:lnTo>
                  <a:lnTo>
                    <a:pt x="756" y="124"/>
                  </a:lnTo>
                  <a:lnTo>
                    <a:pt x="756" y="120"/>
                  </a:lnTo>
                  <a:lnTo>
                    <a:pt x="758" y="118"/>
                  </a:lnTo>
                  <a:lnTo>
                    <a:pt x="764" y="114"/>
                  </a:lnTo>
                  <a:lnTo>
                    <a:pt x="764" y="114"/>
                  </a:lnTo>
                  <a:lnTo>
                    <a:pt x="766" y="114"/>
                  </a:lnTo>
                  <a:lnTo>
                    <a:pt x="768" y="114"/>
                  </a:lnTo>
                  <a:lnTo>
                    <a:pt x="770" y="114"/>
                  </a:lnTo>
                  <a:lnTo>
                    <a:pt x="772" y="112"/>
                  </a:lnTo>
                  <a:lnTo>
                    <a:pt x="774" y="110"/>
                  </a:lnTo>
                  <a:lnTo>
                    <a:pt x="774" y="106"/>
                  </a:lnTo>
                  <a:lnTo>
                    <a:pt x="774" y="102"/>
                  </a:lnTo>
                  <a:lnTo>
                    <a:pt x="772" y="100"/>
                  </a:lnTo>
                  <a:lnTo>
                    <a:pt x="772" y="100"/>
                  </a:lnTo>
                  <a:lnTo>
                    <a:pt x="770" y="98"/>
                  </a:lnTo>
                  <a:lnTo>
                    <a:pt x="766" y="96"/>
                  </a:lnTo>
                  <a:lnTo>
                    <a:pt x="764" y="94"/>
                  </a:lnTo>
                  <a:lnTo>
                    <a:pt x="762" y="94"/>
                  </a:lnTo>
                  <a:lnTo>
                    <a:pt x="760" y="96"/>
                  </a:lnTo>
                  <a:lnTo>
                    <a:pt x="758" y="72"/>
                  </a:lnTo>
                  <a:lnTo>
                    <a:pt x="754" y="74"/>
                  </a:lnTo>
                  <a:lnTo>
                    <a:pt x="750" y="74"/>
                  </a:lnTo>
                  <a:lnTo>
                    <a:pt x="744" y="74"/>
                  </a:lnTo>
                  <a:lnTo>
                    <a:pt x="740" y="72"/>
                  </a:lnTo>
                  <a:lnTo>
                    <a:pt x="736" y="70"/>
                  </a:lnTo>
                  <a:lnTo>
                    <a:pt x="732" y="70"/>
                  </a:lnTo>
                  <a:lnTo>
                    <a:pt x="730" y="70"/>
                  </a:lnTo>
                  <a:lnTo>
                    <a:pt x="734" y="100"/>
                  </a:lnTo>
                  <a:lnTo>
                    <a:pt x="734" y="100"/>
                  </a:lnTo>
                  <a:lnTo>
                    <a:pt x="732" y="102"/>
                  </a:lnTo>
                  <a:lnTo>
                    <a:pt x="728" y="106"/>
                  </a:lnTo>
                  <a:lnTo>
                    <a:pt x="726" y="112"/>
                  </a:lnTo>
                  <a:lnTo>
                    <a:pt x="722" y="120"/>
                  </a:lnTo>
                  <a:lnTo>
                    <a:pt x="718" y="132"/>
                  </a:lnTo>
                  <a:lnTo>
                    <a:pt x="718" y="132"/>
                  </a:lnTo>
                  <a:lnTo>
                    <a:pt x="718" y="134"/>
                  </a:lnTo>
                  <a:lnTo>
                    <a:pt x="716" y="136"/>
                  </a:lnTo>
                  <a:lnTo>
                    <a:pt x="714" y="138"/>
                  </a:lnTo>
                  <a:lnTo>
                    <a:pt x="714" y="138"/>
                  </a:lnTo>
                  <a:lnTo>
                    <a:pt x="710" y="140"/>
                  </a:lnTo>
                  <a:lnTo>
                    <a:pt x="708" y="138"/>
                  </a:lnTo>
                  <a:lnTo>
                    <a:pt x="704" y="136"/>
                  </a:lnTo>
                  <a:lnTo>
                    <a:pt x="700" y="132"/>
                  </a:lnTo>
                  <a:lnTo>
                    <a:pt x="696" y="98"/>
                  </a:lnTo>
                  <a:lnTo>
                    <a:pt x="696" y="98"/>
                  </a:lnTo>
                  <a:lnTo>
                    <a:pt x="694" y="96"/>
                  </a:lnTo>
                  <a:lnTo>
                    <a:pt x="694" y="94"/>
                  </a:lnTo>
                  <a:lnTo>
                    <a:pt x="694" y="94"/>
                  </a:lnTo>
                  <a:lnTo>
                    <a:pt x="692" y="92"/>
                  </a:lnTo>
                  <a:lnTo>
                    <a:pt x="692" y="94"/>
                  </a:lnTo>
                  <a:lnTo>
                    <a:pt x="690" y="96"/>
                  </a:lnTo>
                  <a:lnTo>
                    <a:pt x="688" y="102"/>
                  </a:lnTo>
                  <a:lnTo>
                    <a:pt x="688" y="102"/>
                  </a:lnTo>
                  <a:lnTo>
                    <a:pt x="686" y="104"/>
                  </a:lnTo>
                  <a:lnTo>
                    <a:pt x="686" y="106"/>
                  </a:lnTo>
                  <a:lnTo>
                    <a:pt x="682" y="110"/>
                  </a:lnTo>
                  <a:lnTo>
                    <a:pt x="680" y="112"/>
                  </a:lnTo>
                  <a:lnTo>
                    <a:pt x="678" y="114"/>
                  </a:lnTo>
                  <a:lnTo>
                    <a:pt x="676" y="116"/>
                  </a:lnTo>
                  <a:lnTo>
                    <a:pt x="674" y="116"/>
                  </a:lnTo>
                  <a:lnTo>
                    <a:pt x="672" y="114"/>
                  </a:lnTo>
                  <a:lnTo>
                    <a:pt x="670" y="110"/>
                  </a:lnTo>
                  <a:lnTo>
                    <a:pt x="670" y="106"/>
                  </a:lnTo>
                  <a:lnTo>
                    <a:pt x="670" y="100"/>
                  </a:lnTo>
                  <a:lnTo>
                    <a:pt x="670" y="98"/>
                  </a:lnTo>
                  <a:lnTo>
                    <a:pt x="668" y="96"/>
                  </a:lnTo>
                  <a:lnTo>
                    <a:pt x="666" y="96"/>
                  </a:lnTo>
                  <a:lnTo>
                    <a:pt x="664" y="98"/>
                  </a:lnTo>
                  <a:lnTo>
                    <a:pt x="662" y="98"/>
                  </a:lnTo>
                  <a:lnTo>
                    <a:pt x="660" y="100"/>
                  </a:lnTo>
                  <a:lnTo>
                    <a:pt x="658" y="100"/>
                  </a:lnTo>
                  <a:lnTo>
                    <a:pt x="654" y="100"/>
                  </a:lnTo>
                  <a:lnTo>
                    <a:pt x="652" y="98"/>
                  </a:lnTo>
                  <a:lnTo>
                    <a:pt x="648" y="96"/>
                  </a:lnTo>
                  <a:lnTo>
                    <a:pt x="646" y="94"/>
                  </a:lnTo>
                  <a:lnTo>
                    <a:pt x="644" y="92"/>
                  </a:lnTo>
                  <a:lnTo>
                    <a:pt x="644" y="90"/>
                  </a:lnTo>
                  <a:lnTo>
                    <a:pt x="646" y="88"/>
                  </a:lnTo>
                  <a:lnTo>
                    <a:pt x="648" y="82"/>
                  </a:lnTo>
                  <a:lnTo>
                    <a:pt x="650" y="76"/>
                  </a:lnTo>
                  <a:lnTo>
                    <a:pt x="650" y="70"/>
                  </a:lnTo>
                  <a:lnTo>
                    <a:pt x="650" y="64"/>
                  </a:lnTo>
                  <a:lnTo>
                    <a:pt x="650" y="60"/>
                  </a:lnTo>
                  <a:lnTo>
                    <a:pt x="650" y="58"/>
                  </a:lnTo>
                  <a:lnTo>
                    <a:pt x="648" y="56"/>
                  </a:lnTo>
                  <a:lnTo>
                    <a:pt x="646" y="52"/>
                  </a:lnTo>
                  <a:lnTo>
                    <a:pt x="644" y="48"/>
                  </a:lnTo>
                  <a:lnTo>
                    <a:pt x="644" y="44"/>
                  </a:lnTo>
                  <a:lnTo>
                    <a:pt x="644" y="42"/>
                  </a:lnTo>
                  <a:lnTo>
                    <a:pt x="644" y="42"/>
                  </a:lnTo>
                  <a:lnTo>
                    <a:pt x="642" y="34"/>
                  </a:lnTo>
                  <a:lnTo>
                    <a:pt x="638" y="26"/>
                  </a:lnTo>
                  <a:lnTo>
                    <a:pt x="632" y="16"/>
                  </a:lnTo>
                  <a:lnTo>
                    <a:pt x="626" y="10"/>
                  </a:lnTo>
                  <a:lnTo>
                    <a:pt x="624" y="8"/>
                  </a:lnTo>
                  <a:lnTo>
                    <a:pt x="622" y="2"/>
                  </a:lnTo>
                  <a:lnTo>
                    <a:pt x="620" y="0"/>
                  </a:lnTo>
                  <a:lnTo>
                    <a:pt x="618" y="0"/>
                  </a:lnTo>
                  <a:lnTo>
                    <a:pt x="616" y="0"/>
                  </a:lnTo>
                  <a:lnTo>
                    <a:pt x="614" y="0"/>
                  </a:lnTo>
                  <a:lnTo>
                    <a:pt x="612" y="2"/>
                  </a:lnTo>
                  <a:lnTo>
                    <a:pt x="610" y="4"/>
                  </a:lnTo>
                  <a:lnTo>
                    <a:pt x="610" y="4"/>
                  </a:lnTo>
                  <a:lnTo>
                    <a:pt x="608" y="4"/>
                  </a:lnTo>
                  <a:lnTo>
                    <a:pt x="604" y="6"/>
                  </a:lnTo>
                  <a:lnTo>
                    <a:pt x="604" y="10"/>
                  </a:lnTo>
                  <a:lnTo>
                    <a:pt x="602" y="14"/>
                  </a:lnTo>
                  <a:lnTo>
                    <a:pt x="602" y="20"/>
                  </a:lnTo>
                  <a:lnTo>
                    <a:pt x="600" y="22"/>
                  </a:lnTo>
                  <a:lnTo>
                    <a:pt x="600" y="24"/>
                  </a:lnTo>
                  <a:lnTo>
                    <a:pt x="594" y="28"/>
                  </a:lnTo>
                  <a:lnTo>
                    <a:pt x="590" y="34"/>
                  </a:lnTo>
                  <a:lnTo>
                    <a:pt x="588" y="40"/>
                  </a:lnTo>
                  <a:lnTo>
                    <a:pt x="588" y="44"/>
                  </a:lnTo>
                  <a:lnTo>
                    <a:pt x="588" y="48"/>
                  </a:lnTo>
                  <a:lnTo>
                    <a:pt x="588" y="50"/>
                  </a:lnTo>
                  <a:lnTo>
                    <a:pt x="588" y="52"/>
                  </a:lnTo>
                  <a:lnTo>
                    <a:pt x="590" y="68"/>
                  </a:lnTo>
                  <a:lnTo>
                    <a:pt x="598" y="78"/>
                  </a:lnTo>
                  <a:lnTo>
                    <a:pt x="606" y="84"/>
                  </a:lnTo>
                  <a:lnTo>
                    <a:pt x="612" y="86"/>
                  </a:lnTo>
                  <a:lnTo>
                    <a:pt x="616" y="88"/>
                  </a:lnTo>
                  <a:lnTo>
                    <a:pt x="610" y="92"/>
                  </a:lnTo>
                  <a:lnTo>
                    <a:pt x="608" y="98"/>
                  </a:lnTo>
                  <a:lnTo>
                    <a:pt x="608" y="102"/>
                  </a:lnTo>
                  <a:lnTo>
                    <a:pt x="610" y="106"/>
                  </a:lnTo>
                  <a:lnTo>
                    <a:pt x="612" y="108"/>
                  </a:lnTo>
                  <a:lnTo>
                    <a:pt x="616" y="112"/>
                  </a:lnTo>
                  <a:lnTo>
                    <a:pt x="618" y="114"/>
                  </a:lnTo>
                  <a:lnTo>
                    <a:pt x="622" y="114"/>
                  </a:lnTo>
                  <a:lnTo>
                    <a:pt x="624" y="116"/>
                  </a:lnTo>
                  <a:lnTo>
                    <a:pt x="624" y="116"/>
                  </a:lnTo>
                  <a:lnTo>
                    <a:pt x="628" y="118"/>
                  </a:lnTo>
                  <a:lnTo>
                    <a:pt x="630" y="120"/>
                  </a:lnTo>
                  <a:lnTo>
                    <a:pt x="630" y="122"/>
                  </a:lnTo>
                  <a:lnTo>
                    <a:pt x="630" y="124"/>
                  </a:lnTo>
                  <a:lnTo>
                    <a:pt x="630" y="128"/>
                  </a:lnTo>
                  <a:lnTo>
                    <a:pt x="628" y="130"/>
                  </a:lnTo>
                  <a:lnTo>
                    <a:pt x="628" y="130"/>
                  </a:lnTo>
                  <a:lnTo>
                    <a:pt x="624" y="134"/>
                  </a:lnTo>
                  <a:lnTo>
                    <a:pt x="614" y="140"/>
                  </a:lnTo>
                  <a:lnTo>
                    <a:pt x="606" y="146"/>
                  </a:lnTo>
                  <a:lnTo>
                    <a:pt x="598" y="150"/>
                  </a:lnTo>
                  <a:lnTo>
                    <a:pt x="594" y="152"/>
                  </a:lnTo>
                  <a:lnTo>
                    <a:pt x="588" y="150"/>
                  </a:lnTo>
                  <a:lnTo>
                    <a:pt x="584" y="150"/>
                  </a:lnTo>
                  <a:lnTo>
                    <a:pt x="582" y="150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4" y="124"/>
                  </a:lnTo>
                  <a:lnTo>
                    <a:pt x="568" y="124"/>
                  </a:lnTo>
                  <a:lnTo>
                    <a:pt x="562" y="124"/>
                  </a:lnTo>
                  <a:lnTo>
                    <a:pt x="558" y="124"/>
                  </a:lnTo>
                  <a:lnTo>
                    <a:pt x="556" y="124"/>
                  </a:lnTo>
                  <a:lnTo>
                    <a:pt x="554" y="126"/>
                  </a:lnTo>
                  <a:lnTo>
                    <a:pt x="554" y="126"/>
                  </a:lnTo>
                  <a:lnTo>
                    <a:pt x="552" y="128"/>
                  </a:lnTo>
                  <a:lnTo>
                    <a:pt x="552" y="128"/>
                  </a:lnTo>
                  <a:lnTo>
                    <a:pt x="554" y="138"/>
                  </a:lnTo>
                  <a:lnTo>
                    <a:pt x="554" y="144"/>
                  </a:lnTo>
                  <a:lnTo>
                    <a:pt x="552" y="148"/>
                  </a:lnTo>
                  <a:lnTo>
                    <a:pt x="552" y="152"/>
                  </a:lnTo>
                  <a:lnTo>
                    <a:pt x="550" y="152"/>
                  </a:lnTo>
                  <a:lnTo>
                    <a:pt x="548" y="152"/>
                  </a:lnTo>
                  <a:lnTo>
                    <a:pt x="546" y="152"/>
                  </a:lnTo>
                  <a:lnTo>
                    <a:pt x="544" y="152"/>
                  </a:lnTo>
                  <a:lnTo>
                    <a:pt x="544" y="150"/>
                  </a:lnTo>
                  <a:lnTo>
                    <a:pt x="542" y="150"/>
                  </a:lnTo>
                  <a:lnTo>
                    <a:pt x="542" y="150"/>
                  </a:lnTo>
                  <a:lnTo>
                    <a:pt x="536" y="146"/>
                  </a:lnTo>
                  <a:lnTo>
                    <a:pt x="532" y="144"/>
                  </a:lnTo>
                  <a:lnTo>
                    <a:pt x="528" y="144"/>
                  </a:lnTo>
                  <a:lnTo>
                    <a:pt x="526" y="144"/>
                  </a:lnTo>
                  <a:lnTo>
                    <a:pt x="524" y="146"/>
                  </a:lnTo>
                  <a:lnTo>
                    <a:pt x="522" y="148"/>
                  </a:lnTo>
                  <a:lnTo>
                    <a:pt x="522" y="148"/>
                  </a:lnTo>
                  <a:lnTo>
                    <a:pt x="516" y="152"/>
                  </a:lnTo>
                  <a:lnTo>
                    <a:pt x="512" y="154"/>
                  </a:lnTo>
                  <a:lnTo>
                    <a:pt x="508" y="154"/>
                  </a:lnTo>
                  <a:lnTo>
                    <a:pt x="506" y="154"/>
                  </a:lnTo>
                  <a:lnTo>
                    <a:pt x="504" y="152"/>
                  </a:lnTo>
                  <a:lnTo>
                    <a:pt x="502" y="150"/>
                  </a:lnTo>
                  <a:lnTo>
                    <a:pt x="500" y="148"/>
                  </a:lnTo>
                  <a:lnTo>
                    <a:pt x="500" y="146"/>
                  </a:lnTo>
                  <a:lnTo>
                    <a:pt x="500" y="146"/>
                  </a:lnTo>
                  <a:lnTo>
                    <a:pt x="498" y="140"/>
                  </a:lnTo>
                  <a:lnTo>
                    <a:pt x="494" y="136"/>
                  </a:lnTo>
                  <a:lnTo>
                    <a:pt x="492" y="134"/>
                  </a:lnTo>
                  <a:lnTo>
                    <a:pt x="488" y="134"/>
                  </a:lnTo>
                  <a:lnTo>
                    <a:pt x="486" y="134"/>
                  </a:lnTo>
                  <a:lnTo>
                    <a:pt x="484" y="134"/>
                  </a:lnTo>
                  <a:lnTo>
                    <a:pt x="482" y="136"/>
                  </a:lnTo>
                  <a:lnTo>
                    <a:pt x="482" y="136"/>
                  </a:lnTo>
                  <a:lnTo>
                    <a:pt x="474" y="132"/>
                  </a:lnTo>
                  <a:lnTo>
                    <a:pt x="468" y="130"/>
                  </a:lnTo>
                  <a:lnTo>
                    <a:pt x="466" y="126"/>
                  </a:lnTo>
                  <a:lnTo>
                    <a:pt x="464" y="124"/>
                  </a:lnTo>
                  <a:lnTo>
                    <a:pt x="464" y="122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62" y="114"/>
                  </a:lnTo>
                  <a:lnTo>
                    <a:pt x="460" y="110"/>
                  </a:lnTo>
                  <a:lnTo>
                    <a:pt x="458" y="108"/>
                  </a:lnTo>
                  <a:lnTo>
                    <a:pt x="456" y="108"/>
                  </a:lnTo>
                  <a:lnTo>
                    <a:pt x="452" y="108"/>
                  </a:lnTo>
                  <a:lnTo>
                    <a:pt x="450" y="110"/>
                  </a:lnTo>
                  <a:lnTo>
                    <a:pt x="448" y="110"/>
                  </a:lnTo>
                  <a:lnTo>
                    <a:pt x="448" y="110"/>
                  </a:lnTo>
                  <a:lnTo>
                    <a:pt x="440" y="110"/>
                  </a:lnTo>
                  <a:lnTo>
                    <a:pt x="434" y="112"/>
                  </a:lnTo>
                  <a:lnTo>
                    <a:pt x="430" y="114"/>
                  </a:lnTo>
                  <a:lnTo>
                    <a:pt x="426" y="116"/>
                  </a:lnTo>
                  <a:lnTo>
                    <a:pt x="424" y="120"/>
                  </a:lnTo>
                  <a:lnTo>
                    <a:pt x="424" y="124"/>
                  </a:lnTo>
                  <a:lnTo>
                    <a:pt x="424" y="128"/>
                  </a:lnTo>
                  <a:lnTo>
                    <a:pt x="424" y="130"/>
                  </a:lnTo>
                  <a:lnTo>
                    <a:pt x="424" y="134"/>
                  </a:lnTo>
                  <a:lnTo>
                    <a:pt x="424" y="134"/>
                  </a:lnTo>
                  <a:lnTo>
                    <a:pt x="424" y="136"/>
                  </a:lnTo>
                  <a:lnTo>
                    <a:pt x="428" y="138"/>
                  </a:lnTo>
                  <a:lnTo>
                    <a:pt x="430" y="142"/>
                  </a:lnTo>
                  <a:lnTo>
                    <a:pt x="430" y="144"/>
                  </a:lnTo>
                  <a:lnTo>
                    <a:pt x="428" y="148"/>
                  </a:lnTo>
                  <a:lnTo>
                    <a:pt x="426" y="150"/>
                  </a:lnTo>
                  <a:lnTo>
                    <a:pt x="426" y="152"/>
                  </a:lnTo>
                  <a:lnTo>
                    <a:pt x="424" y="152"/>
                  </a:lnTo>
                  <a:lnTo>
                    <a:pt x="424" y="178"/>
                  </a:lnTo>
                  <a:lnTo>
                    <a:pt x="422" y="182"/>
                  </a:lnTo>
                  <a:lnTo>
                    <a:pt x="422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14" y="172"/>
                  </a:lnTo>
                  <a:lnTo>
                    <a:pt x="406" y="158"/>
                  </a:lnTo>
                  <a:lnTo>
                    <a:pt x="400" y="144"/>
                  </a:lnTo>
                  <a:lnTo>
                    <a:pt x="394" y="138"/>
                  </a:lnTo>
                  <a:lnTo>
                    <a:pt x="392" y="136"/>
                  </a:lnTo>
                  <a:lnTo>
                    <a:pt x="390" y="138"/>
                  </a:lnTo>
                  <a:lnTo>
                    <a:pt x="388" y="140"/>
                  </a:lnTo>
                  <a:lnTo>
                    <a:pt x="386" y="144"/>
                  </a:lnTo>
                  <a:lnTo>
                    <a:pt x="386" y="148"/>
                  </a:lnTo>
                  <a:lnTo>
                    <a:pt x="384" y="150"/>
                  </a:lnTo>
                  <a:lnTo>
                    <a:pt x="384" y="152"/>
                  </a:lnTo>
                  <a:lnTo>
                    <a:pt x="380" y="148"/>
                  </a:lnTo>
                  <a:lnTo>
                    <a:pt x="376" y="148"/>
                  </a:lnTo>
                  <a:lnTo>
                    <a:pt x="370" y="148"/>
                  </a:lnTo>
                  <a:lnTo>
                    <a:pt x="366" y="148"/>
                  </a:lnTo>
                  <a:lnTo>
                    <a:pt x="362" y="148"/>
                  </a:lnTo>
                  <a:lnTo>
                    <a:pt x="358" y="150"/>
                  </a:lnTo>
                  <a:lnTo>
                    <a:pt x="358" y="150"/>
                  </a:lnTo>
                  <a:lnTo>
                    <a:pt x="348" y="150"/>
                  </a:lnTo>
                  <a:lnTo>
                    <a:pt x="342" y="148"/>
                  </a:lnTo>
                  <a:lnTo>
                    <a:pt x="340" y="148"/>
                  </a:lnTo>
                  <a:lnTo>
                    <a:pt x="338" y="146"/>
                  </a:lnTo>
                  <a:lnTo>
                    <a:pt x="336" y="144"/>
                  </a:lnTo>
                  <a:lnTo>
                    <a:pt x="336" y="142"/>
                  </a:lnTo>
                  <a:lnTo>
                    <a:pt x="338" y="140"/>
                  </a:lnTo>
                  <a:lnTo>
                    <a:pt x="340" y="140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6" y="130"/>
                  </a:lnTo>
                  <a:lnTo>
                    <a:pt x="350" y="124"/>
                  </a:lnTo>
                  <a:lnTo>
                    <a:pt x="350" y="120"/>
                  </a:lnTo>
                  <a:lnTo>
                    <a:pt x="350" y="116"/>
                  </a:lnTo>
                  <a:lnTo>
                    <a:pt x="348" y="112"/>
                  </a:lnTo>
                  <a:lnTo>
                    <a:pt x="346" y="110"/>
                  </a:lnTo>
                  <a:lnTo>
                    <a:pt x="344" y="108"/>
                  </a:lnTo>
                  <a:lnTo>
                    <a:pt x="342" y="108"/>
                  </a:lnTo>
                  <a:lnTo>
                    <a:pt x="340" y="106"/>
                  </a:lnTo>
                  <a:lnTo>
                    <a:pt x="340" y="106"/>
                  </a:lnTo>
                  <a:lnTo>
                    <a:pt x="334" y="102"/>
                  </a:lnTo>
                  <a:lnTo>
                    <a:pt x="332" y="100"/>
                  </a:lnTo>
                  <a:lnTo>
                    <a:pt x="330" y="98"/>
                  </a:lnTo>
                  <a:lnTo>
                    <a:pt x="328" y="98"/>
                  </a:lnTo>
                  <a:lnTo>
                    <a:pt x="328" y="100"/>
                  </a:lnTo>
                  <a:lnTo>
                    <a:pt x="326" y="100"/>
                  </a:lnTo>
                  <a:lnTo>
                    <a:pt x="326" y="102"/>
                  </a:lnTo>
                  <a:lnTo>
                    <a:pt x="326" y="104"/>
                  </a:lnTo>
                  <a:lnTo>
                    <a:pt x="328" y="104"/>
                  </a:lnTo>
                  <a:lnTo>
                    <a:pt x="328" y="106"/>
                  </a:lnTo>
                  <a:lnTo>
                    <a:pt x="328" y="110"/>
                  </a:lnTo>
                  <a:lnTo>
                    <a:pt x="326" y="112"/>
                  </a:lnTo>
                  <a:lnTo>
                    <a:pt x="326" y="114"/>
                  </a:lnTo>
                  <a:lnTo>
                    <a:pt x="324" y="114"/>
                  </a:lnTo>
                  <a:lnTo>
                    <a:pt x="322" y="112"/>
                  </a:lnTo>
                  <a:lnTo>
                    <a:pt x="320" y="112"/>
                  </a:lnTo>
                  <a:lnTo>
                    <a:pt x="318" y="110"/>
                  </a:lnTo>
                  <a:lnTo>
                    <a:pt x="316" y="108"/>
                  </a:lnTo>
                  <a:lnTo>
                    <a:pt x="316" y="108"/>
                  </a:lnTo>
                  <a:lnTo>
                    <a:pt x="298" y="94"/>
                  </a:lnTo>
                  <a:lnTo>
                    <a:pt x="282" y="84"/>
                  </a:lnTo>
                  <a:lnTo>
                    <a:pt x="268" y="78"/>
                  </a:lnTo>
                  <a:lnTo>
                    <a:pt x="262" y="76"/>
                  </a:lnTo>
                  <a:lnTo>
                    <a:pt x="252" y="74"/>
                  </a:lnTo>
                  <a:lnTo>
                    <a:pt x="244" y="72"/>
                  </a:lnTo>
                  <a:lnTo>
                    <a:pt x="240" y="70"/>
                  </a:lnTo>
                  <a:lnTo>
                    <a:pt x="236" y="68"/>
                  </a:lnTo>
                  <a:lnTo>
                    <a:pt x="234" y="66"/>
                  </a:lnTo>
                  <a:lnTo>
                    <a:pt x="232" y="66"/>
                  </a:lnTo>
                  <a:lnTo>
                    <a:pt x="232" y="66"/>
                  </a:lnTo>
                  <a:lnTo>
                    <a:pt x="228" y="62"/>
                  </a:lnTo>
                  <a:lnTo>
                    <a:pt x="224" y="62"/>
                  </a:lnTo>
                  <a:lnTo>
                    <a:pt x="222" y="62"/>
                  </a:lnTo>
                  <a:lnTo>
                    <a:pt x="222" y="64"/>
                  </a:lnTo>
                  <a:lnTo>
                    <a:pt x="220" y="66"/>
                  </a:lnTo>
                  <a:lnTo>
                    <a:pt x="220" y="68"/>
                  </a:lnTo>
                  <a:lnTo>
                    <a:pt x="220" y="72"/>
                  </a:lnTo>
                  <a:lnTo>
                    <a:pt x="222" y="74"/>
                  </a:lnTo>
                  <a:lnTo>
                    <a:pt x="222" y="76"/>
                  </a:lnTo>
                  <a:lnTo>
                    <a:pt x="222" y="76"/>
                  </a:lnTo>
                  <a:lnTo>
                    <a:pt x="220" y="80"/>
                  </a:lnTo>
                  <a:lnTo>
                    <a:pt x="218" y="82"/>
                  </a:lnTo>
                  <a:lnTo>
                    <a:pt x="216" y="84"/>
                  </a:lnTo>
                  <a:lnTo>
                    <a:pt x="214" y="82"/>
                  </a:lnTo>
                  <a:lnTo>
                    <a:pt x="212" y="82"/>
                  </a:lnTo>
                  <a:lnTo>
                    <a:pt x="212" y="80"/>
                  </a:lnTo>
                  <a:lnTo>
                    <a:pt x="212" y="80"/>
                  </a:lnTo>
                  <a:lnTo>
                    <a:pt x="208" y="72"/>
                  </a:lnTo>
                  <a:lnTo>
                    <a:pt x="200" y="60"/>
                  </a:lnTo>
                  <a:lnTo>
                    <a:pt x="194" y="52"/>
                  </a:lnTo>
                  <a:lnTo>
                    <a:pt x="190" y="48"/>
                  </a:lnTo>
                  <a:lnTo>
                    <a:pt x="186" y="44"/>
                  </a:lnTo>
                  <a:lnTo>
                    <a:pt x="182" y="44"/>
                  </a:lnTo>
                  <a:lnTo>
                    <a:pt x="180" y="44"/>
                  </a:lnTo>
                  <a:lnTo>
                    <a:pt x="180" y="44"/>
                  </a:lnTo>
                  <a:lnTo>
                    <a:pt x="178" y="46"/>
                  </a:lnTo>
                  <a:lnTo>
                    <a:pt x="180" y="48"/>
                  </a:lnTo>
                  <a:lnTo>
                    <a:pt x="180" y="50"/>
                  </a:lnTo>
                  <a:lnTo>
                    <a:pt x="180" y="52"/>
                  </a:lnTo>
                  <a:lnTo>
                    <a:pt x="182" y="54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80" y="62"/>
                  </a:lnTo>
                  <a:lnTo>
                    <a:pt x="178" y="66"/>
                  </a:lnTo>
                  <a:lnTo>
                    <a:pt x="176" y="68"/>
                  </a:lnTo>
                  <a:lnTo>
                    <a:pt x="174" y="68"/>
                  </a:lnTo>
                  <a:lnTo>
                    <a:pt x="170" y="66"/>
                  </a:lnTo>
                  <a:lnTo>
                    <a:pt x="168" y="64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6" y="60"/>
                  </a:lnTo>
                  <a:lnTo>
                    <a:pt x="162" y="58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2" y="60"/>
                  </a:lnTo>
                  <a:lnTo>
                    <a:pt x="150" y="62"/>
                  </a:lnTo>
                  <a:lnTo>
                    <a:pt x="150" y="64"/>
                  </a:lnTo>
                  <a:lnTo>
                    <a:pt x="150" y="64"/>
                  </a:lnTo>
                  <a:lnTo>
                    <a:pt x="148" y="66"/>
                  </a:lnTo>
                  <a:lnTo>
                    <a:pt x="144" y="68"/>
                  </a:lnTo>
                  <a:lnTo>
                    <a:pt x="142" y="72"/>
                  </a:lnTo>
                  <a:lnTo>
                    <a:pt x="138" y="74"/>
                  </a:lnTo>
                  <a:lnTo>
                    <a:pt x="136" y="76"/>
                  </a:lnTo>
                  <a:lnTo>
                    <a:pt x="134" y="76"/>
                  </a:lnTo>
                  <a:lnTo>
                    <a:pt x="124" y="78"/>
                  </a:lnTo>
                  <a:lnTo>
                    <a:pt x="112" y="84"/>
                  </a:lnTo>
                  <a:lnTo>
                    <a:pt x="102" y="92"/>
                  </a:lnTo>
                  <a:lnTo>
                    <a:pt x="96" y="98"/>
                  </a:lnTo>
                  <a:lnTo>
                    <a:pt x="92" y="100"/>
                  </a:lnTo>
                  <a:lnTo>
                    <a:pt x="86" y="104"/>
                  </a:lnTo>
                  <a:lnTo>
                    <a:pt x="80" y="108"/>
                  </a:lnTo>
                  <a:lnTo>
                    <a:pt x="76" y="108"/>
                  </a:lnTo>
                  <a:lnTo>
                    <a:pt x="72" y="108"/>
                  </a:lnTo>
                  <a:lnTo>
                    <a:pt x="68" y="108"/>
                  </a:lnTo>
                  <a:lnTo>
                    <a:pt x="66" y="106"/>
                  </a:lnTo>
                  <a:lnTo>
                    <a:pt x="60" y="100"/>
                  </a:lnTo>
                  <a:lnTo>
                    <a:pt x="52" y="94"/>
                  </a:lnTo>
                  <a:lnTo>
                    <a:pt x="42" y="88"/>
                  </a:lnTo>
                  <a:lnTo>
                    <a:pt x="34" y="84"/>
                  </a:lnTo>
                  <a:lnTo>
                    <a:pt x="32" y="82"/>
                  </a:lnTo>
                  <a:lnTo>
                    <a:pt x="22" y="80"/>
                  </a:lnTo>
                  <a:lnTo>
                    <a:pt x="12" y="76"/>
                  </a:lnTo>
                  <a:lnTo>
                    <a:pt x="2" y="72"/>
                  </a:lnTo>
                  <a:lnTo>
                    <a:pt x="0" y="72"/>
                  </a:lnTo>
                  <a:lnTo>
                    <a:pt x="0" y="364"/>
                  </a:lnTo>
                  <a:lnTo>
                    <a:pt x="12" y="364"/>
                  </a:lnTo>
                  <a:lnTo>
                    <a:pt x="20" y="370"/>
                  </a:lnTo>
                  <a:lnTo>
                    <a:pt x="30" y="376"/>
                  </a:lnTo>
                  <a:lnTo>
                    <a:pt x="40" y="384"/>
                  </a:lnTo>
                  <a:lnTo>
                    <a:pt x="50" y="392"/>
                  </a:lnTo>
                  <a:lnTo>
                    <a:pt x="58" y="398"/>
                  </a:lnTo>
                  <a:lnTo>
                    <a:pt x="60" y="400"/>
                  </a:lnTo>
                  <a:lnTo>
                    <a:pt x="64" y="400"/>
                  </a:lnTo>
                  <a:lnTo>
                    <a:pt x="70" y="396"/>
                  </a:lnTo>
                  <a:lnTo>
                    <a:pt x="74" y="394"/>
                  </a:lnTo>
                  <a:lnTo>
                    <a:pt x="78" y="390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8" y="392"/>
                  </a:lnTo>
                  <a:lnTo>
                    <a:pt x="96" y="402"/>
                  </a:lnTo>
                  <a:lnTo>
                    <a:pt x="106" y="414"/>
                  </a:lnTo>
                  <a:lnTo>
                    <a:pt x="116" y="428"/>
                  </a:lnTo>
                  <a:lnTo>
                    <a:pt x="124" y="440"/>
                  </a:lnTo>
                  <a:lnTo>
                    <a:pt x="130" y="448"/>
                  </a:lnTo>
                  <a:lnTo>
                    <a:pt x="132" y="452"/>
                  </a:lnTo>
                  <a:lnTo>
                    <a:pt x="136" y="460"/>
                  </a:lnTo>
                  <a:lnTo>
                    <a:pt x="140" y="466"/>
                  </a:lnTo>
                  <a:lnTo>
                    <a:pt x="146" y="472"/>
                  </a:lnTo>
                  <a:lnTo>
                    <a:pt x="150" y="476"/>
                  </a:lnTo>
                  <a:lnTo>
                    <a:pt x="152" y="478"/>
                  </a:lnTo>
                  <a:lnTo>
                    <a:pt x="154" y="478"/>
                  </a:lnTo>
                  <a:lnTo>
                    <a:pt x="154" y="486"/>
                  </a:lnTo>
                  <a:lnTo>
                    <a:pt x="152" y="496"/>
                  </a:lnTo>
                  <a:lnTo>
                    <a:pt x="150" y="508"/>
                  </a:lnTo>
                  <a:lnTo>
                    <a:pt x="148" y="516"/>
                  </a:lnTo>
                  <a:lnTo>
                    <a:pt x="146" y="520"/>
                  </a:lnTo>
                  <a:lnTo>
                    <a:pt x="146" y="526"/>
                  </a:lnTo>
                  <a:lnTo>
                    <a:pt x="146" y="532"/>
                  </a:lnTo>
                  <a:lnTo>
                    <a:pt x="148" y="536"/>
                  </a:lnTo>
                  <a:lnTo>
                    <a:pt x="150" y="538"/>
                  </a:lnTo>
                  <a:lnTo>
                    <a:pt x="150" y="540"/>
                  </a:lnTo>
                  <a:lnTo>
                    <a:pt x="156" y="542"/>
                  </a:lnTo>
                  <a:lnTo>
                    <a:pt x="160" y="548"/>
                  </a:lnTo>
                  <a:lnTo>
                    <a:pt x="164" y="552"/>
                  </a:lnTo>
                  <a:lnTo>
                    <a:pt x="166" y="558"/>
                  </a:lnTo>
                  <a:lnTo>
                    <a:pt x="168" y="562"/>
                  </a:lnTo>
                  <a:lnTo>
                    <a:pt x="170" y="568"/>
                  </a:lnTo>
                  <a:lnTo>
                    <a:pt x="172" y="570"/>
                  </a:lnTo>
                  <a:lnTo>
                    <a:pt x="172" y="572"/>
                  </a:lnTo>
                  <a:lnTo>
                    <a:pt x="188" y="584"/>
                  </a:lnTo>
                  <a:lnTo>
                    <a:pt x="200" y="594"/>
                  </a:lnTo>
                  <a:lnTo>
                    <a:pt x="210" y="598"/>
                  </a:lnTo>
                  <a:lnTo>
                    <a:pt x="214" y="600"/>
                  </a:lnTo>
                  <a:lnTo>
                    <a:pt x="220" y="606"/>
                  </a:lnTo>
                  <a:lnTo>
                    <a:pt x="224" y="612"/>
                  </a:lnTo>
                  <a:lnTo>
                    <a:pt x="228" y="618"/>
                  </a:lnTo>
                  <a:lnTo>
                    <a:pt x="230" y="622"/>
                  </a:lnTo>
                  <a:lnTo>
                    <a:pt x="230" y="626"/>
                  </a:lnTo>
                  <a:lnTo>
                    <a:pt x="230" y="626"/>
                  </a:lnTo>
                  <a:lnTo>
                    <a:pt x="592" y="626"/>
                  </a:lnTo>
                  <a:lnTo>
                    <a:pt x="604" y="636"/>
                  </a:lnTo>
                  <a:lnTo>
                    <a:pt x="628" y="638"/>
                  </a:lnTo>
                  <a:lnTo>
                    <a:pt x="630" y="642"/>
                  </a:lnTo>
                  <a:lnTo>
                    <a:pt x="634" y="644"/>
                  </a:lnTo>
                  <a:lnTo>
                    <a:pt x="638" y="646"/>
                  </a:lnTo>
                  <a:lnTo>
                    <a:pt x="642" y="646"/>
                  </a:lnTo>
                  <a:lnTo>
                    <a:pt x="644" y="646"/>
                  </a:lnTo>
                  <a:lnTo>
                    <a:pt x="646" y="646"/>
                  </a:lnTo>
                  <a:lnTo>
                    <a:pt x="652" y="644"/>
                  </a:lnTo>
                  <a:lnTo>
                    <a:pt x="658" y="642"/>
                  </a:lnTo>
                  <a:lnTo>
                    <a:pt x="662" y="640"/>
                  </a:lnTo>
                  <a:lnTo>
                    <a:pt x="666" y="638"/>
                  </a:lnTo>
                  <a:lnTo>
                    <a:pt x="668" y="636"/>
                  </a:lnTo>
                  <a:lnTo>
                    <a:pt x="668" y="634"/>
                  </a:lnTo>
                  <a:lnTo>
                    <a:pt x="682" y="632"/>
                  </a:lnTo>
                  <a:lnTo>
                    <a:pt x="694" y="634"/>
                  </a:lnTo>
                  <a:lnTo>
                    <a:pt x="702" y="638"/>
                  </a:lnTo>
                  <a:lnTo>
                    <a:pt x="706" y="644"/>
                  </a:lnTo>
                  <a:lnTo>
                    <a:pt x="708" y="646"/>
                  </a:lnTo>
                  <a:lnTo>
                    <a:pt x="716" y="646"/>
                  </a:lnTo>
                  <a:lnTo>
                    <a:pt x="720" y="648"/>
                  </a:lnTo>
                  <a:lnTo>
                    <a:pt x="724" y="650"/>
                  </a:lnTo>
                  <a:lnTo>
                    <a:pt x="726" y="652"/>
                  </a:lnTo>
                  <a:lnTo>
                    <a:pt x="726" y="654"/>
                  </a:lnTo>
                  <a:lnTo>
                    <a:pt x="726" y="656"/>
                  </a:lnTo>
                  <a:lnTo>
                    <a:pt x="724" y="658"/>
                  </a:lnTo>
                  <a:lnTo>
                    <a:pt x="724" y="660"/>
                  </a:lnTo>
                  <a:lnTo>
                    <a:pt x="724" y="660"/>
                  </a:lnTo>
                  <a:lnTo>
                    <a:pt x="726" y="668"/>
                  </a:lnTo>
                  <a:lnTo>
                    <a:pt x="728" y="674"/>
                  </a:lnTo>
                  <a:lnTo>
                    <a:pt x="730" y="674"/>
                  </a:lnTo>
                  <a:lnTo>
                    <a:pt x="734" y="674"/>
                  </a:lnTo>
                  <a:lnTo>
                    <a:pt x="738" y="674"/>
                  </a:lnTo>
                  <a:lnTo>
                    <a:pt x="744" y="674"/>
                  </a:lnTo>
                  <a:lnTo>
                    <a:pt x="748" y="674"/>
                  </a:lnTo>
                  <a:lnTo>
                    <a:pt x="752" y="672"/>
                  </a:lnTo>
                  <a:lnTo>
                    <a:pt x="756" y="672"/>
                  </a:lnTo>
                  <a:lnTo>
                    <a:pt x="762" y="672"/>
                  </a:lnTo>
                  <a:lnTo>
                    <a:pt x="768" y="674"/>
                  </a:lnTo>
                  <a:lnTo>
                    <a:pt x="772" y="676"/>
                  </a:lnTo>
                  <a:lnTo>
                    <a:pt x="776" y="678"/>
                  </a:lnTo>
                  <a:lnTo>
                    <a:pt x="780" y="682"/>
                  </a:lnTo>
                  <a:lnTo>
                    <a:pt x="784" y="684"/>
                  </a:lnTo>
                  <a:lnTo>
                    <a:pt x="788" y="688"/>
                  </a:lnTo>
                  <a:lnTo>
                    <a:pt x="790" y="690"/>
                  </a:lnTo>
                  <a:lnTo>
                    <a:pt x="790" y="692"/>
                  </a:lnTo>
                  <a:lnTo>
                    <a:pt x="788" y="694"/>
                  </a:lnTo>
                  <a:lnTo>
                    <a:pt x="788" y="694"/>
                  </a:lnTo>
                  <a:lnTo>
                    <a:pt x="790" y="698"/>
                  </a:lnTo>
                  <a:lnTo>
                    <a:pt x="790" y="698"/>
                  </a:lnTo>
                  <a:lnTo>
                    <a:pt x="788" y="700"/>
                  </a:lnTo>
                  <a:lnTo>
                    <a:pt x="786" y="702"/>
                  </a:lnTo>
                  <a:lnTo>
                    <a:pt x="784" y="704"/>
                  </a:lnTo>
                  <a:lnTo>
                    <a:pt x="780" y="704"/>
                  </a:lnTo>
                  <a:lnTo>
                    <a:pt x="778" y="702"/>
                  </a:lnTo>
                  <a:lnTo>
                    <a:pt x="774" y="702"/>
                  </a:lnTo>
                  <a:lnTo>
                    <a:pt x="772" y="702"/>
                  </a:lnTo>
                  <a:lnTo>
                    <a:pt x="770" y="702"/>
                  </a:lnTo>
                  <a:lnTo>
                    <a:pt x="764" y="696"/>
                  </a:lnTo>
                  <a:lnTo>
                    <a:pt x="764" y="696"/>
                  </a:lnTo>
                  <a:lnTo>
                    <a:pt x="766" y="700"/>
                  </a:lnTo>
                  <a:lnTo>
                    <a:pt x="766" y="702"/>
                  </a:lnTo>
                  <a:lnTo>
                    <a:pt x="768" y="706"/>
                  </a:lnTo>
                  <a:lnTo>
                    <a:pt x="766" y="712"/>
                  </a:lnTo>
                  <a:lnTo>
                    <a:pt x="766" y="716"/>
                  </a:lnTo>
                  <a:lnTo>
                    <a:pt x="762" y="718"/>
                  </a:lnTo>
                  <a:lnTo>
                    <a:pt x="760" y="718"/>
                  </a:lnTo>
                  <a:lnTo>
                    <a:pt x="756" y="720"/>
                  </a:lnTo>
                  <a:lnTo>
                    <a:pt x="752" y="722"/>
                  </a:lnTo>
                  <a:lnTo>
                    <a:pt x="750" y="724"/>
                  </a:lnTo>
                  <a:lnTo>
                    <a:pt x="750" y="726"/>
                  </a:lnTo>
                  <a:lnTo>
                    <a:pt x="752" y="728"/>
                  </a:lnTo>
                  <a:lnTo>
                    <a:pt x="752" y="730"/>
                  </a:lnTo>
                  <a:lnTo>
                    <a:pt x="752" y="732"/>
                  </a:lnTo>
                  <a:lnTo>
                    <a:pt x="752" y="730"/>
                  </a:lnTo>
                  <a:lnTo>
                    <a:pt x="754" y="730"/>
                  </a:lnTo>
                  <a:lnTo>
                    <a:pt x="754" y="730"/>
                  </a:lnTo>
                  <a:lnTo>
                    <a:pt x="756" y="732"/>
                  </a:lnTo>
                  <a:lnTo>
                    <a:pt x="758" y="736"/>
                  </a:lnTo>
                  <a:lnTo>
                    <a:pt x="756" y="738"/>
                  </a:lnTo>
                  <a:lnTo>
                    <a:pt x="756" y="740"/>
                  </a:lnTo>
                  <a:lnTo>
                    <a:pt x="754" y="740"/>
                  </a:lnTo>
                  <a:lnTo>
                    <a:pt x="752" y="742"/>
                  </a:lnTo>
                  <a:lnTo>
                    <a:pt x="752" y="742"/>
                  </a:lnTo>
                  <a:lnTo>
                    <a:pt x="750" y="744"/>
                  </a:lnTo>
                  <a:lnTo>
                    <a:pt x="748" y="746"/>
                  </a:lnTo>
                  <a:lnTo>
                    <a:pt x="748" y="746"/>
                  </a:lnTo>
                  <a:lnTo>
                    <a:pt x="752" y="746"/>
                  </a:lnTo>
                  <a:lnTo>
                    <a:pt x="754" y="746"/>
                  </a:lnTo>
                  <a:lnTo>
                    <a:pt x="760" y="744"/>
                  </a:lnTo>
                  <a:lnTo>
                    <a:pt x="764" y="740"/>
                  </a:lnTo>
                  <a:lnTo>
                    <a:pt x="768" y="736"/>
                  </a:lnTo>
                  <a:lnTo>
                    <a:pt x="770" y="734"/>
                  </a:lnTo>
                  <a:lnTo>
                    <a:pt x="770" y="730"/>
                  </a:lnTo>
                  <a:lnTo>
                    <a:pt x="772" y="728"/>
                  </a:lnTo>
                  <a:lnTo>
                    <a:pt x="774" y="724"/>
                  </a:lnTo>
                  <a:lnTo>
                    <a:pt x="776" y="722"/>
                  </a:lnTo>
                  <a:lnTo>
                    <a:pt x="782" y="722"/>
                  </a:lnTo>
                  <a:lnTo>
                    <a:pt x="788" y="722"/>
                  </a:lnTo>
                  <a:lnTo>
                    <a:pt x="794" y="722"/>
                  </a:lnTo>
                  <a:lnTo>
                    <a:pt x="798" y="722"/>
                  </a:lnTo>
                  <a:lnTo>
                    <a:pt x="802" y="722"/>
                  </a:lnTo>
                  <a:lnTo>
                    <a:pt x="802" y="722"/>
                  </a:lnTo>
                  <a:lnTo>
                    <a:pt x="800" y="722"/>
                  </a:lnTo>
                  <a:lnTo>
                    <a:pt x="798" y="720"/>
                  </a:lnTo>
                  <a:lnTo>
                    <a:pt x="798" y="718"/>
                  </a:lnTo>
                  <a:lnTo>
                    <a:pt x="798" y="714"/>
                  </a:lnTo>
                  <a:lnTo>
                    <a:pt x="800" y="712"/>
                  </a:lnTo>
                  <a:lnTo>
                    <a:pt x="804" y="708"/>
                  </a:lnTo>
                  <a:lnTo>
                    <a:pt x="806" y="704"/>
                  </a:lnTo>
                  <a:lnTo>
                    <a:pt x="810" y="700"/>
                  </a:lnTo>
                  <a:lnTo>
                    <a:pt x="814" y="698"/>
                  </a:lnTo>
                  <a:lnTo>
                    <a:pt x="820" y="696"/>
                  </a:lnTo>
                  <a:lnTo>
                    <a:pt x="826" y="696"/>
                  </a:lnTo>
                  <a:lnTo>
                    <a:pt x="832" y="696"/>
                  </a:lnTo>
                  <a:lnTo>
                    <a:pt x="838" y="696"/>
                  </a:lnTo>
                  <a:lnTo>
                    <a:pt x="840" y="698"/>
                  </a:lnTo>
                  <a:lnTo>
                    <a:pt x="842" y="698"/>
                  </a:lnTo>
                  <a:lnTo>
                    <a:pt x="846" y="700"/>
                  </a:lnTo>
                  <a:lnTo>
                    <a:pt x="848" y="700"/>
                  </a:lnTo>
                  <a:lnTo>
                    <a:pt x="850" y="702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Freeform 373">
              <a:extLst>
                <a:ext uri="{FF2B5EF4-FFF2-40B4-BE49-F238E27FC236}">
                  <a16:creationId xmlns:a16="http://schemas.microsoft.com/office/drawing/2014/main" id="{C23F6AEA-0A28-F669-3DBC-970E274BD7A3}"/>
                </a:ext>
              </a:extLst>
            </p:cNvPr>
            <p:cNvSpPr>
              <a:spLocks/>
            </p:cNvSpPr>
            <p:nvPr/>
          </p:nvSpPr>
          <p:spPr bwMode="gray">
            <a:xfrm>
              <a:off x="1871978" y="2330823"/>
              <a:ext cx="1020571" cy="910686"/>
            </a:xfrm>
            <a:custGeom>
              <a:avLst/>
              <a:gdLst>
                <a:gd name="T0" fmla="*/ 318 w 492"/>
                <a:gd name="T1" fmla="*/ 44 h 498"/>
                <a:gd name="T2" fmla="*/ 282 w 492"/>
                <a:gd name="T3" fmla="*/ 40 h 498"/>
                <a:gd name="T4" fmla="*/ 262 w 492"/>
                <a:gd name="T5" fmla="*/ 32 h 498"/>
                <a:gd name="T6" fmla="*/ 242 w 492"/>
                <a:gd name="T7" fmla="*/ 24 h 498"/>
                <a:gd name="T8" fmla="*/ 230 w 492"/>
                <a:gd name="T9" fmla="*/ 28 h 498"/>
                <a:gd name="T10" fmla="*/ 220 w 492"/>
                <a:gd name="T11" fmla="*/ 32 h 498"/>
                <a:gd name="T12" fmla="*/ 176 w 492"/>
                <a:gd name="T13" fmla="*/ 4 h 498"/>
                <a:gd name="T14" fmla="*/ 118 w 492"/>
                <a:gd name="T15" fmla="*/ 12 h 498"/>
                <a:gd name="T16" fmla="*/ 100 w 492"/>
                <a:gd name="T17" fmla="*/ 14 h 498"/>
                <a:gd name="T18" fmla="*/ 68 w 492"/>
                <a:gd name="T19" fmla="*/ 60 h 498"/>
                <a:gd name="T20" fmla="*/ 18 w 492"/>
                <a:gd name="T21" fmla="*/ 98 h 498"/>
                <a:gd name="T22" fmla="*/ 60 w 492"/>
                <a:gd name="T23" fmla="*/ 144 h 498"/>
                <a:gd name="T24" fmla="*/ 58 w 492"/>
                <a:gd name="T25" fmla="*/ 178 h 498"/>
                <a:gd name="T26" fmla="*/ 8 w 492"/>
                <a:gd name="T27" fmla="*/ 182 h 498"/>
                <a:gd name="T28" fmla="*/ 62 w 492"/>
                <a:gd name="T29" fmla="*/ 228 h 498"/>
                <a:gd name="T30" fmla="*/ 86 w 492"/>
                <a:gd name="T31" fmla="*/ 220 h 498"/>
                <a:gd name="T32" fmla="*/ 86 w 492"/>
                <a:gd name="T33" fmla="*/ 236 h 498"/>
                <a:gd name="T34" fmla="*/ 76 w 492"/>
                <a:gd name="T35" fmla="*/ 260 h 498"/>
                <a:gd name="T36" fmla="*/ 52 w 492"/>
                <a:gd name="T37" fmla="*/ 284 h 498"/>
                <a:gd name="T38" fmla="*/ 18 w 492"/>
                <a:gd name="T39" fmla="*/ 308 h 498"/>
                <a:gd name="T40" fmla="*/ 28 w 492"/>
                <a:gd name="T41" fmla="*/ 328 h 498"/>
                <a:gd name="T42" fmla="*/ 38 w 492"/>
                <a:gd name="T43" fmla="*/ 352 h 498"/>
                <a:gd name="T44" fmla="*/ 68 w 492"/>
                <a:gd name="T45" fmla="*/ 362 h 498"/>
                <a:gd name="T46" fmla="*/ 74 w 492"/>
                <a:gd name="T47" fmla="*/ 386 h 498"/>
                <a:gd name="T48" fmla="*/ 92 w 492"/>
                <a:gd name="T49" fmla="*/ 382 h 498"/>
                <a:gd name="T50" fmla="*/ 102 w 492"/>
                <a:gd name="T51" fmla="*/ 394 h 498"/>
                <a:gd name="T52" fmla="*/ 124 w 492"/>
                <a:gd name="T53" fmla="*/ 390 h 498"/>
                <a:gd name="T54" fmla="*/ 138 w 492"/>
                <a:gd name="T55" fmla="*/ 384 h 498"/>
                <a:gd name="T56" fmla="*/ 104 w 492"/>
                <a:gd name="T57" fmla="*/ 434 h 498"/>
                <a:gd name="T58" fmla="*/ 68 w 492"/>
                <a:gd name="T59" fmla="*/ 464 h 498"/>
                <a:gd name="T60" fmla="*/ 86 w 492"/>
                <a:gd name="T61" fmla="*/ 466 h 498"/>
                <a:gd name="T62" fmla="*/ 160 w 492"/>
                <a:gd name="T63" fmla="*/ 412 h 498"/>
                <a:gd name="T64" fmla="*/ 186 w 492"/>
                <a:gd name="T65" fmla="*/ 390 h 498"/>
                <a:gd name="T66" fmla="*/ 178 w 492"/>
                <a:gd name="T67" fmla="*/ 374 h 498"/>
                <a:gd name="T68" fmla="*/ 206 w 492"/>
                <a:gd name="T69" fmla="*/ 326 h 498"/>
                <a:gd name="T70" fmla="*/ 250 w 492"/>
                <a:gd name="T71" fmla="*/ 322 h 498"/>
                <a:gd name="T72" fmla="*/ 212 w 492"/>
                <a:gd name="T73" fmla="*/ 346 h 498"/>
                <a:gd name="T74" fmla="*/ 206 w 492"/>
                <a:gd name="T75" fmla="*/ 364 h 498"/>
                <a:gd name="T76" fmla="*/ 220 w 492"/>
                <a:gd name="T77" fmla="*/ 376 h 498"/>
                <a:gd name="T78" fmla="*/ 246 w 492"/>
                <a:gd name="T79" fmla="*/ 356 h 498"/>
                <a:gd name="T80" fmla="*/ 254 w 492"/>
                <a:gd name="T81" fmla="*/ 338 h 498"/>
                <a:gd name="T82" fmla="*/ 274 w 492"/>
                <a:gd name="T83" fmla="*/ 338 h 498"/>
                <a:gd name="T84" fmla="*/ 312 w 492"/>
                <a:gd name="T85" fmla="*/ 354 h 498"/>
                <a:gd name="T86" fmla="*/ 350 w 492"/>
                <a:gd name="T87" fmla="*/ 368 h 498"/>
                <a:gd name="T88" fmla="*/ 372 w 492"/>
                <a:gd name="T89" fmla="*/ 372 h 498"/>
                <a:gd name="T90" fmla="*/ 426 w 492"/>
                <a:gd name="T91" fmla="*/ 388 h 498"/>
                <a:gd name="T92" fmla="*/ 452 w 492"/>
                <a:gd name="T93" fmla="*/ 428 h 498"/>
                <a:gd name="T94" fmla="*/ 462 w 492"/>
                <a:gd name="T95" fmla="*/ 454 h 498"/>
                <a:gd name="T96" fmla="*/ 472 w 492"/>
                <a:gd name="T97" fmla="*/ 462 h 498"/>
                <a:gd name="T98" fmla="*/ 480 w 492"/>
                <a:gd name="T99" fmla="*/ 474 h 498"/>
                <a:gd name="T100" fmla="*/ 480 w 492"/>
                <a:gd name="T101" fmla="*/ 496 h 498"/>
                <a:gd name="T102" fmla="*/ 490 w 492"/>
                <a:gd name="T103" fmla="*/ 456 h 498"/>
                <a:gd name="T104" fmla="*/ 462 w 492"/>
                <a:gd name="T105" fmla="*/ 418 h 498"/>
                <a:gd name="T106" fmla="*/ 416 w 492"/>
                <a:gd name="T107" fmla="*/ 368 h 498"/>
                <a:gd name="T108" fmla="*/ 378 w 492"/>
                <a:gd name="T109" fmla="*/ 36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2" h="498">
                  <a:moveTo>
                    <a:pt x="338" y="50"/>
                  </a:moveTo>
                  <a:lnTo>
                    <a:pt x="336" y="48"/>
                  </a:lnTo>
                  <a:lnTo>
                    <a:pt x="334" y="46"/>
                  </a:lnTo>
                  <a:lnTo>
                    <a:pt x="332" y="46"/>
                  </a:lnTo>
                  <a:lnTo>
                    <a:pt x="328" y="44"/>
                  </a:lnTo>
                  <a:lnTo>
                    <a:pt x="324" y="44"/>
                  </a:lnTo>
                  <a:lnTo>
                    <a:pt x="318" y="44"/>
                  </a:lnTo>
                  <a:lnTo>
                    <a:pt x="310" y="48"/>
                  </a:lnTo>
                  <a:lnTo>
                    <a:pt x="310" y="48"/>
                  </a:lnTo>
                  <a:lnTo>
                    <a:pt x="306" y="48"/>
                  </a:lnTo>
                  <a:lnTo>
                    <a:pt x="300" y="48"/>
                  </a:lnTo>
                  <a:lnTo>
                    <a:pt x="294" y="46"/>
                  </a:lnTo>
                  <a:lnTo>
                    <a:pt x="288" y="44"/>
                  </a:lnTo>
                  <a:lnTo>
                    <a:pt x="282" y="40"/>
                  </a:lnTo>
                  <a:lnTo>
                    <a:pt x="282" y="40"/>
                  </a:lnTo>
                  <a:lnTo>
                    <a:pt x="280" y="40"/>
                  </a:lnTo>
                  <a:lnTo>
                    <a:pt x="276" y="40"/>
                  </a:lnTo>
                  <a:lnTo>
                    <a:pt x="272" y="40"/>
                  </a:lnTo>
                  <a:lnTo>
                    <a:pt x="268" y="38"/>
                  </a:lnTo>
                  <a:lnTo>
                    <a:pt x="264" y="36"/>
                  </a:lnTo>
                  <a:lnTo>
                    <a:pt x="262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6"/>
                  </a:lnTo>
                  <a:lnTo>
                    <a:pt x="244" y="26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6" y="22"/>
                  </a:lnTo>
                  <a:lnTo>
                    <a:pt x="234" y="20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6"/>
                  </a:lnTo>
                  <a:lnTo>
                    <a:pt x="230" y="28"/>
                  </a:lnTo>
                  <a:lnTo>
                    <a:pt x="230" y="30"/>
                  </a:lnTo>
                  <a:lnTo>
                    <a:pt x="230" y="34"/>
                  </a:lnTo>
                  <a:lnTo>
                    <a:pt x="230" y="36"/>
                  </a:lnTo>
                  <a:lnTo>
                    <a:pt x="230" y="36"/>
                  </a:lnTo>
                  <a:lnTo>
                    <a:pt x="228" y="36"/>
                  </a:lnTo>
                  <a:lnTo>
                    <a:pt x="224" y="36"/>
                  </a:lnTo>
                  <a:lnTo>
                    <a:pt x="220" y="32"/>
                  </a:lnTo>
                  <a:lnTo>
                    <a:pt x="216" y="28"/>
                  </a:lnTo>
                  <a:lnTo>
                    <a:pt x="212" y="24"/>
                  </a:lnTo>
                  <a:lnTo>
                    <a:pt x="208" y="20"/>
                  </a:lnTo>
                  <a:lnTo>
                    <a:pt x="198" y="16"/>
                  </a:lnTo>
                  <a:lnTo>
                    <a:pt x="188" y="10"/>
                  </a:lnTo>
                  <a:lnTo>
                    <a:pt x="180" y="6"/>
                  </a:lnTo>
                  <a:lnTo>
                    <a:pt x="176" y="4"/>
                  </a:lnTo>
                  <a:lnTo>
                    <a:pt x="172" y="4"/>
                  </a:lnTo>
                  <a:lnTo>
                    <a:pt x="164" y="0"/>
                  </a:lnTo>
                  <a:lnTo>
                    <a:pt x="150" y="0"/>
                  </a:lnTo>
                  <a:lnTo>
                    <a:pt x="134" y="4"/>
                  </a:lnTo>
                  <a:lnTo>
                    <a:pt x="128" y="8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2"/>
                  </a:lnTo>
                  <a:lnTo>
                    <a:pt x="112" y="12"/>
                  </a:lnTo>
                  <a:lnTo>
                    <a:pt x="110" y="12"/>
                  </a:lnTo>
                  <a:lnTo>
                    <a:pt x="108" y="12"/>
                  </a:lnTo>
                  <a:lnTo>
                    <a:pt x="104" y="12"/>
                  </a:lnTo>
                  <a:lnTo>
                    <a:pt x="100" y="14"/>
                  </a:lnTo>
                  <a:lnTo>
                    <a:pt x="94" y="16"/>
                  </a:lnTo>
                  <a:lnTo>
                    <a:pt x="88" y="20"/>
                  </a:lnTo>
                  <a:lnTo>
                    <a:pt x="86" y="22"/>
                  </a:lnTo>
                  <a:lnTo>
                    <a:pt x="84" y="28"/>
                  </a:lnTo>
                  <a:lnTo>
                    <a:pt x="80" y="36"/>
                  </a:lnTo>
                  <a:lnTo>
                    <a:pt x="74" y="48"/>
                  </a:lnTo>
                  <a:lnTo>
                    <a:pt x="68" y="60"/>
                  </a:lnTo>
                  <a:lnTo>
                    <a:pt x="58" y="70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8" y="78"/>
                  </a:lnTo>
                  <a:lnTo>
                    <a:pt x="20" y="84"/>
                  </a:lnTo>
                  <a:lnTo>
                    <a:pt x="18" y="92"/>
                  </a:lnTo>
                  <a:lnTo>
                    <a:pt x="18" y="98"/>
                  </a:lnTo>
                  <a:lnTo>
                    <a:pt x="20" y="102"/>
                  </a:lnTo>
                  <a:lnTo>
                    <a:pt x="22" y="106"/>
                  </a:lnTo>
                  <a:lnTo>
                    <a:pt x="26" y="110"/>
                  </a:lnTo>
                  <a:lnTo>
                    <a:pt x="32" y="114"/>
                  </a:lnTo>
                  <a:lnTo>
                    <a:pt x="38" y="120"/>
                  </a:lnTo>
                  <a:lnTo>
                    <a:pt x="48" y="130"/>
                  </a:lnTo>
                  <a:lnTo>
                    <a:pt x="60" y="144"/>
                  </a:lnTo>
                  <a:lnTo>
                    <a:pt x="70" y="156"/>
                  </a:lnTo>
                  <a:lnTo>
                    <a:pt x="76" y="168"/>
                  </a:lnTo>
                  <a:lnTo>
                    <a:pt x="72" y="178"/>
                  </a:lnTo>
                  <a:lnTo>
                    <a:pt x="68" y="180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58" y="178"/>
                  </a:lnTo>
                  <a:lnTo>
                    <a:pt x="54" y="176"/>
                  </a:lnTo>
                  <a:lnTo>
                    <a:pt x="52" y="172"/>
                  </a:lnTo>
                  <a:lnTo>
                    <a:pt x="50" y="170"/>
                  </a:lnTo>
                  <a:lnTo>
                    <a:pt x="46" y="168"/>
                  </a:lnTo>
                  <a:lnTo>
                    <a:pt x="34" y="168"/>
                  </a:lnTo>
                  <a:lnTo>
                    <a:pt x="20" y="172"/>
                  </a:lnTo>
                  <a:lnTo>
                    <a:pt x="8" y="182"/>
                  </a:lnTo>
                  <a:lnTo>
                    <a:pt x="2" y="192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8" y="216"/>
                  </a:lnTo>
                  <a:lnTo>
                    <a:pt x="26" y="226"/>
                  </a:lnTo>
                  <a:lnTo>
                    <a:pt x="44" y="232"/>
                  </a:lnTo>
                  <a:lnTo>
                    <a:pt x="62" y="228"/>
                  </a:lnTo>
                  <a:lnTo>
                    <a:pt x="64" y="228"/>
                  </a:lnTo>
                  <a:lnTo>
                    <a:pt x="66" y="226"/>
                  </a:lnTo>
                  <a:lnTo>
                    <a:pt x="70" y="224"/>
                  </a:lnTo>
                  <a:lnTo>
                    <a:pt x="74" y="222"/>
                  </a:lnTo>
                  <a:lnTo>
                    <a:pt x="78" y="222"/>
                  </a:lnTo>
                  <a:lnTo>
                    <a:pt x="82" y="220"/>
                  </a:lnTo>
                  <a:lnTo>
                    <a:pt x="86" y="220"/>
                  </a:lnTo>
                  <a:lnTo>
                    <a:pt x="88" y="222"/>
                  </a:lnTo>
                  <a:lnTo>
                    <a:pt x="90" y="224"/>
                  </a:lnTo>
                  <a:lnTo>
                    <a:pt x="88" y="226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4" y="234"/>
                  </a:lnTo>
                  <a:lnTo>
                    <a:pt x="86" y="236"/>
                  </a:lnTo>
                  <a:lnTo>
                    <a:pt x="88" y="240"/>
                  </a:lnTo>
                  <a:lnTo>
                    <a:pt x="90" y="242"/>
                  </a:lnTo>
                  <a:lnTo>
                    <a:pt x="92" y="246"/>
                  </a:lnTo>
                  <a:lnTo>
                    <a:pt x="92" y="248"/>
                  </a:lnTo>
                  <a:lnTo>
                    <a:pt x="90" y="252"/>
                  </a:lnTo>
                  <a:lnTo>
                    <a:pt x="86" y="256"/>
                  </a:lnTo>
                  <a:lnTo>
                    <a:pt x="76" y="260"/>
                  </a:lnTo>
                  <a:lnTo>
                    <a:pt x="64" y="266"/>
                  </a:lnTo>
                  <a:lnTo>
                    <a:pt x="56" y="274"/>
                  </a:lnTo>
                  <a:lnTo>
                    <a:pt x="52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2" y="284"/>
                  </a:lnTo>
                  <a:lnTo>
                    <a:pt x="52" y="286"/>
                  </a:lnTo>
                  <a:lnTo>
                    <a:pt x="48" y="288"/>
                  </a:lnTo>
                  <a:lnTo>
                    <a:pt x="44" y="290"/>
                  </a:lnTo>
                  <a:lnTo>
                    <a:pt x="36" y="296"/>
                  </a:lnTo>
                  <a:lnTo>
                    <a:pt x="28" y="300"/>
                  </a:lnTo>
                  <a:lnTo>
                    <a:pt x="22" y="304"/>
                  </a:lnTo>
                  <a:lnTo>
                    <a:pt x="18" y="308"/>
                  </a:lnTo>
                  <a:lnTo>
                    <a:pt x="16" y="312"/>
                  </a:lnTo>
                  <a:lnTo>
                    <a:pt x="14" y="316"/>
                  </a:lnTo>
                  <a:lnTo>
                    <a:pt x="16" y="320"/>
                  </a:lnTo>
                  <a:lnTo>
                    <a:pt x="22" y="324"/>
                  </a:lnTo>
                  <a:lnTo>
                    <a:pt x="22" y="326"/>
                  </a:lnTo>
                  <a:lnTo>
                    <a:pt x="24" y="326"/>
                  </a:lnTo>
                  <a:lnTo>
                    <a:pt x="28" y="328"/>
                  </a:lnTo>
                  <a:lnTo>
                    <a:pt x="34" y="330"/>
                  </a:lnTo>
                  <a:lnTo>
                    <a:pt x="38" y="332"/>
                  </a:lnTo>
                  <a:lnTo>
                    <a:pt x="38" y="332"/>
                  </a:lnTo>
                  <a:lnTo>
                    <a:pt x="38" y="336"/>
                  </a:lnTo>
                  <a:lnTo>
                    <a:pt x="38" y="340"/>
                  </a:lnTo>
                  <a:lnTo>
                    <a:pt x="38" y="346"/>
                  </a:lnTo>
                  <a:lnTo>
                    <a:pt x="38" y="352"/>
                  </a:lnTo>
                  <a:lnTo>
                    <a:pt x="42" y="358"/>
                  </a:lnTo>
                  <a:lnTo>
                    <a:pt x="48" y="362"/>
                  </a:lnTo>
                  <a:lnTo>
                    <a:pt x="50" y="362"/>
                  </a:lnTo>
                  <a:lnTo>
                    <a:pt x="54" y="362"/>
                  </a:lnTo>
                  <a:lnTo>
                    <a:pt x="58" y="362"/>
                  </a:lnTo>
                  <a:lnTo>
                    <a:pt x="64" y="362"/>
                  </a:lnTo>
                  <a:lnTo>
                    <a:pt x="68" y="362"/>
                  </a:lnTo>
                  <a:lnTo>
                    <a:pt x="68" y="364"/>
                  </a:lnTo>
                  <a:lnTo>
                    <a:pt x="70" y="366"/>
                  </a:lnTo>
                  <a:lnTo>
                    <a:pt x="70" y="370"/>
                  </a:lnTo>
                  <a:lnTo>
                    <a:pt x="72" y="374"/>
                  </a:lnTo>
                  <a:lnTo>
                    <a:pt x="74" y="380"/>
                  </a:lnTo>
                  <a:lnTo>
                    <a:pt x="74" y="386"/>
                  </a:lnTo>
                  <a:lnTo>
                    <a:pt x="74" y="386"/>
                  </a:lnTo>
                  <a:lnTo>
                    <a:pt x="76" y="388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6" y="386"/>
                  </a:lnTo>
                  <a:lnTo>
                    <a:pt x="90" y="382"/>
                  </a:lnTo>
                  <a:lnTo>
                    <a:pt x="90" y="382"/>
                  </a:lnTo>
                  <a:lnTo>
                    <a:pt x="92" y="382"/>
                  </a:lnTo>
                  <a:lnTo>
                    <a:pt x="94" y="382"/>
                  </a:lnTo>
                  <a:lnTo>
                    <a:pt x="96" y="382"/>
                  </a:lnTo>
                  <a:lnTo>
                    <a:pt x="98" y="384"/>
                  </a:lnTo>
                  <a:lnTo>
                    <a:pt x="98" y="388"/>
                  </a:lnTo>
                  <a:lnTo>
                    <a:pt x="100" y="390"/>
                  </a:lnTo>
                  <a:lnTo>
                    <a:pt x="100" y="392"/>
                  </a:lnTo>
                  <a:lnTo>
                    <a:pt x="102" y="394"/>
                  </a:lnTo>
                  <a:lnTo>
                    <a:pt x="104" y="396"/>
                  </a:lnTo>
                  <a:lnTo>
                    <a:pt x="106" y="398"/>
                  </a:lnTo>
                  <a:lnTo>
                    <a:pt x="110" y="398"/>
                  </a:lnTo>
                  <a:lnTo>
                    <a:pt x="116" y="396"/>
                  </a:lnTo>
                  <a:lnTo>
                    <a:pt x="120" y="392"/>
                  </a:lnTo>
                  <a:lnTo>
                    <a:pt x="122" y="392"/>
                  </a:lnTo>
                  <a:lnTo>
                    <a:pt x="124" y="390"/>
                  </a:lnTo>
                  <a:lnTo>
                    <a:pt x="126" y="388"/>
                  </a:lnTo>
                  <a:lnTo>
                    <a:pt x="128" y="384"/>
                  </a:lnTo>
                  <a:lnTo>
                    <a:pt x="130" y="382"/>
                  </a:lnTo>
                  <a:lnTo>
                    <a:pt x="134" y="380"/>
                  </a:lnTo>
                  <a:lnTo>
                    <a:pt x="136" y="380"/>
                  </a:lnTo>
                  <a:lnTo>
                    <a:pt x="138" y="380"/>
                  </a:lnTo>
                  <a:lnTo>
                    <a:pt x="138" y="384"/>
                  </a:lnTo>
                  <a:lnTo>
                    <a:pt x="138" y="388"/>
                  </a:lnTo>
                  <a:lnTo>
                    <a:pt x="136" y="396"/>
                  </a:lnTo>
                  <a:lnTo>
                    <a:pt x="132" y="408"/>
                  </a:lnTo>
                  <a:lnTo>
                    <a:pt x="126" y="418"/>
                  </a:lnTo>
                  <a:lnTo>
                    <a:pt x="122" y="420"/>
                  </a:lnTo>
                  <a:lnTo>
                    <a:pt x="114" y="426"/>
                  </a:lnTo>
                  <a:lnTo>
                    <a:pt x="104" y="434"/>
                  </a:lnTo>
                  <a:lnTo>
                    <a:pt x="94" y="444"/>
                  </a:lnTo>
                  <a:lnTo>
                    <a:pt x="86" y="454"/>
                  </a:lnTo>
                  <a:lnTo>
                    <a:pt x="84" y="456"/>
                  </a:lnTo>
                  <a:lnTo>
                    <a:pt x="82" y="456"/>
                  </a:lnTo>
                  <a:lnTo>
                    <a:pt x="78" y="458"/>
                  </a:lnTo>
                  <a:lnTo>
                    <a:pt x="74" y="462"/>
                  </a:lnTo>
                  <a:lnTo>
                    <a:pt x="68" y="464"/>
                  </a:lnTo>
                  <a:lnTo>
                    <a:pt x="64" y="470"/>
                  </a:lnTo>
                  <a:lnTo>
                    <a:pt x="62" y="474"/>
                  </a:lnTo>
                  <a:lnTo>
                    <a:pt x="64" y="474"/>
                  </a:lnTo>
                  <a:lnTo>
                    <a:pt x="66" y="472"/>
                  </a:lnTo>
                  <a:lnTo>
                    <a:pt x="72" y="470"/>
                  </a:lnTo>
                  <a:lnTo>
                    <a:pt x="78" y="468"/>
                  </a:lnTo>
                  <a:lnTo>
                    <a:pt x="86" y="466"/>
                  </a:lnTo>
                  <a:lnTo>
                    <a:pt x="94" y="464"/>
                  </a:lnTo>
                  <a:lnTo>
                    <a:pt x="106" y="458"/>
                  </a:lnTo>
                  <a:lnTo>
                    <a:pt x="120" y="450"/>
                  </a:lnTo>
                  <a:lnTo>
                    <a:pt x="134" y="436"/>
                  </a:lnTo>
                  <a:lnTo>
                    <a:pt x="148" y="424"/>
                  </a:lnTo>
                  <a:lnTo>
                    <a:pt x="160" y="412"/>
                  </a:lnTo>
                  <a:lnTo>
                    <a:pt x="160" y="412"/>
                  </a:lnTo>
                  <a:lnTo>
                    <a:pt x="164" y="410"/>
                  </a:lnTo>
                  <a:lnTo>
                    <a:pt x="168" y="408"/>
                  </a:lnTo>
                  <a:lnTo>
                    <a:pt x="172" y="404"/>
                  </a:lnTo>
                  <a:lnTo>
                    <a:pt x="176" y="402"/>
                  </a:lnTo>
                  <a:lnTo>
                    <a:pt x="180" y="398"/>
                  </a:lnTo>
                  <a:lnTo>
                    <a:pt x="184" y="394"/>
                  </a:lnTo>
                  <a:lnTo>
                    <a:pt x="186" y="390"/>
                  </a:lnTo>
                  <a:lnTo>
                    <a:pt x="184" y="386"/>
                  </a:lnTo>
                  <a:lnTo>
                    <a:pt x="182" y="382"/>
                  </a:lnTo>
                  <a:lnTo>
                    <a:pt x="180" y="382"/>
                  </a:lnTo>
                  <a:lnTo>
                    <a:pt x="178" y="380"/>
                  </a:lnTo>
                  <a:lnTo>
                    <a:pt x="178" y="378"/>
                  </a:lnTo>
                  <a:lnTo>
                    <a:pt x="176" y="376"/>
                  </a:lnTo>
                  <a:lnTo>
                    <a:pt x="178" y="374"/>
                  </a:lnTo>
                  <a:lnTo>
                    <a:pt x="182" y="372"/>
                  </a:lnTo>
                  <a:lnTo>
                    <a:pt x="184" y="368"/>
                  </a:lnTo>
                  <a:lnTo>
                    <a:pt x="188" y="360"/>
                  </a:lnTo>
                  <a:lnTo>
                    <a:pt x="194" y="350"/>
                  </a:lnTo>
                  <a:lnTo>
                    <a:pt x="200" y="340"/>
                  </a:lnTo>
                  <a:lnTo>
                    <a:pt x="204" y="328"/>
                  </a:lnTo>
                  <a:lnTo>
                    <a:pt x="206" y="326"/>
                  </a:lnTo>
                  <a:lnTo>
                    <a:pt x="214" y="322"/>
                  </a:lnTo>
                  <a:lnTo>
                    <a:pt x="226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6" y="320"/>
                  </a:lnTo>
                  <a:lnTo>
                    <a:pt x="248" y="322"/>
                  </a:lnTo>
                  <a:lnTo>
                    <a:pt x="250" y="322"/>
                  </a:lnTo>
                  <a:lnTo>
                    <a:pt x="252" y="324"/>
                  </a:lnTo>
                  <a:lnTo>
                    <a:pt x="252" y="326"/>
                  </a:lnTo>
                  <a:lnTo>
                    <a:pt x="248" y="328"/>
                  </a:lnTo>
                  <a:lnTo>
                    <a:pt x="244" y="328"/>
                  </a:lnTo>
                  <a:lnTo>
                    <a:pt x="232" y="332"/>
                  </a:lnTo>
                  <a:lnTo>
                    <a:pt x="220" y="336"/>
                  </a:lnTo>
                  <a:lnTo>
                    <a:pt x="212" y="346"/>
                  </a:lnTo>
                  <a:lnTo>
                    <a:pt x="212" y="348"/>
                  </a:lnTo>
                  <a:lnTo>
                    <a:pt x="212" y="350"/>
                  </a:lnTo>
                  <a:lnTo>
                    <a:pt x="210" y="354"/>
                  </a:lnTo>
                  <a:lnTo>
                    <a:pt x="208" y="358"/>
                  </a:lnTo>
                  <a:lnTo>
                    <a:pt x="206" y="360"/>
                  </a:lnTo>
                  <a:lnTo>
                    <a:pt x="206" y="362"/>
                  </a:lnTo>
                  <a:lnTo>
                    <a:pt x="206" y="364"/>
                  </a:lnTo>
                  <a:lnTo>
                    <a:pt x="206" y="366"/>
                  </a:lnTo>
                  <a:lnTo>
                    <a:pt x="206" y="370"/>
                  </a:lnTo>
                  <a:lnTo>
                    <a:pt x="208" y="372"/>
                  </a:lnTo>
                  <a:lnTo>
                    <a:pt x="208" y="376"/>
                  </a:lnTo>
                  <a:lnTo>
                    <a:pt x="212" y="376"/>
                  </a:lnTo>
                  <a:lnTo>
                    <a:pt x="214" y="376"/>
                  </a:lnTo>
                  <a:lnTo>
                    <a:pt x="220" y="376"/>
                  </a:lnTo>
                  <a:lnTo>
                    <a:pt x="220" y="374"/>
                  </a:lnTo>
                  <a:lnTo>
                    <a:pt x="224" y="372"/>
                  </a:lnTo>
                  <a:lnTo>
                    <a:pt x="228" y="370"/>
                  </a:lnTo>
                  <a:lnTo>
                    <a:pt x="232" y="368"/>
                  </a:lnTo>
                  <a:lnTo>
                    <a:pt x="236" y="364"/>
                  </a:lnTo>
                  <a:lnTo>
                    <a:pt x="242" y="360"/>
                  </a:lnTo>
                  <a:lnTo>
                    <a:pt x="246" y="356"/>
                  </a:lnTo>
                  <a:lnTo>
                    <a:pt x="248" y="354"/>
                  </a:lnTo>
                  <a:lnTo>
                    <a:pt x="250" y="350"/>
                  </a:lnTo>
                  <a:lnTo>
                    <a:pt x="250" y="348"/>
                  </a:lnTo>
                  <a:lnTo>
                    <a:pt x="250" y="346"/>
                  </a:lnTo>
                  <a:lnTo>
                    <a:pt x="252" y="344"/>
                  </a:lnTo>
                  <a:lnTo>
                    <a:pt x="252" y="340"/>
                  </a:lnTo>
                  <a:lnTo>
                    <a:pt x="254" y="338"/>
                  </a:lnTo>
                  <a:lnTo>
                    <a:pt x="256" y="334"/>
                  </a:lnTo>
                  <a:lnTo>
                    <a:pt x="258" y="334"/>
                  </a:lnTo>
                  <a:lnTo>
                    <a:pt x="262" y="332"/>
                  </a:lnTo>
                  <a:lnTo>
                    <a:pt x="266" y="334"/>
                  </a:lnTo>
                  <a:lnTo>
                    <a:pt x="270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80" y="338"/>
                  </a:lnTo>
                  <a:lnTo>
                    <a:pt x="284" y="340"/>
                  </a:lnTo>
                  <a:lnTo>
                    <a:pt x="290" y="342"/>
                  </a:lnTo>
                  <a:lnTo>
                    <a:pt x="294" y="346"/>
                  </a:lnTo>
                  <a:lnTo>
                    <a:pt x="296" y="350"/>
                  </a:lnTo>
                  <a:lnTo>
                    <a:pt x="300" y="352"/>
                  </a:lnTo>
                  <a:lnTo>
                    <a:pt x="312" y="354"/>
                  </a:lnTo>
                  <a:lnTo>
                    <a:pt x="330" y="358"/>
                  </a:lnTo>
                  <a:lnTo>
                    <a:pt x="332" y="358"/>
                  </a:lnTo>
                  <a:lnTo>
                    <a:pt x="336" y="358"/>
                  </a:lnTo>
                  <a:lnTo>
                    <a:pt x="340" y="362"/>
                  </a:lnTo>
                  <a:lnTo>
                    <a:pt x="344" y="364"/>
                  </a:lnTo>
                  <a:lnTo>
                    <a:pt x="348" y="370"/>
                  </a:lnTo>
                  <a:lnTo>
                    <a:pt x="350" y="368"/>
                  </a:lnTo>
                  <a:lnTo>
                    <a:pt x="350" y="366"/>
                  </a:lnTo>
                  <a:lnTo>
                    <a:pt x="354" y="364"/>
                  </a:lnTo>
                  <a:lnTo>
                    <a:pt x="356" y="362"/>
                  </a:lnTo>
                  <a:lnTo>
                    <a:pt x="360" y="362"/>
                  </a:lnTo>
                  <a:lnTo>
                    <a:pt x="364" y="362"/>
                  </a:lnTo>
                  <a:lnTo>
                    <a:pt x="366" y="366"/>
                  </a:lnTo>
                  <a:lnTo>
                    <a:pt x="372" y="372"/>
                  </a:lnTo>
                  <a:lnTo>
                    <a:pt x="380" y="382"/>
                  </a:lnTo>
                  <a:lnTo>
                    <a:pt x="390" y="392"/>
                  </a:lnTo>
                  <a:lnTo>
                    <a:pt x="398" y="402"/>
                  </a:lnTo>
                  <a:lnTo>
                    <a:pt x="406" y="408"/>
                  </a:lnTo>
                  <a:lnTo>
                    <a:pt x="408" y="410"/>
                  </a:lnTo>
                  <a:lnTo>
                    <a:pt x="424" y="386"/>
                  </a:lnTo>
                  <a:lnTo>
                    <a:pt x="426" y="388"/>
                  </a:lnTo>
                  <a:lnTo>
                    <a:pt x="432" y="398"/>
                  </a:lnTo>
                  <a:lnTo>
                    <a:pt x="438" y="408"/>
                  </a:lnTo>
                  <a:lnTo>
                    <a:pt x="442" y="418"/>
                  </a:lnTo>
                  <a:lnTo>
                    <a:pt x="444" y="418"/>
                  </a:lnTo>
                  <a:lnTo>
                    <a:pt x="446" y="420"/>
                  </a:lnTo>
                  <a:lnTo>
                    <a:pt x="448" y="424"/>
                  </a:lnTo>
                  <a:lnTo>
                    <a:pt x="452" y="428"/>
                  </a:lnTo>
                  <a:lnTo>
                    <a:pt x="456" y="432"/>
                  </a:lnTo>
                  <a:lnTo>
                    <a:pt x="458" y="436"/>
                  </a:lnTo>
                  <a:lnTo>
                    <a:pt x="458" y="436"/>
                  </a:lnTo>
                  <a:lnTo>
                    <a:pt x="458" y="440"/>
                  </a:lnTo>
                  <a:lnTo>
                    <a:pt x="458" y="444"/>
                  </a:lnTo>
                  <a:lnTo>
                    <a:pt x="460" y="450"/>
                  </a:lnTo>
                  <a:lnTo>
                    <a:pt x="462" y="454"/>
                  </a:lnTo>
                  <a:lnTo>
                    <a:pt x="466" y="458"/>
                  </a:lnTo>
                  <a:lnTo>
                    <a:pt x="466" y="460"/>
                  </a:lnTo>
                  <a:lnTo>
                    <a:pt x="466" y="460"/>
                  </a:lnTo>
                  <a:lnTo>
                    <a:pt x="466" y="462"/>
                  </a:lnTo>
                  <a:lnTo>
                    <a:pt x="468" y="462"/>
                  </a:lnTo>
                  <a:lnTo>
                    <a:pt x="470" y="462"/>
                  </a:lnTo>
                  <a:lnTo>
                    <a:pt x="472" y="462"/>
                  </a:lnTo>
                  <a:lnTo>
                    <a:pt x="476" y="458"/>
                  </a:lnTo>
                  <a:lnTo>
                    <a:pt x="476" y="458"/>
                  </a:lnTo>
                  <a:lnTo>
                    <a:pt x="476" y="460"/>
                  </a:lnTo>
                  <a:lnTo>
                    <a:pt x="478" y="460"/>
                  </a:lnTo>
                  <a:lnTo>
                    <a:pt x="478" y="464"/>
                  </a:lnTo>
                  <a:lnTo>
                    <a:pt x="478" y="468"/>
                  </a:lnTo>
                  <a:lnTo>
                    <a:pt x="480" y="474"/>
                  </a:lnTo>
                  <a:lnTo>
                    <a:pt x="478" y="474"/>
                  </a:lnTo>
                  <a:lnTo>
                    <a:pt x="478" y="476"/>
                  </a:lnTo>
                  <a:lnTo>
                    <a:pt x="476" y="480"/>
                  </a:lnTo>
                  <a:lnTo>
                    <a:pt x="476" y="484"/>
                  </a:lnTo>
                  <a:lnTo>
                    <a:pt x="476" y="488"/>
                  </a:lnTo>
                  <a:lnTo>
                    <a:pt x="478" y="494"/>
                  </a:lnTo>
                  <a:lnTo>
                    <a:pt x="480" y="496"/>
                  </a:lnTo>
                  <a:lnTo>
                    <a:pt x="484" y="498"/>
                  </a:lnTo>
                  <a:lnTo>
                    <a:pt x="486" y="494"/>
                  </a:lnTo>
                  <a:lnTo>
                    <a:pt x="488" y="486"/>
                  </a:lnTo>
                  <a:lnTo>
                    <a:pt x="490" y="474"/>
                  </a:lnTo>
                  <a:lnTo>
                    <a:pt x="492" y="464"/>
                  </a:lnTo>
                  <a:lnTo>
                    <a:pt x="492" y="456"/>
                  </a:lnTo>
                  <a:lnTo>
                    <a:pt x="490" y="456"/>
                  </a:lnTo>
                  <a:lnTo>
                    <a:pt x="488" y="454"/>
                  </a:lnTo>
                  <a:lnTo>
                    <a:pt x="484" y="450"/>
                  </a:lnTo>
                  <a:lnTo>
                    <a:pt x="478" y="444"/>
                  </a:lnTo>
                  <a:lnTo>
                    <a:pt x="474" y="438"/>
                  </a:lnTo>
                  <a:lnTo>
                    <a:pt x="470" y="430"/>
                  </a:lnTo>
                  <a:lnTo>
                    <a:pt x="468" y="426"/>
                  </a:lnTo>
                  <a:lnTo>
                    <a:pt x="462" y="418"/>
                  </a:lnTo>
                  <a:lnTo>
                    <a:pt x="454" y="406"/>
                  </a:lnTo>
                  <a:lnTo>
                    <a:pt x="444" y="392"/>
                  </a:lnTo>
                  <a:lnTo>
                    <a:pt x="434" y="380"/>
                  </a:lnTo>
                  <a:lnTo>
                    <a:pt x="426" y="370"/>
                  </a:lnTo>
                  <a:lnTo>
                    <a:pt x="420" y="366"/>
                  </a:lnTo>
                  <a:lnTo>
                    <a:pt x="418" y="366"/>
                  </a:lnTo>
                  <a:lnTo>
                    <a:pt x="416" y="368"/>
                  </a:lnTo>
                  <a:lnTo>
                    <a:pt x="412" y="372"/>
                  </a:lnTo>
                  <a:lnTo>
                    <a:pt x="408" y="374"/>
                  </a:lnTo>
                  <a:lnTo>
                    <a:pt x="402" y="378"/>
                  </a:lnTo>
                  <a:lnTo>
                    <a:pt x="398" y="378"/>
                  </a:lnTo>
                  <a:lnTo>
                    <a:pt x="396" y="376"/>
                  </a:lnTo>
                  <a:lnTo>
                    <a:pt x="388" y="370"/>
                  </a:lnTo>
                  <a:lnTo>
                    <a:pt x="378" y="362"/>
                  </a:lnTo>
                  <a:lnTo>
                    <a:pt x="368" y="354"/>
                  </a:lnTo>
                  <a:lnTo>
                    <a:pt x="358" y="348"/>
                  </a:lnTo>
                  <a:lnTo>
                    <a:pt x="350" y="342"/>
                  </a:lnTo>
                  <a:lnTo>
                    <a:pt x="338" y="342"/>
                  </a:lnTo>
                  <a:lnTo>
                    <a:pt x="338" y="5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6" name="Freeform 374">
              <a:extLst>
                <a:ext uri="{FF2B5EF4-FFF2-40B4-BE49-F238E27FC236}">
                  <a16:creationId xmlns:a16="http://schemas.microsoft.com/office/drawing/2014/main" id="{228376CC-1643-54D4-A1ED-30082E118320}"/>
                </a:ext>
              </a:extLst>
            </p:cNvPr>
            <p:cNvSpPr>
              <a:spLocks/>
            </p:cNvSpPr>
            <p:nvPr/>
          </p:nvSpPr>
          <p:spPr bwMode="gray">
            <a:xfrm>
              <a:off x="3012861" y="3435348"/>
              <a:ext cx="1530857" cy="738789"/>
            </a:xfrm>
            <a:custGeom>
              <a:avLst/>
              <a:gdLst>
                <a:gd name="T0" fmla="*/ 704 w 738"/>
                <a:gd name="T1" fmla="*/ 42 h 404"/>
                <a:gd name="T2" fmla="*/ 724 w 738"/>
                <a:gd name="T3" fmla="*/ 30 h 404"/>
                <a:gd name="T4" fmla="*/ 724 w 738"/>
                <a:gd name="T5" fmla="*/ 64 h 404"/>
                <a:gd name="T6" fmla="*/ 738 w 738"/>
                <a:gd name="T7" fmla="*/ 74 h 404"/>
                <a:gd name="T8" fmla="*/ 726 w 738"/>
                <a:gd name="T9" fmla="*/ 82 h 404"/>
                <a:gd name="T10" fmla="*/ 702 w 738"/>
                <a:gd name="T11" fmla="*/ 96 h 404"/>
                <a:gd name="T12" fmla="*/ 684 w 738"/>
                <a:gd name="T13" fmla="*/ 114 h 404"/>
                <a:gd name="T14" fmla="*/ 688 w 738"/>
                <a:gd name="T15" fmla="*/ 126 h 404"/>
                <a:gd name="T16" fmla="*/ 696 w 738"/>
                <a:gd name="T17" fmla="*/ 136 h 404"/>
                <a:gd name="T18" fmla="*/ 668 w 738"/>
                <a:gd name="T19" fmla="*/ 140 h 404"/>
                <a:gd name="T20" fmla="*/ 644 w 738"/>
                <a:gd name="T21" fmla="*/ 142 h 404"/>
                <a:gd name="T22" fmla="*/ 646 w 738"/>
                <a:gd name="T23" fmla="*/ 162 h 404"/>
                <a:gd name="T24" fmla="*/ 642 w 738"/>
                <a:gd name="T25" fmla="*/ 192 h 404"/>
                <a:gd name="T26" fmla="*/ 630 w 738"/>
                <a:gd name="T27" fmla="*/ 184 h 404"/>
                <a:gd name="T28" fmla="*/ 622 w 738"/>
                <a:gd name="T29" fmla="*/ 186 h 404"/>
                <a:gd name="T30" fmla="*/ 626 w 738"/>
                <a:gd name="T31" fmla="*/ 204 h 404"/>
                <a:gd name="T32" fmla="*/ 616 w 738"/>
                <a:gd name="T33" fmla="*/ 218 h 404"/>
                <a:gd name="T34" fmla="*/ 624 w 738"/>
                <a:gd name="T35" fmla="*/ 234 h 404"/>
                <a:gd name="T36" fmla="*/ 610 w 738"/>
                <a:gd name="T37" fmla="*/ 240 h 404"/>
                <a:gd name="T38" fmla="*/ 556 w 738"/>
                <a:gd name="T39" fmla="*/ 296 h 404"/>
                <a:gd name="T40" fmla="*/ 550 w 738"/>
                <a:gd name="T41" fmla="*/ 320 h 404"/>
                <a:gd name="T42" fmla="*/ 572 w 738"/>
                <a:gd name="T43" fmla="*/ 368 h 404"/>
                <a:gd name="T44" fmla="*/ 566 w 738"/>
                <a:gd name="T45" fmla="*/ 404 h 404"/>
                <a:gd name="T46" fmla="*/ 528 w 738"/>
                <a:gd name="T47" fmla="*/ 348 h 404"/>
                <a:gd name="T48" fmla="*/ 516 w 738"/>
                <a:gd name="T49" fmla="*/ 326 h 404"/>
                <a:gd name="T50" fmla="*/ 446 w 738"/>
                <a:gd name="T51" fmla="*/ 324 h 404"/>
                <a:gd name="T52" fmla="*/ 382 w 738"/>
                <a:gd name="T53" fmla="*/ 334 h 404"/>
                <a:gd name="T54" fmla="*/ 344 w 738"/>
                <a:gd name="T55" fmla="*/ 376 h 404"/>
                <a:gd name="T56" fmla="*/ 308 w 738"/>
                <a:gd name="T57" fmla="*/ 350 h 404"/>
                <a:gd name="T58" fmla="*/ 288 w 738"/>
                <a:gd name="T59" fmla="*/ 336 h 404"/>
                <a:gd name="T60" fmla="*/ 262 w 738"/>
                <a:gd name="T61" fmla="*/ 334 h 404"/>
                <a:gd name="T62" fmla="*/ 228 w 738"/>
                <a:gd name="T63" fmla="*/ 296 h 404"/>
                <a:gd name="T64" fmla="*/ 176 w 738"/>
                <a:gd name="T65" fmla="*/ 306 h 404"/>
                <a:gd name="T66" fmla="*/ 112 w 738"/>
                <a:gd name="T67" fmla="*/ 288 h 404"/>
                <a:gd name="T68" fmla="*/ 84 w 738"/>
                <a:gd name="T69" fmla="*/ 272 h 404"/>
                <a:gd name="T70" fmla="*/ 52 w 738"/>
                <a:gd name="T71" fmla="*/ 252 h 404"/>
                <a:gd name="T72" fmla="*/ 2 w 738"/>
                <a:gd name="T73" fmla="*/ 156 h 404"/>
                <a:gd name="T74" fmla="*/ 6 w 738"/>
                <a:gd name="T75" fmla="*/ 102 h 404"/>
                <a:gd name="T76" fmla="*/ 6 w 738"/>
                <a:gd name="T77" fmla="*/ 62 h 404"/>
                <a:gd name="T78" fmla="*/ 14 w 738"/>
                <a:gd name="T79" fmla="*/ 22 h 404"/>
                <a:gd name="T80" fmla="*/ 416 w 738"/>
                <a:gd name="T81" fmla="*/ 12 h 404"/>
                <a:gd name="T82" fmla="*/ 432 w 738"/>
                <a:gd name="T83" fmla="*/ 22 h 404"/>
                <a:gd name="T84" fmla="*/ 416 w 738"/>
                <a:gd name="T85" fmla="*/ 40 h 404"/>
                <a:gd name="T86" fmla="*/ 454 w 738"/>
                <a:gd name="T87" fmla="*/ 42 h 404"/>
                <a:gd name="T88" fmla="*/ 484 w 738"/>
                <a:gd name="T89" fmla="*/ 42 h 404"/>
                <a:gd name="T90" fmla="*/ 502 w 738"/>
                <a:gd name="T91" fmla="*/ 44 h 404"/>
                <a:gd name="T92" fmla="*/ 490 w 738"/>
                <a:gd name="T93" fmla="*/ 60 h 404"/>
                <a:gd name="T94" fmla="*/ 472 w 738"/>
                <a:gd name="T95" fmla="*/ 66 h 404"/>
                <a:gd name="T96" fmla="*/ 476 w 738"/>
                <a:gd name="T97" fmla="*/ 84 h 404"/>
                <a:gd name="T98" fmla="*/ 472 w 738"/>
                <a:gd name="T99" fmla="*/ 134 h 404"/>
                <a:gd name="T100" fmla="*/ 490 w 738"/>
                <a:gd name="T101" fmla="*/ 108 h 404"/>
                <a:gd name="T102" fmla="*/ 504 w 738"/>
                <a:gd name="T103" fmla="*/ 64 h 404"/>
                <a:gd name="T104" fmla="*/ 520 w 738"/>
                <a:gd name="T105" fmla="*/ 64 h 404"/>
                <a:gd name="T106" fmla="*/ 518 w 738"/>
                <a:gd name="T107" fmla="*/ 90 h 404"/>
                <a:gd name="T108" fmla="*/ 530 w 738"/>
                <a:gd name="T109" fmla="*/ 92 h 404"/>
                <a:gd name="T110" fmla="*/ 536 w 738"/>
                <a:gd name="T111" fmla="*/ 120 h 404"/>
                <a:gd name="T112" fmla="*/ 546 w 738"/>
                <a:gd name="T113" fmla="*/ 128 h 404"/>
                <a:gd name="T114" fmla="*/ 586 w 738"/>
                <a:gd name="T115" fmla="*/ 114 h 404"/>
                <a:gd name="T116" fmla="*/ 596 w 738"/>
                <a:gd name="T117" fmla="*/ 94 h 404"/>
                <a:gd name="T118" fmla="*/ 634 w 738"/>
                <a:gd name="T119" fmla="*/ 8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8" h="404">
                  <a:moveTo>
                    <a:pt x="640" y="76"/>
                  </a:moveTo>
                  <a:lnTo>
                    <a:pt x="650" y="64"/>
                  </a:lnTo>
                  <a:lnTo>
                    <a:pt x="664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698" y="52"/>
                  </a:lnTo>
                  <a:lnTo>
                    <a:pt x="704" y="42"/>
                  </a:lnTo>
                  <a:lnTo>
                    <a:pt x="708" y="36"/>
                  </a:lnTo>
                  <a:lnTo>
                    <a:pt x="712" y="32"/>
                  </a:lnTo>
                  <a:lnTo>
                    <a:pt x="716" y="30"/>
                  </a:lnTo>
                  <a:lnTo>
                    <a:pt x="720" y="28"/>
                  </a:lnTo>
                  <a:lnTo>
                    <a:pt x="722" y="28"/>
                  </a:lnTo>
                  <a:lnTo>
                    <a:pt x="724" y="30"/>
                  </a:lnTo>
                  <a:lnTo>
                    <a:pt x="724" y="30"/>
                  </a:lnTo>
                  <a:lnTo>
                    <a:pt x="726" y="30"/>
                  </a:lnTo>
                  <a:lnTo>
                    <a:pt x="732" y="32"/>
                  </a:lnTo>
                  <a:lnTo>
                    <a:pt x="734" y="40"/>
                  </a:lnTo>
                  <a:lnTo>
                    <a:pt x="732" y="48"/>
                  </a:lnTo>
                  <a:lnTo>
                    <a:pt x="728" y="56"/>
                  </a:lnTo>
                  <a:lnTo>
                    <a:pt x="726" y="62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6" y="66"/>
                  </a:lnTo>
                  <a:lnTo>
                    <a:pt x="728" y="68"/>
                  </a:lnTo>
                  <a:lnTo>
                    <a:pt x="732" y="70"/>
                  </a:lnTo>
                  <a:lnTo>
                    <a:pt x="734" y="72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6"/>
                  </a:lnTo>
                  <a:lnTo>
                    <a:pt x="736" y="76"/>
                  </a:lnTo>
                  <a:lnTo>
                    <a:pt x="734" y="78"/>
                  </a:lnTo>
                  <a:lnTo>
                    <a:pt x="730" y="80"/>
                  </a:lnTo>
                  <a:lnTo>
                    <a:pt x="730" y="82"/>
                  </a:lnTo>
                  <a:lnTo>
                    <a:pt x="726" y="82"/>
                  </a:lnTo>
                  <a:lnTo>
                    <a:pt x="722" y="84"/>
                  </a:lnTo>
                  <a:lnTo>
                    <a:pt x="718" y="86"/>
                  </a:lnTo>
                  <a:lnTo>
                    <a:pt x="712" y="86"/>
                  </a:lnTo>
                  <a:lnTo>
                    <a:pt x="708" y="88"/>
                  </a:lnTo>
                  <a:lnTo>
                    <a:pt x="706" y="90"/>
                  </a:lnTo>
                  <a:lnTo>
                    <a:pt x="704" y="92"/>
                  </a:lnTo>
                  <a:lnTo>
                    <a:pt x="702" y="96"/>
                  </a:lnTo>
                  <a:lnTo>
                    <a:pt x="698" y="100"/>
                  </a:lnTo>
                  <a:lnTo>
                    <a:pt x="696" y="104"/>
                  </a:lnTo>
                  <a:lnTo>
                    <a:pt x="692" y="106"/>
                  </a:lnTo>
                  <a:lnTo>
                    <a:pt x="692" y="108"/>
                  </a:lnTo>
                  <a:lnTo>
                    <a:pt x="690" y="108"/>
                  </a:lnTo>
                  <a:lnTo>
                    <a:pt x="688" y="110"/>
                  </a:lnTo>
                  <a:lnTo>
                    <a:pt x="684" y="114"/>
                  </a:lnTo>
                  <a:lnTo>
                    <a:pt x="682" y="116"/>
                  </a:lnTo>
                  <a:lnTo>
                    <a:pt x="680" y="118"/>
                  </a:lnTo>
                  <a:lnTo>
                    <a:pt x="680" y="122"/>
                  </a:lnTo>
                  <a:lnTo>
                    <a:pt x="680" y="124"/>
                  </a:lnTo>
                  <a:lnTo>
                    <a:pt x="684" y="124"/>
                  </a:lnTo>
                  <a:lnTo>
                    <a:pt x="686" y="124"/>
                  </a:lnTo>
                  <a:lnTo>
                    <a:pt x="688" y="126"/>
                  </a:lnTo>
                  <a:lnTo>
                    <a:pt x="692" y="126"/>
                  </a:lnTo>
                  <a:lnTo>
                    <a:pt x="694" y="126"/>
                  </a:lnTo>
                  <a:lnTo>
                    <a:pt x="698" y="128"/>
                  </a:lnTo>
                  <a:lnTo>
                    <a:pt x="700" y="130"/>
                  </a:lnTo>
                  <a:lnTo>
                    <a:pt x="702" y="132"/>
                  </a:lnTo>
                  <a:lnTo>
                    <a:pt x="700" y="134"/>
                  </a:lnTo>
                  <a:lnTo>
                    <a:pt x="696" y="136"/>
                  </a:lnTo>
                  <a:lnTo>
                    <a:pt x="692" y="138"/>
                  </a:lnTo>
                  <a:lnTo>
                    <a:pt x="688" y="138"/>
                  </a:lnTo>
                  <a:lnTo>
                    <a:pt x="682" y="138"/>
                  </a:lnTo>
                  <a:lnTo>
                    <a:pt x="676" y="138"/>
                  </a:lnTo>
                  <a:lnTo>
                    <a:pt x="676" y="138"/>
                  </a:lnTo>
                  <a:lnTo>
                    <a:pt x="672" y="138"/>
                  </a:lnTo>
                  <a:lnTo>
                    <a:pt x="668" y="140"/>
                  </a:lnTo>
                  <a:lnTo>
                    <a:pt x="662" y="142"/>
                  </a:lnTo>
                  <a:lnTo>
                    <a:pt x="656" y="142"/>
                  </a:lnTo>
                  <a:lnTo>
                    <a:pt x="650" y="142"/>
                  </a:lnTo>
                  <a:lnTo>
                    <a:pt x="646" y="140"/>
                  </a:lnTo>
                  <a:lnTo>
                    <a:pt x="646" y="142"/>
                  </a:lnTo>
                  <a:lnTo>
                    <a:pt x="644" y="142"/>
                  </a:lnTo>
                  <a:lnTo>
                    <a:pt x="644" y="142"/>
                  </a:lnTo>
                  <a:lnTo>
                    <a:pt x="642" y="144"/>
                  </a:lnTo>
                  <a:lnTo>
                    <a:pt x="642" y="146"/>
                  </a:lnTo>
                  <a:lnTo>
                    <a:pt x="642" y="150"/>
                  </a:lnTo>
                  <a:lnTo>
                    <a:pt x="646" y="152"/>
                  </a:lnTo>
                  <a:lnTo>
                    <a:pt x="646" y="154"/>
                  </a:lnTo>
                  <a:lnTo>
                    <a:pt x="646" y="158"/>
                  </a:lnTo>
                  <a:lnTo>
                    <a:pt x="646" y="162"/>
                  </a:lnTo>
                  <a:lnTo>
                    <a:pt x="646" y="168"/>
                  </a:lnTo>
                  <a:lnTo>
                    <a:pt x="646" y="174"/>
                  </a:lnTo>
                  <a:lnTo>
                    <a:pt x="646" y="178"/>
                  </a:lnTo>
                  <a:lnTo>
                    <a:pt x="646" y="182"/>
                  </a:lnTo>
                  <a:lnTo>
                    <a:pt x="644" y="186"/>
                  </a:lnTo>
                  <a:lnTo>
                    <a:pt x="644" y="190"/>
                  </a:lnTo>
                  <a:lnTo>
                    <a:pt x="642" y="192"/>
                  </a:lnTo>
                  <a:lnTo>
                    <a:pt x="640" y="194"/>
                  </a:lnTo>
                  <a:lnTo>
                    <a:pt x="638" y="192"/>
                  </a:lnTo>
                  <a:lnTo>
                    <a:pt x="638" y="188"/>
                  </a:lnTo>
                  <a:lnTo>
                    <a:pt x="638" y="184"/>
                  </a:lnTo>
                  <a:lnTo>
                    <a:pt x="638" y="184"/>
                  </a:lnTo>
                  <a:lnTo>
                    <a:pt x="634" y="176"/>
                  </a:lnTo>
                  <a:lnTo>
                    <a:pt x="630" y="184"/>
                  </a:lnTo>
                  <a:lnTo>
                    <a:pt x="620" y="176"/>
                  </a:lnTo>
                  <a:lnTo>
                    <a:pt x="620" y="176"/>
                  </a:lnTo>
                  <a:lnTo>
                    <a:pt x="620" y="178"/>
                  </a:lnTo>
                  <a:lnTo>
                    <a:pt x="620" y="178"/>
                  </a:lnTo>
                  <a:lnTo>
                    <a:pt x="620" y="180"/>
                  </a:lnTo>
                  <a:lnTo>
                    <a:pt x="620" y="182"/>
                  </a:lnTo>
                  <a:lnTo>
                    <a:pt x="622" y="186"/>
                  </a:lnTo>
                  <a:lnTo>
                    <a:pt x="622" y="186"/>
                  </a:lnTo>
                  <a:lnTo>
                    <a:pt x="624" y="188"/>
                  </a:lnTo>
                  <a:lnTo>
                    <a:pt x="626" y="192"/>
                  </a:lnTo>
                  <a:lnTo>
                    <a:pt x="628" y="196"/>
                  </a:lnTo>
                  <a:lnTo>
                    <a:pt x="628" y="202"/>
                  </a:lnTo>
                  <a:lnTo>
                    <a:pt x="626" y="202"/>
                  </a:lnTo>
                  <a:lnTo>
                    <a:pt x="626" y="204"/>
                  </a:lnTo>
                  <a:lnTo>
                    <a:pt x="624" y="204"/>
                  </a:lnTo>
                  <a:lnTo>
                    <a:pt x="620" y="206"/>
                  </a:lnTo>
                  <a:lnTo>
                    <a:pt x="612" y="206"/>
                  </a:lnTo>
                  <a:lnTo>
                    <a:pt x="612" y="208"/>
                  </a:lnTo>
                  <a:lnTo>
                    <a:pt x="614" y="210"/>
                  </a:lnTo>
                  <a:lnTo>
                    <a:pt x="614" y="214"/>
                  </a:lnTo>
                  <a:lnTo>
                    <a:pt x="616" y="218"/>
                  </a:lnTo>
                  <a:lnTo>
                    <a:pt x="618" y="226"/>
                  </a:lnTo>
                  <a:lnTo>
                    <a:pt x="618" y="226"/>
                  </a:lnTo>
                  <a:lnTo>
                    <a:pt x="620" y="228"/>
                  </a:lnTo>
                  <a:lnTo>
                    <a:pt x="622" y="228"/>
                  </a:lnTo>
                  <a:lnTo>
                    <a:pt x="624" y="230"/>
                  </a:lnTo>
                  <a:lnTo>
                    <a:pt x="624" y="232"/>
                  </a:lnTo>
                  <a:lnTo>
                    <a:pt x="624" y="234"/>
                  </a:lnTo>
                  <a:lnTo>
                    <a:pt x="622" y="234"/>
                  </a:lnTo>
                  <a:lnTo>
                    <a:pt x="618" y="236"/>
                  </a:lnTo>
                  <a:lnTo>
                    <a:pt x="618" y="236"/>
                  </a:lnTo>
                  <a:lnTo>
                    <a:pt x="616" y="236"/>
                  </a:lnTo>
                  <a:lnTo>
                    <a:pt x="614" y="236"/>
                  </a:lnTo>
                  <a:lnTo>
                    <a:pt x="612" y="238"/>
                  </a:lnTo>
                  <a:lnTo>
                    <a:pt x="610" y="240"/>
                  </a:lnTo>
                  <a:lnTo>
                    <a:pt x="610" y="246"/>
                  </a:lnTo>
                  <a:lnTo>
                    <a:pt x="606" y="250"/>
                  </a:lnTo>
                  <a:lnTo>
                    <a:pt x="602" y="252"/>
                  </a:lnTo>
                  <a:lnTo>
                    <a:pt x="594" y="260"/>
                  </a:lnTo>
                  <a:lnTo>
                    <a:pt x="582" y="270"/>
                  </a:lnTo>
                  <a:lnTo>
                    <a:pt x="570" y="284"/>
                  </a:lnTo>
                  <a:lnTo>
                    <a:pt x="556" y="296"/>
                  </a:lnTo>
                  <a:lnTo>
                    <a:pt x="556" y="296"/>
                  </a:lnTo>
                  <a:lnTo>
                    <a:pt x="554" y="300"/>
                  </a:lnTo>
                  <a:lnTo>
                    <a:pt x="552" y="304"/>
                  </a:lnTo>
                  <a:lnTo>
                    <a:pt x="552" y="308"/>
                  </a:lnTo>
                  <a:lnTo>
                    <a:pt x="550" y="316"/>
                  </a:lnTo>
                  <a:lnTo>
                    <a:pt x="550" y="316"/>
                  </a:lnTo>
                  <a:lnTo>
                    <a:pt x="550" y="320"/>
                  </a:lnTo>
                  <a:lnTo>
                    <a:pt x="550" y="324"/>
                  </a:lnTo>
                  <a:lnTo>
                    <a:pt x="552" y="332"/>
                  </a:lnTo>
                  <a:lnTo>
                    <a:pt x="554" y="338"/>
                  </a:lnTo>
                  <a:lnTo>
                    <a:pt x="558" y="346"/>
                  </a:lnTo>
                  <a:lnTo>
                    <a:pt x="560" y="348"/>
                  </a:lnTo>
                  <a:lnTo>
                    <a:pt x="566" y="356"/>
                  </a:lnTo>
                  <a:lnTo>
                    <a:pt x="572" y="368"/>
                  </a:lnTo>
                  <a:lnTo>
                    <a:pt x="574" y="382"/>
                  </a:lnTo>
                  <a:lnTo>
                    <a:pt x="572" y="398"/>
                  </a:lnTo>
                  <a:lnTo>
                    <a:pt x="572" y="400"/>
                  </a:lnTo>
                  <a:lnTo>
                    <a:pt x="570" y="400"/>
                  </a:lnTo>
                  <a:lnTo>
                    <a:pt x="570" y="402"/>
                  </a:lnTo>
                  <a:lnTo>
                    <a:pt x="568" y="404"/>
                  </a:lnTo>
                  <a:lnTo>
                    <a:pt x="566" y="404"/>
                  </a:lnTo>
                  <a:lnTo>
                    <a:pt x="562" y="404"/>
                  </a:lnTo>
                  <a:lnTo>
                    <a:pt x="558" y="400"/>
                  </a:lnTo>
                  <a:lnTo>
                    <a:pt x="554" y="394"/>
                  </a:lnTo>
                  <a:lnTo>
                    <a:pt x="550" y="392"/>
                  </a:lnTo>
                  <a:lnTo>
                    <a:pt x="542" y="384"/>
                  </a:lnTo>
                  <a:lnTo>
                    <a:pt x="532" y="368"/>
                  </a:lnTo>
                  <a:lnTo>
                    <a:pt x="528" y="348"/>
                  </a:lnTo>
                  <a:lnTo>
                    <a:pt x="528" y="346"/>
                  </a:lnTo>
                  <a:lnTo>
                    <a:pt x="528" y="344"/>
                  </a:lnTo>
                  <a:lnTo>
                    <a:pt x="528" y="340"/>
                  </a:lnTo>
                  <a:lnTo>
                    <a:pt x="526" y="336"/>
                  </a:lnTo>
                  <a:lnTo>
                    <a:pt x="524" y="332"/>
                  </a:lnTo>
                  <a:lnTo>
                    <a:pt x="520" y="330"/>
                  </a:lnTo>
                  <a:lnTo>
                    <a:pt x="516" y="326"/>
                  </a:lnTo>
                  <a:lnTo>
                    <a:pt x="510" y="326"/>
                  </a:lnTo>
                  <a:lnTo>
                    <a:pt x="504" y="324"/>
                  </a:lnTo>
                  <a:lnTo>
                    <a:pt x="490" y="324"/>
                  </a:lnTo>
                  <a:lnTo>
                    <a:pt x="472" y="322"/>
                  </a:lnTo>
                  <a:lnTo>
                    <a:pt x="456" y="322"/>
                  </a:lnTo>
                  <a:lnTo>
                    <a:pt x="446" y="324"/>
                  </a:lnTo>
                  <a:lnTo>
                    <a:pt x="446" y="324"/>
                  </a:lnTo>
                  <a:lnTo>
                    <a:pt x="444" y="328"/>
                  </a:lnTo>
                  <a:lnTo>
                    <a:pt x="438" y="330"/>
                  </a:lnTo>
                  <a:lnTo>
                    <a:pt x="426" y="332"/>
                  </a:lnTo>
                  <a:lnTo>
                    <a:pt x="406" y="332"/>
                  </a:lnTo>
                  <a:lnTo>
                    <a:pt x="402" y="332"/>
                  </a:lnTo>
                  <a:lnTo>
                    <a:pt x="394" y="332"/>
                  </a:lnTo>
                  <a:lnTo>
                    <a:pt x="382" y="334"/>
                  </a:lnTo>
                  <a:lnTo>
                    <a:pt x="372" y="340"/>
                  </a:lnTo>
                  <a:lnTo>
                    <a:pt x="354" y="348"/>
                  </a:lnTo>
                  <a:lnTo>
                    <a:pt x="342" y="366"/>
                  </a:lnTo>
                  <a:lnTo>
                    <a:pt x="342" y="368"/>
                  </a:lnTo>
                  <a:lnTo>
                    <a:pt x="344" y="370"/>
                  </a:lnTo>
                  <a:lnTo>
                    <a:pt x="344" y="372"/>
                  </a:lnTo>
                  <a:lnTo>
                    <a:pt x="344" y="376"/>
                  </a:lnTo>
                  <a:lnTo>
                    <a:pt x="344" y="378"/>
                  </a:lnTo>
                  <a:lnTo>
                    <a:pt x="344" y="382"/>
                  </a:lnTo>
                  <a:lnTo>
                    <a:pt x="340" y="382"/>
                  </a:lnTo>
                  <a:lnTo>
                    <a:pt x="338" y="382"/>
                  </a:lnTo>
                  <a:lnTo>
                    <a:pt x="330" y="376"/>
                  </a:lnTo>
                  <a:lnTo>
                    <a:pt x="320" y="366"/>
                  </a:lnTo>
                  <a:lnTo>
                    <a:pt x="308" y="350"/>
                  </a:lnTo>
                  <a:lnTo>
                    <a:pt x="308" y="350"/>
                  </a:lnTo>
                  <a:lnTo>
                    <a:pt x="306" y="348"/>
                  </a:lnTo>
                  <a:lnTo>
                    <a:pt x="304" y="344"/>
                  </a:lnTo>
                  <a:lnTo>
                    <a:pt x="300" y="342"/>
                  </a:lnTo>
                  <a:lnTo>
                    <a:pt x="296" y="338"/>
                  </a:lnTo>
                  <a:lnTo>
                    <a:pt x="292" y="336"/>
                  </a:lnTo>
                  <a:lnTo>
                    <a:pt x="288" y="336"/>
                  </a:lnTo>
                  <a:lnTo>
                    <a:pt x="286" y="338"/>
                  </a:lnTo>
                  <a:lnTo>
                    <a:pt x="284" y="338"/>
                  </a:lnTo>
                  <a:lnTo>
                    <a:pt x="282" y="340"/>
                  </a:lnTo>
                  <a:lnTo>
                    <a:pt x="278" y="340"/>
                  </a:lnTo>
                  <a:lnTo>
                    <a:pt x="272" y="340"/>
                  </a:lnTo>
                  <a:lnTo>
                    <a:pt x="266" y="336"/>
                  </a:lnTo>
                  <a:lnTo>
                    <a:pt x="262" y="334"/>
                  </a:lnTo>
                  <a:lnTo>
                    <a:pt x="254" y="328"/>
                  </a:lnTo>
                  <a:lnTo>
                    <a:pt x="246" y="316"/>
                  </a:lnTo>
                  <a:lnTo>
                    <a:pt x="242" y="300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34" y="296"/>
                  </a:lnTo>
                  <a:lnTo>
                    <a:pt x="228" y="296"/>
                  </a:lnTo>
                  <a:lnTo>
                    <a:pt x="224" y="296"/>
                  </a:lnTo>
                  <a:lnTo>
                    <a:pt x="218" y="296"/>
                  </a:lnTo>
                  <a:lnTo>
                    <a:pt x="214" y="300"/>
                  </a:lnTo>
                  <a:lnTo>
                    <a:pt x="210" y="302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6" y="306"/>
                  </a:lnTo>
                  <a:lnTo>
                    <a:pt x="166" y="304"/>
                  </a:lnTo>
                  <a:lnTo>
                    <a:pt x="152" y="300"/>
                  </a:lnTo>
                  <a:lnTo>
                    <a:pt x="140" y="296"/>
                  </a:lnTo>
                  <a:lnTo>
                    <a:pt x="130" y="290"/>
                  </a:lnTo>
                  <a:lnTo>
                    <a:pt x="128" y="288"/>
                  </a:lnTo>
                  <a:lnTo>
                    <a:pt x="124" y="286"/>
                  </a:lnTo>
                  <a:lnTo>
                    <a:pt x="112" y="288"/>
                  </a:lnTo>
                  <a:lnTo>
                    <a:pt x="98" y="296"/>
                  </a:lnTo>
                  <a:lnTo>
                    <a:pt x="96" y="294"/>
                  </a:lnTo>
                  <a:lnTo>
                    <a:pt x="96" y="292"/>
                  </a:lnTo>
                  <a:lnTo>
                    <a:pt x="94" y="288"/>
                  </a:lnTo>
                  <a:lnTo>
                    <a:pt x="90" y="282"/>
                  </a:lnTo>
                  <a:lnTo>
                    <a:pt x="88" y="276"/>
                  </a:lnTo>
                  <a:lnTo>
                    <a:pt x="84" y="272"/>
                  </a:lnTo>
                  <a:lnTo>
                    <a:pt x="80" y="268"/>
                  </a:lnTo>
                  <a:lnTo>
                    <a:pt x="74" y="266"/>
                  </a:lnTo>
                  <a:lnTo>
                    <a:pt x="74" y="266"/>
                  </a:lnTo>
                  <a:lnTo>
                    <a:pt x="70" y="264"/>
                  </a:lnTo>
                  <a:lnTo>
                    <a:pt x="66" y="262"/>
                  </a:lnTo>
                  <a:lnTo>
                    <a:pt x="60" y="258"/>
                  </a:lnTo>
                  <a:lnTo>
                    <a:pt x="52" y="252"/>
                  </a:lnTo>
                  <a:lnTo>
                    <a:pt x="46" y="242"/>
                  </a:lnTo>
                  <a:lnTo>
                    <a:pt x="42" y="240"/>
                  </a:lnTo>
                  <a:lnTo>
                    <a:pt x="36" y="230"/>
                  </a:lnTo>
                  <a:lnTo>
                    <a:pt x="26" y="216"/>
                  </a:lnTo>
                  <a:lnTo>
                    <a:pt x="16" y="200"/>
                  </a:lnTo>
                  <a:lnTo>
                    <a:pt x="8" y="180"/>
                  </a:lnTo>
                  <a:lnTo>
                    <a:pt x="2" y="156"/>
                  </a:lnTo>
                  <a:lnTo>
                    <a:pt x="2" y="152"/>
                  </a:lnTo>
                  <a:lnTo>
                    <a:pt x="0" y="140"/>
                  </a:lnTo>
                  <a:lnTo>
                    <a:pt x="0" y="124"/>
                  </a:lnTo>
                  <a:lnTo>
                    <a:pt x="0" y="110"/>
                  </a:lnTo>
                  <a:lnTo>
                    <a:pt x="4" y="104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8" y="100"/>
                  </a:lnTo>
                  <a:lnTo>
                    <a:pt x="10" y="96"/>
                  </a:lnTo>
                  <a:lnTo>
                    <a:pt x="10" y="92"/>
                  </a:lnTo>
                  <a:lnTo>
                    <a:pt x="10" y="86"/>
                  </a:lnTo>
                  <a:lnTo>
                    <a:pt x="8" y="80"/>
                  </a:lnTo>
                  <a:lnTo>
                    <a:pt x="8" y="76"/>
                  </a:lnTo>
                  <a:lnTo>
                    <a:pt x="6" y="62"/>
                  </a:lnTo>
                  <a:lnTo>
                    <a:pt x="6" y="46"/>
                  </a:lnTo>
                  <a:lnTo>
                    <a:pt x="4" y="30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0"/>
                  </a:lnTo>
                  <a:lnTo>
                    <a:pt x="380" y="0"/>
                  </a:lnTo>
                  <a:lnTo>
                    <a:pt x="392" y="10"/>
                  </a:lnTo>
                  <a:lnTo>
                    <a:pt x="416" y="12"/>
                  </a:lnTo>
                  <a:lnTo>
                    <a:pt x="418" y="16"/>
                  </a:lnTo>
                  <a:lnTo>
                    <a:pt x="422" y="18"/>
                  </a:lnTo>
                  <a:lnTo>
                    <a:pt x="426" y="20"/>
                  </a:lnTo>
                  <a:lnTo>
                    <a:pt x="430" y="20"/>
                  </a:lnTo>
                  <a:lnTo>
                    <a:pt x="432" y="20"/>
                  </a:lnTo>
                  <a:lnTo>
                    <a:pt x="434" y="20"/>
                  </a:lnTo>
                  <a:lnTo>
                    <a:pt x="432" y="22"/>
                  </a:lnTo>
                  <a:lnTo>
                    <a:pt x="432" y="24"/>
                  </a:lnTo>
                  <a:lnTo>
                    <a:pt x="428" y="28"/>
                  </a:lnTo>
                  <a:lnTo>
                    <a:pt x="424" y="32"/>
                  </a:lnTo>
                  <a:lnTo>
                    <a:pt x="422" y="34"/>
                  </a:lnTo>
                  <a:lnTo>
                    <a:pt x="420" y="36"/>
                  </a:lnTo>
                  <a:lnTo>
                    <a:pt x="416" y="38"/>
                  </a:lnTo>
                  <a:lnTo>
                    <a:pt x="416" y="40"/>
                  </a:lnTo>
                  <a:lnTo>
                    <a:pt x="416" y="42"/>
                  </a:lnTo>
                  <a:lnTo>
                    <a:pt x="418" y="42"/>
                  </a:lnTo>
                  <a:lnTo>
                    <a:pt x="422" y="44"/>
                  </a:lnTo>
                  <a:lnTo>
                    <a:pt x="428" y="44"/>
                  </a:lnTo>
                  <a:lnTo>
                    <a:pt x="432" y="44"/>
                  </a:lnTo>
                  <a:lnTo>
                    <a:pt x="442" y="44"/>
                  </a:lnTo>
                  <a:lnTo>
                    <a:pt x="454" y="42"/>
                  </a:lnTo>
                  <a:lnTo>
                    <a:pt x="464" y="38"/>
                  </a:lnTo>
                  <a:lnTo>
                    <a:pt x="464" y="38"/>
                  </a:lnTo>
                  <a:lnTo>
                    <a:pt x="466" y="40"/>
                  </a:lnTo>
                  <a:lnTo>
                    <a:pt x="468" y="40"/>
                  </a:lnTo>
                  <a:lnTo>
                    <a:pt x="470" y="42"/>
                  </a:lnTo>
                  <a:lnTo>
                    <a:pt x="476" y="42"/>
                  </a:lnTo>
                  <a:lnTo>
                    <a:pt x="484" y="42"/>
                  </a:lnTo>
                  <a:lnTo>
                    <a:pt x="484" y="42"/>
                  </a:lnTo>
                  <a:lnTo>
                    <a:pt x="486" y="42"/>
                  </a:lnTo>
                  <a:lnTo>
                    <a:pt x="490" y="40"/>
                  </a:lnTo>
                  <a:lnTo>
                    <a:pt x="492" y="40"/>
                  </a:lnTo>
                  <a:lnTo>
                    <a:pt x="496" y="40"/>
                  </a:lnTo>
                  <a:lnTo>
                    <a:pt x="500" y="42"/>
                  </a:lnTo>
                  <a:lnTo>
                    <a:pt x="502" y="44"/>
                  </a:lnTo>
                  <a:lnTo>
                    <a:pt x="502" y="46"/>
                  </a:lnTo>
                  <a:lnTo>
                    <a:pt x="502" y="48"/>
                  </a:lnTo>
                  <a:lnTo>
                    <a:pt x="502" y="50"/>
                  </a:lnTo>
                  <a:lnTo>
                    <a:pt x="502" y="52"/>
                  </a:lnTo>
                  <a:lnTo>
                    <a:pt x="498" y="56"/>
                  </a:lnTo>
                  <a:lnTo>
                    <a:pt x="496" y="58"/>
                  </a:lnTo>
                  <a:lnTo>
                    <a:pt x="490" y="60"/>
                  </a:lnTo>
                  <a:lnTo>
                    <a:pt x="490" y="58"/>
                  </a:lnTo>
                  <a:lnTo>
                    <a:pt x="488" y="58"/>
                  </a:lnTo>
                  <a:lnTo>
                    <a:pt x="484" y="58"/>
                  </a:lnTo>
                  <a:lnTo>
                    <a:pt x="482" y="58"/>
                  </a:lnTo>
                  <a:lnTo>
                    <a:pt x="478" y="58"/>
                  </a:lnTo>
                  <a:lnTo>
                    <a:pt x="476" y="62"/>
                  </a:lnTo>
                  <a:lnTo>
                    <a:pt x="472" y="66"/>
                  </a:lnTo>
                  <a:lnTo>
                    <a:pt x="470" y="72"/>
                  </a:lnTo>
                  <a:lnTo>
                    <a:pt x="472" y="72"/>
                  </a:lnTo>
                  <a:lnTo>
                    <a:pt x="472" y="72"/>
                  </a:lnTo>
                  <a:lnTo>
                    <a:pt x="474" y="74"/>
                  </a:lnTo>
                  <a:lnTo>
                    <a:pt x="476" y="76"/>
                  </a:lnTo>
                  <a:lnTo>
                    <a:pt x="476" y="80"/>
                  </a:lnTo>
                  <a:lnTo>
                    <a:pt x="476" y="84"/>
                  </a:lnTo>
                  <a:lnTo>
                    <a:pt x="474" y="90"/>
                  </a:lnTo>
                  <a:lnTo>
                    <a:pt x="472" y="92"/>
                  </a:lnTo>
                  <a:lnTo>
                    <a:pt x="470" y="102"/>
                  </a:lnTo>
                  <a:lnTo>
                    <a:pt x="468" y="114"/>
                  </a:lnTo>
                  <a:lnTo>
                    <a:pt x="468" y="126"/>
                  </a:lnTo>
                  <a:lnTo>
                    <a:pt x="472" y="134"/>
                  </a:lnTo>
                  <a:lnTo>
                    <a:pt x="472" y="134"/>
                  </a:lnTo>
                  <a:lnTo>
                    <a:pt x="474" y="134"/>
                  </a:lnTo>
                  <a:lnTo>
                    <a:pt x="478" y="132"/>
                  </a:lnTo>
                  <a:lnTo>
                    <a:pt x="480" y="130"/>
                  </a:lnTo>
                  <a:lnTo>
                    <a:pt x="484" y="126"/>
                  </a:lnTo>
                  <a:lnTo>
                    <a:pt x="486" y="122"/>
                  </a:lnTo>
                  <a:lnTo>
                    <a:pt x="488" y="116"/>
                  </a:lnTo>
                  <a:lnTo>
                    <a:pt x="490" y="108"/>
                  </a:lnTo>
                  <a:lnTo>
                    <a:pt x="494" y="82"/>
                  </a:lnTo>
                  <a:lnTo>
                    <a:pt x="500" y="78"/>
                  </a:lnTo>
                  <a:lnTo>
                    <a:pt x="500" y="78"/>
                  </a:lnTo>
                  <a:lnTo>
                    <a:pt x="500" y="74"/>
                  </a:lnTo>
                  <a:lnTo>
                    <a:pt x="500" y="72"/>
                  </a:lnTo>
                  <a:lnTo>
                    <a:pt x="502" y="68"/>
                  </a:lnTo>
                  <a:lnTo>
                    <a:pt x="504" y="64"/>
                  </a:lnTo>
                  <a:lnTo>
                    <a:pt x="506" y="62"/>
                  </a:lnTo>
                  <a:lnTo>
                    <a:pt x="508" y="62"/>
                  </a:lnTo>
                  <a:lnTo>
                    <a:pt x="508" y="62"/>
                  </a:lnTo>
                  <a:lnTo>
                    <a:pt x="510" y="62"/>
                  </a:lnTo>
                  <a:lnTo>
                    <a:pt x="514" y="62"/>
                  </a:lnTo>
                  <a:lnTo>
                    <a:pt x="516" y="64"/>
                  </a:lnTo>
                  <a:lnTo>
                    <a:pt x="520" y="64"/>
                  </a:lnTo>
                  <a:lnTo>
                    <a:pt x="522" y="68"/>
                  </a:lnTo>
                  <a:lnTo>
                    <a:pt x="524" y="72"/>
                  </a:lnTo>
                  <a:lnTo>
                    <a:pt x="524" y="76"/>
                  </a:lnTo>
                  <a:lnTo>
                    <a:pt x="520" y="86"/>
                  </a:lnTo>
                  <a:lnTo>
                    <a:pt x="520" y="88"/>
                  </a:lnTo>
                  <a:lnTo>
                    <a:pt x="520" y="88"/>
                  </a:lnTo>
                  <a:lnTo>
                    <a:pt x="518" y="90"/>
                  </a:lnTo>
                  <a:lnTo>
                    <a:pt x="518" y="92"/>
                  </a:lnTo>
                  <a:lnTo>
                    <a:pt x="520" y="92"/>
                  </a:lnTo>
                  <a:lnTo>
                    <a:pt x="524" y="92"/>
                  </a:lnTo>
                  <a:lnTo>
                    <a:pt x="526" y="90"/>
                  </a:lnTo>
                  <a:lnTo>
                    <a:pt x="528" y="88"/>
                  </a:lnTo>
                  <a:lnTo>
                    <a:pt x="528" y="90"/>
                  </a:lnTo>
                  <a:lnTo>
                    <a:pt x="530" y="92"/>
                  </a:lnTo>
                  <a:lnTo>
                    <a:pt x="534" y="96"/>
                  </a:lnTo>
                  <a:lnTo>
                    <a:pt x="536" y="100"/>
                  </a:lnTo>
                  <a:lnTo>
                    <a:pt x="536" y="104"/>
                  </a:lnTo>
                  <a:lnTo>
                    <a:pt x="536" y="108"/>
                  </a:lnTo>
                  <a:lnTo>
                    <a:pt x="536" y="114"/>
                  </a:lnTo>
                  <a:lnTo>
                    <a:pt x="536" y="118"/>
                  </a:lnTo>
                  <a:lnTo>
                    <a:pt x="536" y="120"/>
                  </a:lnTo>
                  <a:lnTo>
                    <a:pt x="534" y="122"/>
                  </a:lnTo>
                  <a:lnTo>
                    <a:pt x="534" y="124"/>
                  </a:lnTo>
                  <a:lnTo>
                    <a:pt x="534" y="126"/>
                  </a:lnTo>
                  <a:lnTo>
                    <a:pt x="536" y="126"/>
                  </a:lnTo>
                  <a:lnTo>
                    <a:pt x="536" y="128"/>
                  </a:lnTo>
                  <a:lnTo>
                    <a:pt x="540" y="128"/>
                  </a:lnTo>
                  <a:lnTo>
                    <a:pt x="546" y="128"/>
                  </a:lnTo>
                  <a:lnTo>
                    <a:pt x="554" y="128"/>
                  </a:lnTo>
                  <a:lnTo>
                    <a:pt x="560" y="128"/>
                  </a:lnTo>
                  <a:lnTo>
                    <a:pt x="568" y="126"/>
                  </a:lnTo>
                  <a:lnTo>
                    <a:pt x="572" y="124"/>
                  </a:lnTo>
                  <a:lnTo>
                    <a:pt x="576" y="122"/>
                  </a:lnTo>
                  <a:lnTo>
                    <a:pt x="582" y="118"/>
                  </a:lnTo>
                  <a:lnTo>
                    <a:pt x="586" y="114"/>
                  </a:lnTo>
                  <a:lnTo>
                    <a:pt x="590" y="110"/>
                  </a:lnTo>
                  <a:lnTo>
                    <a:pt x="592" y="106"/>
                  </a:lnTo>
                  <a:lnTo>
                    <a:pt x="594" y="104"/>
                  </a:lnTo>
                  <a:lnTo>
                    <a:pt x="592" y="102"/>
                  </a:lnTo>
                  <a:lnTo>
                    <a:pt x="592" y="98"/>
                  </a:lnTo>
                  <a:lnTo>
                    <a:pt x="594" y="96"/>
                  </a:lnTo>
                  <a:lnTo>
                    <a:pt x="596" y="94"/>
                  </a:lnTo>
                  <a:lnTo>
                    <a:pt x="600" y="92"/>
                  </a:lnTo>
                  <a:lnTo>
                    <a:pt x="606" y="90"/>
                  </a:lnTo>
                  <a:lnTo>
                    <a:pt x="614" y="90"/>
                  </a:lnTo>
                  <a:lnTo>
                    <a:pt x="620" y="90"/>
                  </a:lnTo>
                  <a:lnTo>
                    <a:pt x="626" y="88"/>
                  </a:lnTo>
                  <a:lnTo>
                    <a:pt x="630" y="86"/>
                  </a:lnTo>
                  <a:lnTo>
                    <a:pt x="634" y="82"/>
                  </a:lnTo>
                  <a:lnTo>
                    <a:pt x="638" y="78"/>
                  </a:lnTo>
                  <a:lnTo>
                    <a:pt x="640" y="76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Freeform 375">
              <a:extLst>
                <a:ext uri="{FF2B5EF4-FFF2-40B4-BE49-F238E27FC236}">
                  <a16:creationId xmlns:a16="http://schemas.microsoft.com/office/drawing/2014/main" id="{E2E8DB7E-DF4A-5D08-4B63-656B90302A4E}"/>
                </a:ext>
              </a:extLst>
            </p:cNvPr>
            <p:cNvSpPr>
              <a:spLocks/>
            </p:cNvSpPr>
            <p:nvPr/>
          </p:nvSpPr>
          <p:spPr bwMode="gray">
            <a:xfrm>
              <a:off x="5396269" y="2733133"/>
              <a:ext cx="282109" cy="179211"/>
            </a:xfrm>
            <a:custGeom>
              <a:avLst/>
              <a:gdLst>
                <a:gd name="T0" fmla="*/ 0 w 136"/>
                <a:gd name="T1" fmla="*/ 32 h 98"/>
                <a:gd name="T2" fmla="*/ 22 w 136"/>
                <a:gd name="T3" fmla="*/ 48 h 98"/>
                <a:gd name="T4" fmla="*/ 6 w 136"/>
                <a:gd name="T5" fmla="*/ 54 h 98"/>
                <a:gd name="T6" fmla="*/ 2 w 136"/>
                <a:gd name="T7" fmla="*/ 54 h 98"/>
                <a:gd name="T8" fmla="*/ 0 w 136"/>
                <a:gd name="T9" fmla="*/ 58 h 98"/>
                <a:gd name="T10" fmla="*/ 2 w 136"/>
                <a:gd name="T11" fmla="*/ 64 h 98"/>
                <a:gd name="T12" fmla="*/ 20 w 136"/>
                <a:gd name="T13" fmla="*/ 68 h 98"/>
                <a:gd name="T14" fmla="*/ 56 w 136"/>
                <a:gd name="T15" fmla="*/ 98 h 98"/>
                <a:gd name="T16" fmla="*/ 60 w 136"/>
                <a:gd name="T17" fmla="*/ 96 h 98"/>
                <a:gd name="T18" fmla="*/ 70 w 136"/>
                <a:gd name="T19" fmla="*/ 92 h 98"/>
                <a:gd name="T20" fmla="*/ 76 w 136"/>
                <a:gd name="T21" fmla="*/ 88 h 98"/>
                <a:gd name="T22" fmla="*/ 86 w 136"/>
                <a:gd name="T23" fmla="*/ 86 h 98"/>
                <a:gd name="T24" fmla="*/ 94 w 136"/>
                <a:gd name="T25" fmla="*/ 88 h 98"/>
                <a:gd name="T26" fmla="*/ 100 w 136"/>
                <a:gd name="T27" fmla="*/ 86 h 98"/>
                <a:gd name="T28" fmla="*/ 122 w 136"/>
                <a:gd name="T29" fmla="*/ 72 h 98"/>
                <a:gd name="T30" fmla="*/ 136 w 136"/>
                <a:gd name="T31" fmla="*/ 44 h 98"/>
                <a:gd name="T32" fmla="*/ 134 w 136"/>
                <a:gd name="T33" fmla="*/ 40 h 98"/>
                <a:gd name="T34" fmla="*/ 130 w 136"/>
                <a:gd name="T35" fmla="*/ 32 h 98"/>
                <a:gd name="T36" fmla="*/ 124 w 136"/>
                <a:gd name="T37" fmla="*/ 24 h 98"/>
                <a:gd name="T38" fmla="*/ 118 w 136"/>
                <a:gd name="T39" fmla="*/ 22 h 98"/>
                <a:gd name="T40" fmla="*/ 118 w 136"/>
                <a:gd name="T41" fmla="*/ 20 h 98"/>
                <a:gd name="T42" fmla="*/ 118 w 136"/>
                <a:gd name="T43" fmla="*/ 16 h 98"/>
                <a:gd name="T44" fmla="*/ 114 w 136"/>
                <a:gd name="T45" fmla="*/ 10 h 98"/>
                <a:gd name="T46" fmla="*/ 106 w 136"/>
                <a:gd name="T47" fmla="*/ 8 h 98"/>
                <a:gd name="T48" fmla="*/ 102 w 136"/>
                <a:gd name="T49" fmla="*/ 10 h 98"/>
                <a:gd name="T50" fmla="*/ 94 w 136"/>
                <a:gd name="T51" fmla="*/ 14 h 98"/>
                <a:gd name="T52" fmla="*/ 86 w 136"/>
                <a:gd name="T53" fmla="*/ 18 h 98"/>
                <a:gd name="T54" fmla="*/ 82 w 136"/>
                <a:gd name="T55" fmla="*/ 22 h 98"/>
                <a:gd name="T56" fmla="*/ 76 w 136"/>
                <a:gd name="T57" fmla="*/ 20 h 98"/>
                <a:gd name="T58" fmla="*/ 70 w 136"/>
                <a:gd name="T59" fmla="*/ 16 h 98"/>
                <a:gd name="T60" fmla="*/ 68 w 136"/>
                <a:gd name="T61" fmla="*/ 12 h 98"/>
                <a:gd name="T62" fmla="*/ 60 w 136"/>
                <a:gd name="T63" fmla="*/ 6 h 98"/>
                <a:gd name="T64" fmla="*/ 50 w 136"/>
                <a:gd name="T65" fmla="*/ 8 h 98"/>
                <a:gd name="T66" fmla="*/ 44 w 136"/>
                <a:gd name="T67" fmla="*/ 16 h 98"/>
                <a:gd name="T68" fmla="*/ 44 w 136"/>
                <a:gd name="T69" fmla="*/ 24 h 98"/>
                <a:gd name="T70" fmla="*/ 44 w 136"/>
                <a:gd name="T71" fmla="*/ 28 h 98"/>
                <a:gd name="T72" fmla="*/ 40 w 136"/>
                <a:gd name="T73" fmla="*/ 28 h 98"/>
                <a:gd name="T74" fmla="*/ 34 w 136"/>
                <a:gd name="T75" fmla="*/ 22 h 98"/>
                <a:gd name="T76" fmla="*/ 32 w 136"/>
                <a:gd name="T77" fmla="*/ 16 h 98"/>
                <a:gd name="T78" fmla="*/ 26 w 136"/>
                <a:gd name="T79" fmla="*/ 8 h 98"/>
                <a:gd name="T80" fmla="*/ 18 w 136"/>
                <a:gd name="T81" fmla="*/ 0 h 98"/>
                <a:gd name="T82" fmla="*/ 14 w 136"/>
                <a:gd name="T8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" h="98">
                  <a:moveTo>
                    <a:pt x="12" y="4"/>
                  </a:moveTo>
                  <a:lnTo>
                    <a:pt x="0" y="32"/>
                  </a:lnTo>
                  <a:lnTo>
                    <a:pt x="16" y="36"/>
                  </a:lnTo>
                  <a:lnTo>
                    <a:pt x="22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20" y="68"/>
                  </a:lnTo>
                  <a:lnTo>
                    <a:pt x="38" y="86"/>
                  </a:lnTo>
                  <a:lnTo>
                    <a:pt x="56" y="98"/>
                  </a:lnTo>
                  <a:lnTo>
                    <a:pt x="58" y="98"/>
                  </a:lnTo>
                  <a:lnTo>
                    <a:pt x="60" y="96"/>
                  </a:lnTo>
                  <a:lnTo>
                    <a:pt x="66" y="94"/>
                  </a:lnTo>
                  <a:lnTo>
                    <a:pt x="70" y="92"/>
                  </a:lnTo>
                  <a:lnTo>
                    <a:pt x="74" y="90"/>
                  </a:lnTo>
                  <a:lnTo>
                    <a:pt x="76" y="88"/>
                  </a:lnTo>
                  <a:lnTo>
                    <a:pt x="82" y="86"/>
                  </a:lnTo>
                  <a:lnTo>
                    <a:pt x="86" y="86"/>
                  </a:lnTo>
                  <a:lnTo>
                    <a:pt x="90" y="86"/>
                  </a:lnTo>
                  <a:lnTo>
                    <a:pt x="94" y="88"/>
                  </a:lnTo>
                  <a:lnTo>
                    <a:pt x="96" y="88"/>
                  </a:lnTo>
                  <a:lnTo>
                    <a:pt x="100" y="86"/>
                  </a:lnTo>
                  <a:lnTo>
                    <a:pt x="110" y="80"/>
                  </a:lnTo>
                  <a:lnTo>
                    <a:pt x="122" y="72"/>
                  </a:lnTo>
                  <a:lnTo>
                    <a:pt x="132" y="5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6" y="28"/>
                  </a:lnTo>
                  <a:lnTo>
                    <a:pt x="124" y="24"/>
                  </a:lnTo>
                  <a:lnTo>
                    <a:pt x="120" y="22"/>
                  </a:lnTo>
                  <a:lnTo>
                    <a:pt x="118" y="2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118" y="18"/>
                  </a:lnTo>
                  <a:lnTo>
                    <a:pt x="118" y="16"/>
                  </a:lnTo>
                  <a:lnTo>
                    <a:pt x="118" y="12"/>
                  </a:lnTo>
                  <a:lnTo>
                    <a:pt x="114" y="10"/>
                  </a:lnTo>
                  <a:lnTo>
                    <a:pt x="112" y="10"/>
                  </a:lnTo>
                  <a:lnTo>
                    <a:pt x="106" y="8"/>
                  </a:lnTo>
                  <a:lnTo>
                    <a:pt x="104" y="10"/>
                  </a:lnTo>
                  <a:lnTo>
                    <a:pt x="102" y="10"/>
                  </a:lnTo>
                  <a:lnTo>
                    <a:pt x="98" y="12"/>
                  </a:lnTo>
                  <a:lnTo>
                    <a:pt x="94" y="14"/>
                  </a:lnTo>
                  <a:lnTo>
                    <a:pt x="90" y="16"/>
                  </a:lnTo>
                  <a:lnTo>
                    <a:pt x="86" y="18"/>
                  </a:lnTo>
                  <a:lnTo>
                    <a:pt x="84" y="20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6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68" y="12"/>
                  </a:lnTo>
                  <a:lnTo>
                    <a:pt x="64" y="8"/>
                  </a:lnTo>
                  <a:lnTo>
                    <a:pt x="60" y="6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12"/>
                  </a:lnTo>
                  <a:lnTo>
                    <a:pt x="44" y="16"/>
                  </a:lnTo>
                  <a:lnTo>
                    <a:pt x="44" y="20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28" y="12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8" name="Rectangle 187">
            <a:extLst>
              <a:ext uri="{FF2B5EF4-FFF2-40B4-BE49-F238E27FC236}">
                <a16:creationId xmlns:a16="http://schemas.microsoft.com/office/drawing/2014/main" id="{8E8BFDC4-B17C-F4DA-BF7B-92869AE68250}"/>
              </a:ext>
            </a:extLst>
          </p:cNvPr>
          <p:cNvSpPr/>
          <p:nvPr/>
        </p:nvSpPr>
        <p:spPr>
          <a:xfrm>
            <a:off x="0" y="1"/>
            <a:ext cx="12192000" cy="16269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86155F7-418C-702F-AC53-4E3DC2C6A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848" y="226192"/>
            <a:ext cx="10933350" cy="332399"/>
          </a:xfrm>
        </p:spPr>
        <p:txBody>
          <a:bodyPr wrap="square" anchor="ctr">
            <a:noAutofit/>
          </a:bodyPr>
          <a:lstStyle/>
          <a:p>
            <a:r>
              <a:rPr lang="en-US" sz="2600" b="1" dirty="0"/>
              <a:t>Global &amp; African evidence unequivocal on what works</a:t>
            </a:r>
          </a:p>
        </p:txBody>
      </p:sp>
      <p:sp>
        <p:nvSpPr>
          <p:cNvPr id="373" name="Rectangle: Rounded Corners 372">
            <a:extLst>
              <a:ext uri="{FF2B5EF4-FFF2-40B4-BE49-F238E27FC236}">
                <a16:creationId xmlns:a16="http://schemas.microsoft.com/office/drawing/2014/main" id="{2F892D30-C23B-777A-A181-F56735465EFE}"/>
              </a:ext>
            </a:extLst>
          </p:cNvPr>
          <p:cNvSpPr/>
          <p:nvPr/>
        </p:nvSpPr>
        <p:spPr>
          <a:xfrm>
            <a:off x="2446307" y="5676996"/>
            <a:ext cx="1933554" cy="73878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Brazil:</a:t>
            </a:r>
            <a:r>
              <a:rPr lang="en-GB" sz="1200" dirty="0">
                <a:solidFill>
                  <a:schemeClr val="tx1"/>
                </a:solidFill>
              </a:rPr>
              <a:t> Sugar, Soybean, Agri &amp; Agro-Processing, Automotives, Airplanes</a:t>
            </a:r>
          </a:p>
        </p:txBody>
      </p:sp>
      <p:sp>
        <p:nvSpPr>
          <p:cNvPr id="374" name="Rectangle: Rounded Corners 373">
            <a:extLst>
              <a:ext uri="{FF2B5EF4-FFF2-40B4-BE49-F238E27FC236}">
                <a16:creationId xmlns:a16="http://schemas.microsoft.com/office/drawing/2014/main" id="{530C90E9-C601-612B-B2D0-FF3111041C16}"/>
              </a:ext>
            </a:extLst>
          </p:cNvPr>
          <p:cNvSpPr/>
          <p:nvPr/>
        </p:nvSpPr>
        <p:spPr>
          <a:xfrm>
            <a:off x="216027" y="5018953"/>
            <a:ext cx="2031771" cy="83053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Chile</a:t>
            </a:r>
            <a:r>
              <a:rPr lang="en-GB" sz="1200" dirty="0">
                <a:solidFill>
                  <a:schemeClr val="tx1"/>
                </a:solidFill>
              </a:rPr>
              <a:t>: Horticulture, Salmon, Wine Automotives, Electronics, Pharmaceuticals</a:t>
            </a:r>
          </a:p>
        </p:txBody>
      </p:sp>
      <p:sp>
        <p:nvSpPr>
          <p:cNvPr id="375" name="Rectangle: Rounded Corners 374">
            <a:extLst>
              <a:ext uri="{FF2B5EF4-FFF2-40B4-BE49-F238E27FC236}">
                <a16:creationId xmlns:a16="http://schemas.microsoft.com/office/drawing/2014/main" id="{0DA72B47-6F22-387B-1EAB-E03C81E120CD}"/>
              </a:ext>
            </a:extLst>
          </p:cNvPr>
          <p:cNvSpPr/>
          <p:nvPr/>
        </p:nvSpPr>
        <p:spPr>
          <a:xfrm>
            <a:off x="196614" y="2277617"/>
            <a:ext cx="2014045" cy="73878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Mexico</a:t>
            </a:r>
            <a:r>
              <a:rPr lang="en-GB" sz="1200" dirty="0">
                <a:solidFill>
                  <a:schemeClr val="tx1"/>
                </a:solidFill>
              </a:rPr>
              <a:t>: Maize, </a:t>
            </a:r>
            <a:r>
              <a:rPr lang="en-GB" sz="1200" dirty="0" err="1">
                <a:solidFill>
                  <a:schemeClr val="tx1"/>
                </a:solidFill>
              </a:rPr>
              <a:t>Agro</a:t>
            </a:r>
            <a:r>
              <a:rPr lang="en-GB" sz="1200" dirty="0">
                <a:solidFill>
                  <a:schemeClr val="tx1"/>
                </a:solidFill>
              </a:rPr>
              <a:t>-processing, Automotives, Electronics, Tourism Computers, Plastics</a:t>
            </a:r>
          </a:p>
        </p:txBody>
      </p:sp>
      <p:sp>
        <p:nvSpPr>
          <p:cNvPr id="376" name="Rectangle: Rounded Corners 375">
            <a:extLst>
              <a:ext uri="{FF2B5EF4-FFF2-40B4-BE49-F238E27FC236}">
                <a16:creationId xmlns:a16="http://schemas.microsoft.com/office/drawing/2014/main" id="{F1AE0D42-C458-A04D-DEA0-95EBAF149E15}"/>
              </a:ext>
            </a:extLst>
          </p:cNvPr>
          <p:cNvSpPr/>
          <p:nvPr/>
        </p:nvSpPr>
        <p:spPr>
          <a:xfrm>
            <a:off x="437349" y="3237569"/>
            <a:ext cx="1720659" cy="73878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Costa Rica</a:t>
            </a:r>
            <a:r>
              <a:rPr lang="en-GB" sz="1200" dirty="0">
                <a:solidFill>
                  <a:schemeClr val="tx1"/>
                </a:solidFill>
              </a:rPr>
              <a:t>: Carbon Sectors, Energy, Agri &amp; Eco-Tourism</a:t>
            </a:r>
          </a:p>
        </p:txBody>
      </p:sp>
      <p:sp>
        <p:nvSpPr>
          <p:cNvPr id="377" name="Rectangle: Rounded Corners 376">
            <a:extLst>
              <a:ext uri="{FF2B5EF4-FFF2-40B4-BE49-F238E27FC236}">
                <a16:creationId xmlns:a16="http://schemas.microsoft.com/office/drawing/2014/main" id="{626D4921-EFCE-C587-7571-5465F0EDF751}"/>
              </a:ext>
            </a:extLst>
          </p:cNvPr>
          <p:cNvSpPr/>
          <p:nvPr/>
        </p:nvSpPr>
        <p:spPr>
          <a:xfrm>
            <a:off x="726406" y="4128261"/>
            <a:ext cx="1874458" cy="73878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Colombia</a:t>
            </a:r>
            <a:r>
              <a:rPr lang="en-GB" sz="1200" dirty="0">
                <a:solidFill>
                  <a:schemeClr val="tx1"/>
                </a:solidFill>
              </a:rPr>
              <a:t>: Maize, Coffee, Electronics, Tourism, Automotives</a:t>
            </a:r>
          </a:p>
        </p:txBody>
      </p:sp>
      <p:sp>
        <p:nvSpPr>
          <p:cNvPr id="378" name="Rectangle: Rounded Corners 377">
            <a:extLst>
              <a:ext uri="{FF2B5EF4-FFF2-40B4-BE49-F238E27FC236}">
                <a16:creationId xmlns:a16="http://schemas.microsoft.com/office/drawing/2014/main" id="{CEC789A5-B096-4AD1-8F57-A1F72A279177}"/>
              </a:ext>
            </a:extLst>
          </p:cNvPr>
          <p:cNvSpPr/>
          <p:nvPr/>
        </p:nvSpPr>
        <p:spPr>
          <a:xfrm>
            <a:off x="10123518" y="3585179"/>
            <a:ext cx="1909084" cy="73878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Bangladesh:</a:t>
            </a:r>
            <a:r>
              <a:rPr lang="en-GB" sz="1200" dirty="0">
                <a:solidFill>
                  <a:schemeClr val="tx1"/>
                </a:solidFill>
              </a:rPr>
              <a:t> Textiles &amp; Garments, Electronics, Rice &amp; Agro-processing</a:t>
            </a:r>
          </a:p>
        </p:txBody>
      </p:sp>
      <p:sp>
        <p:nvSpPr>
          <p:cNvPr id="379" name="Rectangle: Rounded Corners 378">
            <a:extLst>
              <a:ext uri="{FF2B5EF4-FFF2-40B4-BE49-F238E27FC236}">
                <a16:creationId xmlns:a16="http://schemas.microsoft.com/office/drawing/2014/main" id="{9A49BD3F-BCF3-FA5C-BBD4-86691DC4D86F}"/>
              </a:ext>
            </a:extLst>
          </p:cNvPr>
          <p:cNvSpPr/>
          <p:nvPr/>
        </p:nvSpPr>
        <p:spPr>
          <a:xfrm>
            <a:off x="10153296" y="4497656"/>
            <a:ext cx="1874458" cy="73878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India: </a:t>
            </a:r>
            <a:r>
              <a:rPr lang="en-GB" sz="1200" dirty="0">
                <a:solidFill>
                  <a:schemeClr val="tx1"/>
                </a:solidFill>
              </a:rPr>
              <a:t>Wheat, Rice </a:t>
            </a:r>
            <a:r>
              <a:rPr lang="en-GB" sz="1200" dirty="0" err="1">
                <a:solidFill>
                  <a:schemeClr val="tx1"/>
                </a:solidFill>
              </a:rPr>
              <a:t>Agro</a:t>
            </a:r>
            <a:r>
              <a:rPr lang="en-GB" sz="1200" dirty="0">
                <a:solidFill>
                  <a:schemeClr val="tx1"/>
                </a:solidFill>
              </a:rPr>
              <a:t>-processing, </a:t>
            </a:r>
            <a:r>
              <a:rPr lang="en-GB" sz="1200" dirty="0" err="1">
                <a:solidFill>
                  <a:schemeClr val="tx1"/>
                </a:solidFill>
              </a:rPr>
              <a:t>iCT</a:t>
            </a:r>
            <a:r>
              <a:rPr lang="en-GB" sz="1200" dirty="0">
                <a:solidFill>
                  <a:schemeClr val="tx1"/>
                </a:solidFill>
              </a:rPr>
              <a:t>, Business  Services, Textiles, Electronics</a:t>
            </a:r>
          </a:p>
        </p:txBody>
      </p:sp>
      <p:sp>
        <p:nvSpPr>
          <p:cNvPr id="380" name="Rectangle: Rounded Corners 379">
            <a:extLst>
              <a:ext uri="{FF2B5EF4-FFF2-40B4-BE49-F238E27FC236}">
                <a16:creationId xmlns:a16="http://schemas.microsoft.com/office/drawing/2014/main" id="{9591E743-9961-9E76-FDE9-E8A88EB6B7F3}"/>
              </a:ext>
            </a:extLst>
          </p:cNvPr>
          <p:cNvSpPr/>
          <p:nvPr/>
        </p:nvSpPr>
        <p:spPr>
          <a:xfrm>
            <a:off x="3481227" y="777573"/>
            <a:ext cx="1767930" cy="73878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Morocco:</a:t>
            </a:r>
            <a:r>
              <a:rPr lang="en-GB" sz="1200" dirty="0">
                <a:solidFill>
                  <a:schemeClr val="tx1"/>
                </a:solidFill>
              </a:rPr>
              <a:t> Tourism, Agri &amp; Agro-processing, Fertiliser, Automotives</a:t>
            </a:r>
          </a:p>
        </p:txBody>
      </p:sp>
      <p:sp>
        <p:nvSpPr>
          <p:cNvPr id="381" name="Rectangle: Rounded Corners 380">
            <a:extLst>
              <a:ext uri="{FF2B5EF4-FFF2-40B4-BE49-F238E27FC236}">
                <a16:creationId xmlns:a16="http://schemas.microsoft.com/office/drawing/2014/main" id="{9389C5A3-2FA6-1C80-B254-FC532D39D243}"/>
              </a:ext>
            </a:extLst>
          </p:cNvPr>
          <p:cNvSpPr/>
          <p:nvPr/>
        </p:nvSpPr>
        <p:spPr>
          <a:xfrm>
            <a:off x="5469434" y="738534"/>
            <a:ext cx="1832674" cy="73878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Tunisia:</a:t>
            </a:r>
            <a:r>
              <a:rPr lang="en-GB" sz="1200" dirty="0">
                <a:solidFill>
                  <a:schemeClr val="tx1"/>
                </a:solidFill>
              </a:rPr>
              <a:t> Agriculture, Electronics, Tourism, Pharma, Automotives </a:t>
            </a:r>
          </a:p>
        </p:txBody>
      </p:sp>
      <p:sp>
        <p:nvSpPr>
          <p:cNvPr id="382" name="Rectangle: Rounded Corners 381">
            <a:extLst>
              <a:ext uri="{FF2B5EF4-FFF2-40B4-BE49-F238E27FC236}">
                <a16:creationId xmlns:a16="http://schemas.microsoft.com/office/drawing/2014/main" id="{66C8C5C1-39C6-F093-4BA8-34678A8C4C95}"/>
              </a:ext>
            </a:extLst>
          </p:cNvPr>
          <p:cNvSpPr/>
          <p:nvPr/>
        </p:nvSpPr>
        <p:spPr>
          <a:xfrm>
            <a:off x="7487539" y="785026"/>
            <a:ext cx="1726480" cy="73878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Turkey: </a:t>
            </a:r>
            <a:r>
              <a:rPr lang="en-GB" sz="1200" dirty="0">
                <a:solidFill>
                  <a:schemeClr val="tx1"/>
                </a:solidFill>
              </a:rPr>
              <a:t>Agric &amp; Agro-Processing, ICT, Horticulture</a:t>
            </a:r>
          </a:p>
        </p:txBody>
      </p:sp>
      <p:sp>
        <p:nvSpPr>
          <p:cNvPr id="383" name="Rectangle: Rounded Corners 382">
            <a:extLst>
              <a:ext uri="{FF2B5EF4-FFF2-40B4-BE49-F238E27FC236}">
                <a16:creationId xmlns:a16="http://schemas.microsoft.com/office/drawing/2014/main" id="{83C04CC8-0062-5424-DE01-1261D2E62720}"/>
              </a:ext>
            </a:extLst>
          </p:cNvPr>
          <p:cNvSpPr/>
          <p:nvPr/>
        </p:nvSpPr>
        <p:spPr>
          <a:xfrm>
            <a:off x="9399451" y="1094950"/>
            <a:ext cx="2322496" cy="64451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China: </a:t>
            </a:r>
            <a:r>
              <a:rPr lang="en-GB" sz="1200" dirty="0">
                <a:solidFill>
                  <a:schemeClr val="tx1"/>
                </a:solidFill>
              </a:rPr>
              <a:t>Textiles, Electronics, Plastics, Cars, Agri &amp; Agro-Processing</a:t>
            </a:r>
          </a:p>
        </p:txBody>
      </p:sp>
      <p:sp>
        <p:nvSpPr>
          <p:cNvPr id="384" name="Rectangle: Rounded Corners 383">
            <a:extLst>
              <a:ext uri="{FF2B5EF4-FFF2-40B4-BE49-F238E27FC236}">
                <a16:creationId xmlns:a16="http://schemas.microsoft.com/office/drawing/2014/main" id="{422DF966-1949-2A97-0FE7-EA49E4E41DC5}"/>
              </a:ext>
            </a:extLst>
          </p:cNvPr>
          <p:cNvSpPr/>
          <p:nvPr/>
        </p:nvSpPr>
        <p:spPr>
          <a:xfrm>
            <a:off x="9829999" y="1839052"/>
            <a:ext cx="1797225" cy="73878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Vietnam: </a:t>
            </a:r>
            <a:r>
              <a:rPr lang="en-GB" sz="1200" dirty="0">
                <a:solidFill>
                  <a:schemeClr val="tx1"/>
                </a:solidFill>
              </a:rPr>
              <a:t>Textiles, Electronics, Pharma, Automotives, Rice  &amp; Agro-Processing</a:t>
            </a:r>
          </a:p>
        </p:txBody>
      </p:sp>
      <p:sp>
        <p:nvSpPr>
          <p:cNvPr id="385" name="Rectangle: Rounded Corners 384">
            <a:extLst>
              <a:ext uri="{FF2B5EF4-FFF2-40B4-BE49-F238E27FC236}">
                <a16:creationId xmlns:a16="http://schemas.microsoft.com/office/drawing/2014/main" id="{32FB8A6F-A6EF-C312-1C35-BAFD25401D81}"/>
              </a:ext>
            </a:extLst>
          </p:cNvPr>
          <p:cNvSpPr/>
          <p:nvPr/>
        </p:nvSpPr>
        <p:spPr>
          <a:xfrm>
            <a:off x="10170029" y="2726997"/>
            <a:ext cx="1720659" cy="73878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Cambodia: </a:t>
            </a:r>
            <a:r>
              <a:rPr lang="en-GB" sz="1200" dirty="0">
                <a:solidFill>
                  <a:schemeClr val="tx1"/>
                </a:solidFill>
              </a:rPr>
              <a:t>Rice</a:t>
            </a:r>
            <a:r>
              <a:rPr lang="en-GB" sz="1200" b="1" dirty="0">
                <a:solidFill>
                  <a:schemeClr val="tx1"/>
                </a:solidFill>
              </a:rPr>
              <a:t> &amp; </a:t>
            </a:r>
            <a:r>
              <a:rPr lang="en-GB" sz="1200" dirty="0">
                <a:solidFill>
                  <a:schemeClr val="tx1"/>
                </a:solidFill>
              </a:rPr>
              <a:t>Agro-Processing, Textiles, Electronics, Automotives</a:t>
            </a:r>
          </a:p>
        </p:txBody>
      </p:sp>
      <p:cxnSp>
        <p:nvCxnSpPr>
          <p:cNvPr id="386" name="Connector: Elbow 385">
            <a:extLst>
              <a:ext uri="{FF2B5EF4-FFF2-40B4-BE49-F238E27FC236}">
                <a16:creationId xmlns:a16="http://schemas.microsoft.com/office/drawing/2014/main" id="{322B4FE5-A7CD-D948-43C4-32456E9807AD}"/>
              </a:ext>
            </a:extLst>
          </p:cNvPr>
          <p:cNvCxnSpPr>
            <a:cxnSpLocks/>
            <a:stCxn id="381" idx="2"/>
          </p:cNvCxnSpPr>
          <p:nvPr/>
        </p:nvCxnSpPr>
        <p:spPr>
          <a:xfrm rot="5400000">
            <a:off x="4471521" y="1436411"/>
            <a:ext cx="1873339" cy="1955163"/>
          </a:xfrm>
          <a:prstGeom prst="bentConnector2">
            <a:avLst/>
          </a:prstGeom>
          <a:ln w="3175"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7" name="Rectangle: Rounded Corners 386">
            <a:extLst>
              <a:ext uri="{FF2B5EF4-FFF2-40B4-BE49-F238E27FC236}">
                <a16:creationId xmlns:a16="http://schemas.microsoft.com/office/drawing/2014/main" id="{49AC9AE1-25C1-F599-393C-5EC8B12C661B}"/>
              </a:ext>
            </a:extLst>
          </p:cNvPr>
          <p:cNvSpPr/>
          <p:nvPr/>
        </p:nvSpPr>
        <p:spPr>
          <a:xfrm>
            <a:off x="6332672" y="5697577"/>
            <a:ext cx="1541229" cy="73878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Mauritius: </a:t>
            </a:r>
            <a:r>
              <a:rPr lang="en-GB" sz="1200" dirty="0">
                <a:solidFill>
                  <a:schemeClr val="tx1"/>
                </a:solidFill>
              </a:rPr>
              <a:t>Sugar, Textiles, Tourism, Financial Services</a:t>
            </a:r>
          </a:p>
        </p:txBody>
      </p:sp>
      <p:cxnSp>
        <p:nvCxnSpPr>
          <p:cNvPr id="388" name="Connector: Elbow 387">
            <a:extLst>
              <a:ext uri="{FF2B5EF4-FFF2-40B4-BE49-F238E27FC236}">
                <a16:creationId xmlns:a16="http://schemas.microsoft.com/office/drawing/2014/main" id="{F069C1CE-C1AE-DD81-0913-B7AA93A8AA6A}"/>
              </a:ext>
            </a:extLst>
          </p:cNvPr>
          <p:cNvCxnSpPr>
            <a:cxnSpLocks/>
            <a:stCxn id="387" idx="0"/>
          </p:cNvCxnSpPr>
          <p:nvPr/>
        </p:nvCxnSpPr>
        <p:spPr>
          <a:xfrm rot="16200000" flipV="1">
            <a:off x="6592676" y="5186965"/>
            <a:ext cx="921658" cy="99565"/>
          </a:xfrm>
          <a:prstGeom prst="bentConnector3">
            <a:avLst>
              <a:gd name="adj1" fmla="val 50000"/>
            </a:avLst>
          </a:prstGeom>
          <a:ln w="3175"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" name="Rectangle: Rounded Corners 388">
            <a:extLst>
              <a:ext uri="{FF2B5EF4-FFF2-40B4-BE49-F238E27FC236}">
                <a16:creationId xmlns:a16="http://schemas.microsoft.com/office/drawing/2014/main" id="{30D26DE7-DFA2-EF95-5CD0-DB81341CAFF4}"/>
              </a:ext>
            </a:extLst>
          </p:cNvPr>
          <p:cNvSpPr/>
          <p:nvPr/>
        </p:nvSpPr>
        <p:spPr>
          <a:xfrm>
            <a:off x="1096208" y="1278633"/>
            <a:ext cx="1916960" cy="73878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Netherlands:</a:t>
            </a:r>
            <a:r>
              <a:rPr lang="en-GB" sz="1200" dirty="0">
                <a:solidFill>
                  <a:schemeClr val="tx1"/>
                </a:solidFill>
              </a:rPr>
              <a:t> Finance,  Horticulture, Floriculture, Tourism, Electronics</a:t>
            </a:r>
          </a:p>
        </p:txBody>
      </p:sp>
      <p:sp>
        <p:nvSpPr>
          <p:cNvPr id="390" name="Rectangle: Rounded Corners 389">
            <a:extLst>
              <a:ext uri="{FF2B5EF4-FFF2-40B4-BE49-F238E27FC236}">
                <a16:creationId xmlns:a16="http://schemas.microsoft.com/office/drawing/2014/main" id="{3D9A02C9-A0B1-5440-AFBA-59A32A753307}"/>
              </a:ext>
            </a:extLst>
          </p:cNvPr>
          <p:cNvSpPr/>
          <p:nvPr/>
        </p:nvSpPr>
        <p:spPr>
          <a:xfrm>
            <a:off x="9868281" y="5366438"/>
            <a:ext cx="2022407" cy="73878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Ethiopia: </a:t>
            </a:r>
            <a:r>
              <a:rPr lang="en-GB" sz="1200" dirty="0">
                <a:solidFill>
                  <a:schemeClr val="tx1"/>
                </a:solidFill>
              </a:rPr>
              <a:t>Wheat, Flowers, Soybean, Leather, Textiles, Pharmaceuticals</a:t>
            </a:r>
          </a:p>
        </p:txBody>
      </p:sp>
      <p:sp>
        <p:nvSpPr>
          <p:cNvPr id="391" name="Rectangle: Rounded Corners 390">
            <a:extLst>
              <a:ext uri="{FF2B5EF4-FFF2-40B4-BE49-F238E27FC236}">
                <a16:creationId xmlns:a16="http://schemas.microsoft.com/office/drawing/2014/main" id="{D7F33E1D-E8B9-D137-CFDB-E3EB6EC22BA5}"/>
              </a:ext>
            </a:extLst>
          </p:cNvPr>
          <p:cNvSpPr/>
          <p:nvPr/>
        </p:nvSpPr>
        <p:spPr>
          <a:xfrm>
            <a:off x="7992060" y="5689668"/>
            <a:ext cx="1778901" cy="73878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Botswana:  </a:t>
            </a:r>
            <a:r>
              <a:rPr lang="en-GB" sz="1200" dirty="0">
                <a:solidFill>
                  <a:schemeClr val="tx1"/>
                </a:solidFill>
              </a:rPr>
              <a:t>Livestock, Tourism, Diamonds</a:t>
            </a:r>
          </a:p>
        </p:txBody>
      </p:sp>
      <p:sp>
        <p:nvSpPr>
          <p:cNvPr id="392" name="Rectangle: Rounded Corners 391">
            <a:extLst>
              <a:ext uri="{FF2B5EF4-FFF2-40B4-BE49-F238E27FC236}">
                <a16:creationId xmlns:a16="http://schemas.microsoft.com/office/drawing/2014/main" id="{2190F38E-CAED-3BC2-0379-B72231769D68}"/>
              </a:ext>
            </a:extLst>
          </p:cNvPr>
          <p:cNvSpPr/>
          <p:nvPr/>
        </p:nvSpPr>
        <p:spPr>
          <a:xfrm>
            <a:off x="4609261" y="5683815"/>
            <a:ext cx="1541229" cy="73878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Cote d’Ivoire: </a:t>
            </a:r>
            <a:r>
              <a:rPr lang="en-GB" sz="1200" dirty="0">
                <a:solidFill>
                  <a:schemeClr val="tx1"/>
                </a:solidFill>
              </a:rPr>
              <a:t>Cashew</a:t>
            </a:r>
          </a:p>
        </p:txBody>
      </p:sp>
      <p:sp>
        <p:nvSpPr>
          <p:cNvPr id="393" name="Rectangle: Rounded Corners 392">
            <a:extLst>
              <a:ext uri="{FF2B5EF4-FFF2-40B4-BE49-F238E27FC236}">
                <a16:creationId xmlns:a16="http://schemas.microsoft.com/office/drawing/2014/main" id="{3EF52A29-CA9C-9E5B-02A4-02A99CD4AA64}"/>
              </a:ext>
            </a:extLst>
          </p:cNvPr>
          <p:cNvSpPr/>
          <p:nvPr/>
        </p:nvSpPr>
        <p:spPr>
          <a:xfrm>
            <a:off x="6316449" y="4867050"/>
            <a:ext cx="1541229" cy="73878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Zambia: </a:t>
            </a:r>
            <a:r>
              <a:rPr lang="en-GB" sz="1200" dirty="0">
                <a:solidFill>
                  <a:schemeClr val="tx1"/>
                </a:solidFill>
              </a:rPr>
              <a:t>Soybean, Poultry, Wheat</a:t>
            </a:r>
          </a:p>
        </p:txBody>
      </p:sp>
    </p:spTree>
    <p:extLst>
      <p:ext uri="{BB962C8B-B14F-4D97-AF65-F5344CB8AC3E}">
        <p14:creationId xmlns:p14="http://schemas.microsoft.com/office/powerpoint/2010/main" val="326491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8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EE4P_LANGUAGE_ID" val="1033"/>
  <p:tag name="EE4P_MASTERWIZARD_MARGINS" val="0"/>
  <p:tag name="EE4P_STYLE_NAME" val="Agra Grid 16:9"/>
  <p:tag name="EE4P_MASTERWIZARD_DRAFT" val="0"/>
  <p:tag name="EE4P_STYLE_ID" val="9F8nzlOk"/>
  <p:tag name="EE4P_AGENDAWIZARD" val="&lt;ee4p&gt;&lt;layouts&gt;&lt;layout name=&quot;Client Agenda&quot; id=&quot;227_1-4&quot;&gt;&lt;standard&gt;&lt;textframe horizontalAnchor=&quot;1&quot; marginBottom=&quot;0&quot; marginLeft=&quot;0&quot; marginRight=&quot;0&quot; marginTop=&quot;0&quot; orientation=&quot;1&quot; verticalAnchor=&quot;1&quot; /&gt;&lt;font name=&quot;Trebuchet MS&quot; bold=&quot;0&quot; italic=&quot;0&quot; color=&quot;13&quot; /&gt;&lt;paragraphformat firstLineIndent=&quot;0&quot; leftIndent=&quot;0&quot; rightIndent=&quot;0&quot; lineRuleBefore=&quot;&quot; lineRuleWithin=&quot;&quot; lineRuleAfter=&quot;&quot; spaceBefore=&quot;&quot; spaceWithin=&quot;&quot; spaceAfter=&quot;&quot; /&gt;&lt;fill visible=&quot;0&quot; /&gt;&lt;line visible=&quot;0&quot; /&gt;&lt;bulletformat visible=&quot;0&quot; /&gt;&lt;/standard&gt;&lt;agenda name=&quot;&quot; title=&quot;&quot; subtitle=&quot;&quot; sizingModeId=&quot;1&quot; fontSize=&quot;24&quot; fontSizeAuto=&quot;1&quot; startTime=&quot;540&quot; timeFormatId=&quot;1&quot; startItemNo=&quot;1&quot; createSingleAgendaSlide=&quot;1&quot; createSeparatingSlides=&quot;1&quot; createBackupSlide=&quot;1&quot; /&gt;&lt;columns&gt;&lt;column field=&quot;itemno&quot; label=&quot;No.&quot; checked=&quot;0&quot; leftSpacing=&quot;0&quot; rightSpacing=&quot;0&quot; dock=&quot;1&quot; fixedWidth=&quot;51.87527&quot; /&gt;&lt;column field=&quot;topic&quot; label=&quot;Topic&quot; leftSpacing=&quot;0&quot; rightDistribute=&quot;1&quot; dock=&quot;1&quot; /&gt;&lt;column field=&quot;responsible&quot; label=&quot;Responsible&quot; visible=&quot;0&quot; checked=&quot;0&quot; leftSpacing=&quot;10&quot; rightDistribute=&quot;1&quot; dock=&quot;1&quot; /&gt;&lt;column field=&quot;freecolumn&quot; label=&quot;&quot; visible=&quot;0&quot; checked=&quot;0&quot; leftSpacing=&quot;10&quot; rightDistribute=&quot;1&quot; dock=&quot;1&quot; /&gt;&lt;column field=&quot;timeslot&quot; label=&quot;Time Slot&quot; visible=&quot;1&quot; checked=&quot;0&quot; leftSpacing=&quot;34&quot; rightSpacing=&quot;0&quot; dock=&quot;2&quot; /&gt;&lt;column field=&quot;pageno&quot; label=&quot;Page No.&quot; visible=&quot;0&quot; checked=&quot;0&quot; leftSpacing=&quot;34&quot; rightSpacing=&quot;0&quot; dock=&quot;2&quot; /&gt;&lt;/columns&gt;&lt;position left=&quot;406.8057&quot; top=&quot;54.87496&quot; width=&quot;503.6943&quot; height=&quot;430.2501&quot; /&gt;&lt;!--&#10;      &lt;subtitle&gt;&#10;      &#10;        &lt;position left=&quot;197.597&quot; top=&quot;369.3848&quot; width=&quot;123.634&quot; height=&quot;115.6044&quot; autoshape=&quot;1&quot; rotation=&quot;0&quot; /&gt;&#10;        &lt;line visible=&quot;1&quot; weight=&quot;0.75&quot; style=&quot;1&quot; dashStyle=&quot;1&quot; foreColor=&quot;14&quot; /&gt;&#10;        &lt;fill visible=&quot;0&quot; /&gt;&#10;        &lt;textframe horizontalAnchor=&quot;1&quot; verticalAnchor=&quot;1&quot; orientation=&quot;1&quot; wordWrap=&quot;1&quot; autoSize=&quot;0&quot; marginLeft=&quot;8.503937&quot; marginRight=&quot;0&quot; marginTop=&quot;14.17323&quot; marginBottom=&quot;0&quot; /&gt;&#10;        &lt;paragraphformat alignment=&quot;1&quot; lineRuleBefore=&quot;0&quot; lineRuleWithin=&quot;1&quot; lineRuleAfter=&quot;0&quot; spaceBefore=&quot;0&quot; spaceWithin=&quot;0.95&quot; spaceAfter=&quot;0&quot; /&gt;&#10;        &lt;font name=&quot;Trebuchet MS&quot; size=&quot;10&quot; bold=&quot;0&quot; italic=&quot;0&quot; underlineStyle=&quot;0&quot; color=&quot;#ffffff&quot; spacing=&quot;0&quot; kerning=&quot;12&quot; /&gt;&#10;      &#10;      &lt;/subtitle&gt;&#10;      --&gt;&lt;settings allowedSizingModeIds=&quot;1|2&quot; allowedFontSizes=&quot;8|9|10.5|11|12|14|16|18|20|22|24&quot; allowedTimeFormatIds=&quot;1|2|3&quot; slideLayout=&quot;11&quot; customLayoutName=&quot;Client Agenda|Presentation¦Client Agenda&quot; customLayoutIndex=&quot;&quot; showBreak=&quot;0&quot; singleAgendaSlideSelected=&quot;1&quot; backupSlideTitle=&quot;Unused Slides&quot; topMargin=&quot;0.5&quot; leftMargin=&quot;0&quot; allowedLevels=&quot;2&quot; itemNoFormats=&quot;{1}¦{1}.{2}¦{3:alphaLC}¦{3:alphaLC}.{4:alphaLC}&quot; customLayoutNameBackup=&quot;Special gray|Presentation¦Special gray&quot; titlePrompt=&quot;Insert Title&quot; /&gt;&lt;cases&gt;&lt;!-- Single --&gt;&lt;case level=&quot;1&quot; single=&quot;1&quot; break=&quot;0&quot; topMinSpacing=&quot;5&quot; topMaxSpacing=&quot;15&quot; bottomMinSpacing=&quot;0&quot; bottomMaxSpacing=&quot;0&quot;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textframe marginLeft=&quot;0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/element&gt;&lt;element field=&quot;pageno&quot; type=&quot;autoshape&quot; autoShapeType=&quot;1&quot;&gt;&lt;paragraphformat alignment=&quot;3&quot; /&gt;&lt;/element&gt;&lt;/case&gt;&lt;case level=&quot;2&quot; single=&quot;1&quot; break=&quot;0&quot; topMinSpacing=&quot;4&quot; topMaxSpacing=&quot;4&quot; bottomMinSpacing=&quot;0&quot; bottomMaxSpacing=&quot;0&quot;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textframe marginLeft=&quot;0&quot; /&gt;&lt;font relativeSize=&quot;0.75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relativeSize=&quot;0.75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relativeSize=&quot;0.75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relativeSize=&quot;0.75&quot; /&gt;&lt;/element&gt;&lt;element field=&quot;pageno&quot; type=&quot;autoshape&quot; autoShapeType=&quot;1&quot;&gt;&lt;paragraphformat alignment=&quot;3&quot; /&gt;&lt;font relativeSize=&quot;0.75&quot; /&gt;&lt;/element&gt;&lt;/case&gt;&lt;!-- Selected --&gt;&lt;case level=&quot;1&quot; selected=&quot;0&quot; break=&quot;0&quot; topMinSpacing=&quot;5&quot; topMaxSpacing=&quot;15&quot; bottomMinSpacing=&quot;0&quot; bottomMaxSpacing=&quot;0&quot;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textframe marginLeft=&quot;0&quot; /&gt;&lt;font color=&quot;13:0.4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color=&quot;13:0.4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color=&quot;13:0.4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color=&quot;13:0.4&quot; /&gt;&lt;/element&gt;&lt;element field=&quot;pageno&quot; type=&quot;autoshape&quot; autoShapeType=&quot;1&quot;&gt;&lt;paragraphformat alignment=&quot;3&quot; /&gt;&lt;font color=&quot;13:0.4&quot; /&gt;&lt;/element&gt;&lt;/case&gt;&lt;case level=&quot;1&quot; selected=&quot;1&quot; break=&quot;0&quot; topMinSpacing=&quot;5&quot; topMaxSpacing=&quot;15&quot; bottomMinSpacing=&quot;0&quot; bottomMaxSpacing=&quot;0&quot;&gt;&lt;element type=&quot;picture&quot; picture=&quot;rightbutton.emf&quot; value=&quot;&quot; slideType=&quot;20693&quot;&gt;&lt;position left=&quot;-35.62*scale*fontScale&quot; top=&quot;(itemHeight-23.04*scale*fontScale)/2&quot; width=&quot;23.08244*scale*fontScale&quot; height=&quot;23.04*scale*fontScale&quot; /&gt;&lt;/element&gt;&lt;element type=&quot;autoshape&quot; autoShapeType=&quot;9&quot;&gt;&lt;position left=&quot;-35.62*scale*fontScale&quot; top=&quot;(itemHeight-23.04*scale*fontScale)/2&quot; width=&quot;23.08244*scale*fontScale&quot; height=&quot;23.04*scale*fontScale&quot; /&gt;&lt;fill foreColor=&quot;15&quot; visible=&quot;1&quot; /&gt;&lt;/element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textframe marginLeft=&quot;0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/element&gt;&lt;element field=&quot;pageno&quot; type=&quot;autoshape&quot; autoShapeType=&quot;1&quot;&gt;&lt;paragraphformat alignment=&quot;3&quot; /&gt;&lt;/element&gt;&lt;/case&gt;&lt;case level=&quot;2&quot; selected=&quot;0&quot; break=&quot;0&quot; topMinSpacing=&quot;4&quot; topMaxSpacing=&quot;4&quot; bottomMinSpacing=&quot;0&quot; bottomMaxSpacing=&quot;0&quot;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textframe marginLeft=&quot;0&quot; /&gt;&lt;font color=&quot;13:0.4&quot; relativeSize=&quot;0.75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color=&quot;13:0.4&quot; relativeSize=&quot;0.75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color=&quot;13:0.4&quot; relativeSize=&quot;0.75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color=&quot;13:0.4&quot; relativeSize=&quot;0.75&quot; /&gt;&lt;/element&gt;&lt;element field=&quot;pageno&quot; type=&quot;autoshape&quot; autoShapeType=&quot;1&quot;&gt;&lt;paragraphformat alignment=&quot;3&quot; /&gt;&lt;font color=&quot;13:0.4&quot; relativeSize=&quot;0.75&quot; /&gt;&lt;/element&gt;&lt;/case&gt;&lt;case level=&quot;2&quot; selected=&quot;1&quot; break=&quot;0&quot; topMinSpacing=&quot;4&quot; topMaxSpacing=&quot;4&quot; bottomMinSpacing=&quot;0&quot; bottomMaxSpacing=&quot;0&quot;&gt;&lt;element type=&quot;picture&quot; picture=&quot;rightbutton.emf&quot; value=&quot;&quot; slideType=&quot;20693&quot;&gt;&lt;position left=&quot;-35.62*scale*fontScale&quot; top=&quot;(itemHeight-23.04*scale*fontScale)/2&quot; width=&quot;23.08244*scale*fontScale&quot; height=&quot;23.04*scale*fontScale&quot; /&gt;&lt;/element&gt;&lt;element type=&quot;autoshape&quot; autoShapeType=&quot;9&quot;&gt;&lt;position left=&quot;-35.62*scale*fontScale&quot; top=&quot;(itemHeight-23.04*scale*fontScale)/2&quot; width=&quot;23.08244*scale*fontScale&quot; height=&quot;23.04*scale*fontScale&quot; /&gt;&lt;fill foreColor=&quot;15&quot; visible=&quot;1&quot; /&gt;&lt;/element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textframe marginLeft=&quot;0&quot; /&gt;&lt;font relativeSize=&quot;0.75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relativeSize=&quot;0.75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relativeSize=&quot;0.75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relativeSize=&quot;0.75&quot; /&gt;&lt;/element&gt;&lt;element field=&quot;pageno&quot; type=&quot;autoshape&quot; autoShapeType=&quot;1&quot;&gt;&lt;paragraphformat alignment=&quot;3&quot; /&gt;&lt;font relativeSize=&quot;0.75&quot; /&gt;&lt;/element&gt;&lt;/case&gt;&lt;/cases&gt;&lt;elements /&gt;&lt;/layout&gt;&lt;/layouts&gt;&lt;contents&gt;&lt;agenda name=&quot;&quot; title=&quot;&quot; subtitle=&quot;&quot; sizingModeId=&quot;1&quot; fontSize=&quot;24&quot; fontSizeAuto=&quot;1&quot; startTime=&quot;540&quot; timeFormatId=&quot;1&quot; startItemNo=&quot;1&quot; createSingleAgendaSlide=&quot;0&quot; createSeparatingSlides=&quot;1&quot; createBackupSlide=&quot;0&quot; layoutId=&quot;227_1-4&quot; hideSeparatingSlides=&quot;0&quot; createSections=&quot;0&quot; singleSlideId=&quot;&quot; backupSlideId=&quot;&quot;&gt;&lt;columns leftSpacing=&quot;0&quot; rightSpacing=&quot;0&quot;&gt;&lt;column field=&quot;itemno&quot; label=&quot;No.&quot; checked=&quot;0&quot; leftSpacing=&quot;0&quot; rightSpacing=&quot;0&quot; dock=&quot;1&quot; fixedWidth=&quot;51.87527&quot; /&gt;&lt;column field=&quot;topic&quot; label=&quot;Topic&quot; leftSpacing=&quot;0&quot; rightDistribute=&quot;1&quot; dock=&quot;1&quot; rightSpacing=&quot;0&quot; /&gt;&lt;column field=&quot;responsible&quot; label=&quot;Responsible&quot; visible=&quot;0&quot; checked=&quot;0&quot; leftSpacing=&quot;10&quot; rightDistribute=&quot;1&quot; dock=&quot;1&quot; /&gt;&lt;column field=&quot;freecolumn&quot; label=&quot;&quot; visible=&quot;0&quot; checked=&quot;0&quot; leftSpacing=&quot;10&quot; rightDistribute=&quot;1&quot; dock=&quot;1&quot; /&gt;&lt;column field=&quot;timeslot&quot; label=&quot;Time Slot&quot; visible=&quot;1&quot; checked=&quot;0&quot; leftSpacing=&quot;34&quot; rightSpacing=&quot;0&quot; dock=&quot;2&quot; /&gt;&lt;column field=&quot;pageno&quot; label=&quot;Page No.&quot; visible=&quot;0&quot; checked=&quot;0&quot; leftSpacing=&quot;34&quot; rightSpacing=&quot;0&quot; dock=&quot;2&quot; /&gt;&lt;/columns&gt;&lt;items&gt;&lt;item duration=&quot;30&quot; id=&quot;258cf8cb-af23-44b4-84eb-f7f53250495f&quot; parentId=&quot;&quot; level=&quot;1&quot; generateAgendaSlide=&quot;1&quot; showAgendaItem=&quot;1&quot; isBreak=&quot;0&quot; topic=&quot;Detailed organogram - Presidency&quot; agendaSlideId=&quot;63bc8653-dfb8-43f0-8d51-bfe606f19ea2&quot; /&gt;&lt;item duration=&quot;30&quot; id=&quot;3de59b1a-c7b2-40b5-85a9-2a585f682e79&quot; parentId=&quot;&quot; level=&quot;1&quot; generateAgendaSlide=&quot;1&quot; showAgendaItem=&quot;1&quot; isBreak=&quot;0&quot; topic=&quot;Detailed organogram - Finance&quot; agendaSlideId=&quot;84393539-2fbd-4f9a-9a0b-d00b5a428ede&quot; /&gt;&lt;item duration=&quot;30&quot; id=&quot;7f62e808-5d4e-4862-ab3a-be85cadddb52&quot; parentId=&quot;&quot; level=&quot;1&quot; generateAgendaSlide=&quot;1&quot; showAgendaItem=&quot;1&quot; isBreak=&quot;0&quot; topic=&quot;Detailed organogram - Operations&quot; agendaSlideId=&quot;7a5db38d-8e80-4271-9bf2-269cfc8634b1&quot; /&gt;&lt;item duration=&quot;30&quot; id=&quot;d5259cea-7d18-447c-94f1-50f6db99181b&quot; parentId=&quot;&quot; level=&quot;1&quot; generateAgendaSlide=&quot;1&quot; showAgendaItem=&quot;1&quot; isBreak=&quot;0&quot; topic=&quot;Detailed organogram - Center of Technical Expertise&quot; agendaSlideId=&quot;4c912ff8-9d89-46a2-a3ad-155f9e65ee53&quot; /&gt;&lt;item duration=&quot;30&quot; id=&quot;12cbaaaf-44ce-494d-b3c0-224bbc608762&quot; parentId=&quot;&quot; level=&quot;1&quot; generateAgendaSlide=&quot;1&quot; showAgendaItem=&quot;1&quot; isBreak=&quot;0&quot; topic=&quot;Detailed organogram - Country Delivery&quot; agendaSlideId=&quot;ff679f53-dae1-4217-a0e3-2f3e474e7b68&quot; /&gt;&lt;/items&gt;&lt;/agenda&gt;&lt;/contents&gt;&lt;/ee4p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gDn1l7TlyrFhv1Bb7CD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AiJlc1SjikgjnNs387n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7QNFkDdc_5jdon0XeRQ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wTJrb_71CQK1i9DRAJY3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RGjgtUESheJieGFcsjDR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RGjgtUESheJieGFcsjDR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7QNFkDdc_5jdon0XeRQ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wTJrb_71CQK1i9DRAJY3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RGjgtUESheJieGFcsjDR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RGjgtUESheJieGFcsjDR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7QNFkDdc_5jdon0XeRQ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wTJrb_71CQK1i9DRAJY3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RGjgtUESheJieGFcsjDR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RGjgtUESheJieGFcsjDR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DESIGN" val="End"/>
  <p:tag name="BCG_MODE" val="Presentation"/>
  <p:tag name="EE4P_LAYOUT_ID" val="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gra Grid 16:9 - 16420">
  <a:themeElements>
    <a:clrScheme name="agra">
      <a:dk1>
        <a:srgbClr val="000000"/>
      </a:dk1>
      <a:lt1>
        <a:sysClr val="window" lastClr="FFFFFF"/>
      </a:lt1>
      <a:dk2>
        <a:srgbClr val="016648"/>
      </a:dk2>
      <a:lt2>
        <a:srgbClr val="F2F2F2"/>
      </a:lt2>
      <a:accent1>
        <a:srgbClr val="0C2A1A"/>
      </a:accent1>
      <a:accent2>
        <a:srgbClr val="004C36"/>
      </a:accent2>
      <a:accent3>
        <a:srgbClr val="FEC72F"/>
      </a:accent3>
      <a:accent4>
        <a:srgbClr val="66A847"/>
      </a:accent4>
      <a:accent5>
        <a:srgbClr val="656567"/>
      </a:accent5>
      <a:accent6>
        <a:srgbClr val="A3A834"/>
      </a:accent6>
      <a:hlink>
        <a:srgbClr val="E0A501"/>
      </a:hlink>
      <a:folHlink>
        <a:srgbClr val="159EA9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16648"/>
        </a:solidFill>
        <a:ln w="9525" cap="rnd" cmpd="sng" algn="ctr">
          <a:solidFill>
            <a:srgbClr val="016648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 cmpd="sng" algn="ctr">
          <a:solidFill>
            <a:srgbClr val="9A9A9A"/>
          </a:solidFill>
          <a:prstDash val="solid"/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2.xml><?xml version="1.0" encoding="utf-8"?>
<a:theme xmlns:a="http://schemas.openxmlformats.org/drawingml/2006/main" name="Office Theme">
  <a:themeElements>
    <a:clrScheme name="BCG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E3558"/>
      </a:hlink>
      <a:folHlink>
        <a:srgbClr val="670F31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CG Colors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FC77E"/>
      </a:hlink>
      <a:folHlink>
        <a:srgbClr val="03522D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116b29a-5307-4732-95d7-ac592f56af8c" xsi:nil="true"/>
    <lcf76f155ced4ddcb4097134ff3c332f xmlns="91b38abe-a16d-470f-9f0c-f8c148e30e2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23DF0C873EAD49AA1FE13E2710EB4D" ma:contentTypeVersion="15" ma:contentTypeDescription="Create a new document." ma:contentTypeScope="" ma:versionID="3c75aa679966e42dee7b7b13f1c0423e">
  <xsd:schema xmlns:xsd="http://www.w3.org/2001/XMLSchema" xmlns:xs="http://www.w3.org/2001/XMLSchema" xmlns:p="http://schemas.microsoft.com/office/2006/metadata/properties" xmlns:ns2="91b38abe-a16d-470f-9f0c-f8c148e30e26" xmlns:ns3="8116b29a-5307-4732-95d7-ac592f56af8c" targetNamespace="http://schemas.microsoft.com/office/2006/metadata/properties" ma:root="true" ma:fieldsID="71e828b9fac03b2ed2189274683d1138" ns2:_="" ns3:_="">
    <xsd:import namespace="91b38abe-a16d-470f-9f0c-f8c148e30e26"/>
    <xsd:import namespace="8116b29a-5307-4732-95d7-ac592f56af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b38abe-a16d-470f-9f0c-f8c148e30e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34fa14a-a06b-49aa-bc17-b64a36fe14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16b29a-5307-4732-95d7-ac592f56af8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bd062bc-3147-4b15-8b26-a01740ef5c70}" ma:internalName="TaxCatchAll" ma:showField="CatchAllData" ma:web="8116b29a-5307-4732-95d7-ac592f56af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6DE1C1-44F9-481C-B90E-F9DBD0D1C0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51C704-7698-4A62-8528-517A9851F13D}">
  <ds:schemaRefs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9725f9bf-9d92-46ca-a1d9-600fc51b5704"/>
    <ds:schemaRef ds:uri="http://schemas.openxmlformats.org/package/2006/metadata/core-properties"/>
    <ds:schemaRef ds:uri="http://schemas.microsoft.com/office/infopath/2007/PartnerControls"/>
    <ds:schemaRef ds:uri="a44374ea-b39f-476a-b688-32dde03d8a28"/>
    <ds:schemaRef ds:uri="http://www.w3.org/XML/1998/namespace"/>
    <ds:schemaRef ds:uri="8116b29a-5307-4732-95d7-ac592f56af8c"/>
    <ds:schemaRef ds:uri="91b38abe-a16d-470f-9f0c-f8c148e30e26"/>
  </ds:schemaRefs>
</ds:datastoreItem>
</file>

<file path=customXml/itemProps3.xml><?xml version="1.0" encoding="utf-8"?>
<ds:datastoreItem xmlns:ds="http://schemas.openxmlformats.org/officeDocument/2006/customXml" ds:itemID="{91DEAC63-A424-451E-A3B1-338F937C83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b38abe-a16d-470f-9f0c-f8c148e30e26"/>
    <ds:schemaRef ds:uri="8116b29a-5307-4732-95d7-ac592f56af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5468</TotalTime>
  <Words>1867</Words>
  <Application>Microsoft Office PowerPoint</Application>
  <PresentationFormat>Widescreen</PresentationFormat>
  <Paragraphs>245</Paragraphs>
  <Slides>18</Slides>
  <Notes>8</Notes>
  <HiddenSlides>0</HiddenSlides>
  <MMClips>0</MMClips>
  <ScaleCrop>false</ScaleCrop>
  <HeadingPairs>
    <vt:vector size="10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  <vt:variant>
        <vt:lpstr>Custom Shows</vt:lpstr>
      </vt:variant>
      <vt:variant>
        <vt:i4>1</vt:i4>
      </vt:variant>
    </vt:vector>
  </HeadingPairs>
  <TitlesOfParts>
    <vt:vector size="26" baseType="lpstr">
      <vt:lpstr>Aptos</vt:lpstr>
      <vt:lpstr>Arial</vt:lpstr>
      <vt:lpstr>Arial</vt:lpstr>
      <vt:lpstr>Calibri</vt:lpstr>
      <vt:lpstr>Trebuchet MS</vt:lpstr>
      <vt:lpstr>Agra Grid 16:9 - 16420</vt:lpstr>
      <vt:lpstr>think-cell Slide</vt:lpstr>
      <vt:lpstr>Creating an enabling environment for private sector investment in Malawi  </vt:lpstr>
      <vt:lpstr>The bottom line</vt:lpstr>
      <vt:lpstr>Let’s start by looking into 2 high potential sectors in Malawi</vt:lpstr>
      <vt:lpstr>Soybean</vt:lpstr>
      <vt:lpstr>Groundnut</vt:lpstr>
      <vt:lpstr>Why Do Good Efforts Fail in Malawi?  An Honest Conversation</vt:lpstr>
      <vt:lpstr>Malawi not alone, Africa faces similar reality</vt:lpstr>
      <vt:lpstr>A bit of evidence &amp; theory to help break camel’s back</vt:lpstr>
      <vt:lpstr>Global &amp; African evidence unequivocal on what works</vt:lpstr>
      <vt:lpstr>Bottom line driver of why coordination &amp; co-learning stalls is political economy</vt:lpstr>
      <vt:lpstr>For value chains to meet potential firms (inc smallholder farmers) must make money: this in linearity in VCs &amp; supportive ecosystem</vt:lpstr>
      <vt:lpstr>..&amp; government needs to use modern agro-industrial policy to play its role</vt:lpstr>
      <vt:lpstr>A political economy framing to understand why coordination stalls</vt:lpstr>
      <vt:lpstr>A political economy framing to understand why coordination stalls</vt:lpstr>
      <vt:lpstr>What can champions of change do</vt:lpstr>
      <vt:lpstr>Way forward: unlocking collective action</vt:lpstr>
      <vt:lpstr>Commodity Cluster Compact - from fragmentation to positive deals that benefit the industry as a whole, inc smallholders </vt:lpstr>
      <vt:lpstr>PowerPoint Presentation</vt:lpstr>
      <vt:lpstr>Format Guide Workshop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Delivery Model Implementation</dc:title>
  <dc:creator>Chinyanta, Yamfwa</dc:creator>
  <cp:lastModifiedBy>Kachiwala, Chipo</cp:lastModifiedBy>
  <cp:revision>8</cp:revision>
  <dcterms:modified xsi:type="dcterms:W3CDTF">2026-04-09T05:40:10Z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0x0101008223DF0C873EAD49AA1FE13E2710EB4D</vt:lpwstr>
  </property>
  <property fmtid="{D5CDD505-2E9C-101B-9397-08002B2CF9AE}" pid="3" name="MediaServiceImageTags">
    <vt:lpwstr/>
  </property>
</Properties>
</file>