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sldIdLst>
    <p:sldId id="393" r:id="rId2"/>
    <p:sldId id="395" r:id="rId3"/>
    <p:sldId id="368" r:id="rId4"/>
    <p:sldId id="257" r:id="rId5"/>
    <p:sldId id="258" r:id="rId6"/>
    <p:sldId id="299" r:id="rId7"/>
    <p:sldId id="329" r:id="rId8"/>
    <p:sldId id="397" r:id="rId9"/>
    <p:sldId id="396" r:id="rId10"/>
    <p:sldId id="330" r:id="rId11"/>
    <p:sldId id="291" r:id="rId12"/>
    <p:sldId id="331" r:id="rId13"/>
    <p:sldId id="332" r:id="rId14"/>
    <p:sldId id="333" r:id="rId15"/>
    <p:sldId id="365" r:id="rId16"/>
  </p:sldIdLst>
  <p:sldSz cx="12192000" cy="6858000"/>
  <p:notesSz cx="7010400" cy="92964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Levison Chiwaula" initials="LC" lastIdx="7" clrIdx="1">
    <p:extLst>
      <p:ext uri="{19B8F6BF-5375-455C-9EA6-DF929625EA0E}">
        <p15:presenceInfo xmlns:p15="http://schemas.microsoft.com/office/powerpoint/2012/main" userId="7cc3301d45f73e7b" providerId="Windows Live"/>
      </p:ext>
    </p:extLst>
  </p:cmAuthor>
  <p:cmAuthor id="3" name="Maggie Munthali" initials="MM" lastIdx="6" clrIdx="2">
    <p:extLst>
      <p:ext uri="{19B8F6BF-5375-455C-9EA6-DF929625EA0E}">
        <p15:presenceInfo xmlns:p15="http://schemas.microsoft.com/office/powerpoint/2012/main" userId="S-1-5-21-966015203-1718039459-3697816923-1113" providerId="AD"/>
      </p:ext>
    </p:extLst>
  </p:cmAuthor>
  <p:cmAuthor id="4" name="Levison Chiwaula" initials="LC [2]" lastIdx="12" clrIdx="3">
    <p:extLst>
      <p:ext uri="{19B8F6BF-5375-455C-9EA6-DF929625EA0E}">
        <p15:presenceInfo xmlns:p15="http://schemas.microsoft.com/office/powerpoint/2012/main" userId="6fef48254d678a5c" providerId="Windows Live"/>
      </p:ext>
    </p:extLst>
  </p:cmAuthor>
  <p:cmAuthor id="5" name="Christone Nyondo" initials="CN" lastIdx="5" clrIdx="4">
    <p:extLst>
      <p:ext uri="{19B8F6BF-5375-455C-9EA6-DF929625EA0E}">
        <p15:presenceInfo xmlns:p15="http://schemas.microsoft.com/office/powerpoint/2012/main" userId="e245c21b5dbd47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7"/>
    <a:srgbClr val="FFE7BD"/>
    <a:srgbClr val="2F74FF"/>
    <a:srgbClr val="D0E2D5"/>
    <a:srgbClr val="FFFFFF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3" autoAdjust="0"/>
    <p:restoredTop sz="94014" autoAdjust="0"/>
  </p:normalViewPr>
  <p:slideViewPr>
    <p:cSldViewPr snapToGrid="0">
      <p:cViewPr varScale="1">
        <p:scale>
          <a:sx n="58" d="100"/>
          <a:sy n="58" d="100"/>
        </p:scale>
        <p:origin x="7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Government of Malawi with technical support from the MwAPATA Institute developed a 10 Year Action Plan on Fertilizer and Soil 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Several </a:t>
            </a:r>
            <a:r>
              <a:rPr lang="en-US" dirty="0" err="1"/>
              <a:t>MoA</a:t>
            </a:r>
            <a:r>
              <a:rPr lang="en-US" dirty="0"/>
              <a:t> Departments were involved DAPS, DARS, DLRC throughout the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Highly consultative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9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To finalize the draft MFSH-AP through a consultative process with stakeholders, develop a 10-year implementation road map to guide implementation and investment; and launching would require about $90,000</a:t>
            </a:r>
          </a:p>
          <a:p>
            <a:pPr marL="228600" indent="-228600"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2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indent="-228600"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1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b="0" dirty="0"/>
              <a:t>Optimize crop yield while </a:t>
            </a:r>
            <a:r>
              <a:rPr lang="en-US" sz="1400" b="0" dirty="0" err="1"/>
              <a:t>minimising</a:t>
            </a:r>
            <a:r>
              <a:rPr lang="en-US" sz="1400" b="0" dirty="0"/>
              <a:t> environmental impact and nutrient loss by applying: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/>
              <a:t>Right fertilizers – Use the correct type of fertilizer for the crop and soil.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/>
              <a:t>Right rate – Apply the correct amount of nutrients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/>
              <a:t>Right time – Apply nutrients when the crop needs them most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b="0" dirty="0"/>
              <a:t>Right place – Apply nutrients where the crop can easily access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7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/>
              <a:t>1. Malawi developed its FSH-AP before the AUC FSH Summit, therefore needed to revise the AP to consider Summit declarations</a:t>
            </a:r>
            <a:endParaRPr lang="en-ZW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25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dirty="0"/>
              <a:t>1. </a:t>
            </a:r>
            <a:r>
              <a:rPr lang="en-GB" sz="1800" dirty="0"/>
              <a:t>TWGs: </a:t>
            </a:r>
            <a:r>
              <a:rPr lang="en-GB" sz="1800" dirty="0" err="1"/>
              <a:t>i</a:t>
            </a:r>
            <a:r>
              <a:rPr lang="en-GB" sz="1800" dirty="0"/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 Development, Capacity building and Coordination; ii) Soil health research and fertilizer development; iii) Sustainable Land, Soil and      water Conservation; and iv) Soil health,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Fertiliser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Trade Reforms.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4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1542-E83A-219B-D829-9514E264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76EEB-C215-401C-C162-E755E4EA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37407-7A97-AC87-3570-A2B1686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Better than stagnation –</a:t>
            </a:r>
            <a:r>
              <a:rPr lang="en-US" sz="1400" i="1" dirty="0"/>
              <a:t> some momentum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Limited progress toward area- and crop-specific fertilizers due to data gaps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Some opportunities around policy reforms that could enhance soil health restoration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4F0-1B5D-FB6C-B984-52D08F69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4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1542-E83A-219B-D829-9514E264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76EEB-C215-401C-C162-E755E4EA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37407-7A97-AC87-3570-A2B1686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CCARDESA – Centre for Coordination of Agricultural Research and Development in Southern Africa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Efforts and actions to promote integrated soil fertility management are fragmented, uncoordinated, localized and not at national scale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b="0" dirty="0"/>
              <a:t>Some of the soil health restoration efforts in Malawi: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Sustainable Agriculture Production Program Phase II (SAPP II)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Malawi Watershed Services Improvement Project (MWASIP) that focuses on soil health and watershed management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AGCOM interventions around soil health practices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NGOs such as One Acre Fund, Total Land Care, CRS and NASFAM are also involved in related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4F0-1B5D-FB6C-B984-52D08F69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8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1542-E83A-219B-D829-9514E264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76EEB-C215-401C-C162-E755E4EA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37407-7A97-AC87-3570-A2B1686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4F0-1B5D-FB6C-B984-52D08F69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6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Establishing and operationalizing the multistakeholder platform – government, private sector, farmers organizations, development partners, research institutions, academia, CG centres will require an annual budget of US$200,000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Evidence suggest that investment in extension has shown higher Benefit-Cost Ratio of around 2.5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9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9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>
              <a:spcBef>
                <a:spcPts val="2200"/>
              </a:spcBef>
              <a:buSzPct val="90000"/>
              <a:buFontTx/>
              <a:buBlip>
                <a:blip r:embed="rId2"/>
              </a:buBlip>
              <a:defRPr b="1"/>
            </a:lvl1pPr>
            <a:lvl2pPr>
              <a:buClr>
                <a:srgbClr val="F4772E"/>
              </a:buClr>
              <a:buSzPct val="115000"/>
              <a:defRPr/>
            </a:lvl2pPr>
            <a:lvl3pPr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info@mwapata.mw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05055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j-lt"/>
                <a:ea typeface="Yu Gothic" panose="020B0400000000000000" pitchFamily="34" charset="-128"/>
              </a:rPr>
              <a:t>www.mwapata.mw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147D-5C96-4411-BFDE-0B07E2BE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BF2AB-C5F6-4769-B0D3-459A9C9C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02D98-C150-2C4F-8F18-AFAC3BC0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7272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  <p:sldLayoutId id="214748366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w.chadza@mwapata.m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5307"/>
            <a:ext cx="12192000" cy="1715588"/>
          </a:xfrm>
        </p:spPr>
        <p:txBody>
          <a:bodyPr>
            <a:noAutofit/>
          </a:bodyPr>
          <a:lstStyle/>
          <a:p>
            <a:r>
              <a:rPr lang="en-US" sz="4000" dirty="0"/>
              <a:t>Domestication of the Fertiliser and Soil Health Action Plan in Malawi: Process, Stakeholder Roles, and Pathway for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69928"/>
            <a:ext cx="9144000" cy="571444"/>
          </a:xfrm>
        </p:spPr>
        <p:txBody>
          <a:bodyPr/>
          <a:lstStyle/>
          <a:p>
            <a:r>
              <a:rPr lang="en-US" dirty="0"/>
              <a:t>Christone Nyondo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863" y="4581270"/>
            <a:ext cx="7201988" cy="1053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Malawi National Agroecology Conference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Cross Roads Hotel – Lilongwe, Malawi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July 29</a:t>
            </a:r>
            <a:r>
              <a:rPr lang="en-US" sz="1600" baseline="30000" dirty="0"/>
              <a:t>th</a:t>
            </a:r>
            <a:r>
              <a:rPr lang="en-US" sz="1600" dirty="0"/>
              <a:t> - 30</a:t>
            </a:r>
            <a:r>
              <a:rPr lang="en-US" sz="1600" baseline="30000" dirty="0"/>
              <a:t>th, </a:t>
            </a:r>
            <a:r>
              <a:rPr lang="en-US" sz="1600" dirty="0"/>
              <a:t>2025</a:t>
            </a:r>
          </a:p>
        </p:txBody>
      </p:sp>
      <p:pic>
        <p:nvPicPr>
          <p:cNvPr id="13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CA6552D-6D71-40A4-BF72-7CE06B9DFD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b="13925"/>
          <a:stretch>
            <a:fillRect/>
          </a:stretch>
        </p:blipFill>
        <p:spPr>
          <a:xfrm>
            <a:off x="4196069" y="5912493"/>
            <a:ext cx="3429000" cy="835025"/>
          </a:xfrm>
        </p:spPr>
      </p:pic>
    </p:spTree>
    <p:extLst>
      <p:ext uri="{BB962C8B-B14F-4D97-AF65-F5344CB8AC3E}">
        <p14:creationId xmlns:p14="http://schemas.microsoft.com/office/powerpoint/2010/main" val="396849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67235"/>
            <a:ext cx="11870707" cy="1206501"/>
          </a:xfrm>
        </p:spPr>
        <p:txBody>
          <a:bodyPr>
            <a:normAutofit/>
          </a:bodyPr>
          <a:lstStyle/>
          <a:p>
            <a:r>
              <a:rPr lang="en-US" sz="3800" dirty="0"/>
              <a:t>What needs to be done – Institutional support [2]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870707" cy="53832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Bridge international and local knowledge and best practices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Strong local research and extension institutions are a precursor for the effective transmission of global knowledge, technologies and best practices to farmers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en-US" b="1" dirty="0"/>
              <a:t>Promote local ownership and accountability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Strong local institutions enable governments to take charge of research priorities, implementation strategies, and accountability mechanisms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Also, they enable the government to align these with national goals 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en-US" b="1" dirty="0"/>
              <a:t>Avoid duplication of efforts and </a:t>
            </a:r>
            <a:r>
              <a:rPr lang="en-US" b="1" dirty="0" err="1"/>
              <a:t>marginalisation</a:t>
            </a:r>
            <a:r>
              <a:rPr lang="en-US" b="1" dirty="0"/>
              <a:t> of local institutions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Weak national institutions often make donors bypass them, creating parallel structures that drain talent and resources.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9</a:t>
            </a:fld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9774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67235"/>
            <a:ext cx="11659402" cy="1206501"/>
          </a:xfrm>
        </p:spPr>
        <p:txBody>
          <a:bodyPr>
            <a:normAutofit/>
          </a:bodyPr>
          <a:lstStyle/>
          <a:p>
            <a:r>
              <a:rPr lang="en-US" sz="4000" dirty="0"/>
              <a:t>What needs to be done –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Finalize and disseminate the 10-Year FSH-AP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Align and validate action plan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Develop an implementation, finance and investment road map for the 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Launch the AP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Evidence generation for learning and policy engagement to support soil health restoration efforts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Document success stories for learning and upscaling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Support policy implementation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Incentivize private sector participation in soil health restoration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10</a:t>
            </a:fld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11419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7" y="67235"/>
            <a:ext cx="12150903" cy="1206501"/>
          </a:xfrm>
        </p:spPr>
        <p:txBody>
          <a:bodyPr>
            <a:normAutofit/>
          </a:bodyPr>
          <a:lstStyle/>
          <a:p>
            <a:r>
              <a:rPr lang="en-US" sz="3900" dirty="0"/>
              <a:t>What needs to be done – Agronomic practices (I)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Improve on-farm agronomic practices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Timely planting and weeding, right plant spacing, promote contours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Keep the soil covered throughout the year to prevent runoff and erosion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Promote grain legume rotations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Promote intercropping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Produce and incorporate additional biomass in the soil to rebuild soil organic carbon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Through crop diversification, intercropping, ploughing back crop residues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11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64515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67235"/>
            <a:ext cx="11949110" cy="1206501"/>
          </a:xfrm>
        </p:spPr>
        <p:txBody>
          <a:bodyPr>
            <a:normAutofit/>
          </a:bodyPr>
          <a:lstStyle/>
          <a:p>
            <a:r>
              <a:rPr lang="en-US" sz="3800" dirty="0"/>
              <a:t>What needs to be done – Agronomic practices (II)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Add mineral and organic fertilizers correctly, </a:t>
            </a:r>
            <a:r>
              <a:rPr lang="en-US" dirty="0" err="1"/>
              <a:t>adher</a:t>
            </a:r>
            <a:r>
              <a:rPr lang="en-US" dirty="0"/>
              <a:t> to the 4Rs principles (evidence from literature)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4Rs = right fertilizer, right rate, right time and right place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Integrate organic fertilizers as complements (not substitutes) of inorganic fertilizers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Field studies and trials in Malawi consistently show 15–30% yield gains when organic fertilizers are complemented with inorganic fertilizers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Integration improves nutrient uptake efficiency, making fertilizers more effective and reduce input waste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Incorporation of organic matter and agricultural lime reduces soil acidity and improves long-term fertility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12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674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6896-5D68-4150-8DC9-448C3690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Immediate next steps and opportunities for stakeholder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69DE2-024B-41F6-B9DB-538F3107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9" y="1513108"/>
            <a:ext cx="11948844" cy="4843241"/>
          </a:xfrm>
        </p:spPr>
        <p:txBody>
          <a:bodyPr/>
          <a:lstStyle/>
          <a:p>
            <a:r>
              <a:rPr lang="en-GB" dirty="0"/>
              <a:t>Coordinate efforts to finalise and disseminate the 10-Year FSH –AP, implementation road map and a finance and investment plan</a:t>
            </a:r>
          </a:p>
          <a:p>
            <a:r>
              <a:rPr lang="en-GB" dirty="0"/>
              <a:t>Establish and operationalise the fertilizer and soil health multistakeholder platform</a:t>
            </a:r>
          </a:p>
          <a:p>
            <a:r>
              <a:rPr lang="en-GB" dirty="0"/>
              <a:t>Evidence generation for learning, policy engagements and upscaling</a:t>
            </a:r>
          </a:p>
          <a:p>
            <a:r>
              <a:rPr lang="en-US" sz="2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Collaborate with the Southern Africa hub and continental FSH-AP implementation mechanisms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DF64-EDF4-49C5-B20C-A15FE95F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13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77536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9087" y="5227260"/>
            <a:ext cx="3593308" cy="66554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Yu Gothic Medium" panose="020B0500000000000000" pitchFamily="34" charset="-128"/>
                <a:ea typeface="Yu Gothic Medium" panose="020B05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w.chadza@mwapata.mw</a:t>
            </a:r>
            <a:endParaRPr lang="en-US" sz="2400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4529-AE9E-4673-A074-B6B42153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3" y="89364"/>
            <a:ext cx="11370197" cy="1093289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Development process of Malawi 10-Year FSH AP</a:t>
            </a:r>
            <a:endParaRPr lang="en-GB" sz="3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8BF51-8ECF-4040-809F-8AB7EFD2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84F62-4156-F53B-B5E0-52073369D9D0}"/>
              </a:ext>
            </a:extLst>
          </p:cNvPr>
          <p:cNvSpPr txBox="1"/>
          <p:nvPr/>
        </p:nvSpPr>
        <p:spPr>
          <a:xfrm>
            <a:off x="2339439" y="1613189"/>
            <a:ext cx="695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African Union Commission (AUC) commits to hold Fertilizer and Soil Health (FSH) Summit</a:t>
            </a:r>
            <a:endParaRPr lang="en-GB" sz="1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Assessment of status of FSH policy and regulatory framework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529B1-8A32-E410-D88E-5DF4A5EAAB93}"/>
              </a:ext>
            </a:extLst>
          </p:cNvPr>
          <p:cNvGrpSpPr/>
          <p:nvPr/>
        </p:nvGrpSpPr>
        <p:grpSpPr>
          <a:xfrm>
            <a:off x="235972" y="1513801"/>
            <a:ext cx="2103467" cy="1313447"/>
            <a:chOff x="0" y="0"/>
            <a:chExt cx="2103467" cy="131344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5CF50F5-480D-DF0B-86C5-89C23288B861}"/>
                </a:ext>
              </a:extLst>
            </p:cNvPr>
            <p:cNvSpPr/>
            <p:nvPr/>
          </p:nvSpPr>
          <p:spPr>
            <a:xfrm>
              <a:off x="0" y="0"/>
              <a:ext cx="2103467" cy="131344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68502EDE-7793-3789-B7EA-6A6DCBA0E70A}"/>
                </a:ext>
              </a:extLst>
            </p:cNvPr>
            <p:cNvSpPr txBox="1"/>
            <p:nvPr/>
          </p:nvSpPr>
          <p:spPr>
            <a:xfrm>
              <a:off x="64129" y="64129"/>
              <a:ext cx="1975209" cy="118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300" kern="12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2022</a:t>
              </a:r>
            </a:p>
          </p:txBody>
        </p:sp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80517134-0A94-F435-322B-31A8A1700F0F}"/>
              </a:ext>
            </a:extLst>
          </p:cNvPr>
          <p:cNvSpPr/>
          <p:nvPr/>
        </p:nvSpPr>
        <p:spPr>
          <a:xfrm>
            <a:off x="990822" y="2827248"/>
            <a:ext cx="1348617" cy="938151"/>
          </a:xfrm>
          <a:prstGeom prst="corner">
            <a:avLst/>
          </a:prstGeom>
          <a:solidFill>
            <a:srgbClr val="FFE7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000D8B-7689-A7BD-F6AA-A6A95BC634CF}"/>
              </a:ext>
            </a:extLst>
          </p:cNvPr>
          <p:cNvGrpSpPr/>
          <p:nvPr/>
        </p:nvGrpSpPr>
        <p:grpSpPr>
          <a:xfrm>
            <a:off x="2273381" y="2827248"/>
            <a:ext cx="2106882" cy="1474749"/>
            <a:chOff x="2839895" y="1644504"/>
            <a:chExt cx="2106882" cy="147474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76E2862-6B88-7D4B-422E-EAAB74E3EA32}"/>
                </a:ext>
              </a:extLst>
            </p:cNvPr>
            <p:cNvSpPr/>
            <p:nvPr/>
          </p:nvSpPr>
          <p:spPr>
            <a:xfrm>
              <a:off x="2839895" y="1644504"/>
              <a:ext cx="2106882" cy="147474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2C9EAE51-7393-369A-ED55-A81153FB88FB}"/>
                </a:ext>
              </a:extLst>
            </p:cNvPr>
            <p:cNvSpPr txBox="1"/>
            <p:nvPr/>
          </p:nvSpPr>
          <p:spPr>
            <a:xfrm>
              <a:off x="2911899" y="1716508"/>
              <a:ext cx="1962874" cy="133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600" kern="12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2023</a:t>
              </a:r>
            </a:p>
          </p:txBody>
        </p:sp>
      </p:grpSp>
      <p:sp>
        <p:nvSpPr>
          <p:cNvPr id="13" name="L-Shape 12">
            <a:extLst>
              <a:ext uri="{FF2B5EF4-FFF2-40B4-BE49-F238E27FC236}">
                <a16:creationId xmlns:a16="http://schemas.microsoft.com/office/drawing/2014/main" id="{131E3387-BFE0-DAB0-15A1-7DFC8B261B4A}"/>
              </a:ext>
            </a:extLst>
          </p:cNvPr>
          <p:cNvSpPr/>
          <p:nvPr/>
        </p:nvSpPr>
        <p:spPr>
          <a:xfrm>
            <a:off x="3043521" y="4286203"/>
            <a:ext cx="1348617" cy="938151"/>
          </a:xfrm>
          <a:prstGeom prst="corner">
            <a:avLst/>
          </a:prstGeom>
          <a:solidFill>
            <a:srgbClr val="FFE7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E483A7-5E3B-4409-0832-8C12404396C1}"/>
              </a:ext>
            </a:extLst>
          </p:cNvPr>
          <p:cNvGrpSpPr/>
          <p:nvPr/>
        </p:nvGrpSpPr>
        <p:grpSpPr>
          <a:xfrm>
            <a:off x="4308259" y="4381313"/>
            <a:ext cx="2106882" cy="1403327"/>
            <a:chOff x="3916525" y="3542233"/>
            <a:chExt cx="2106882" cy="140332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BE409B9-CC80-782A-E723-01A127E7A1A6}"/>
                </a:ext>
              </a:extLst>
            </p:cNvPr>
            <p:cNvSpPr/>
            <p:nvPr/>
          </p:nvSpPr>
          <p:spPr>
            <a:xfrm>
              <a:off x="3916525" y="3542233"/>
              <a:ext cx="2106882" cy="140332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FDB60737-ECE3-5CEB-62B6-74E6B1D8C43F}"/>
                </a:ext>
              </a:extLst>
            </p:cNvPr>
            <p:cNvSpPr txBox="1"/>
            <p:nvPr/>
          </p:nvSpPr>
          <p:spPr>
            <a:xfrm>
              <a:off x="3985042" y="3610750"/>
              <a:ext cx="1969848" cy="1266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600" kern="12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A13EEA8-AF08-71BB-7BA9-3D424E644B66}"/>
              </a:ext>
            </a:extLst>
          </p:cNvPr>
          <p:cNvSpPr txBox="1"/>
          <p:nvPr/>
        </p:nvSpPr>
        <p:spPr>
          <a:xfrm>
            <a:off x="4452266" y="3197673"/>
            <a:ext cx="616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Government of Malawi’s Ministry of Agriculture with technical support from MwAPATA drafts a Country Position Paper on FSH</a:t>
            </a:r>
            <a:endParaRPr lang="en-GB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B37A6-FA57-7324-FC85-D8D99887EA58}"/>
              </a:ext>
            </a:extLst>
          </p:cNvPr>
          <p:cNvSpPr txBox="1"/>
          <p:nvPr/>
        </p:nvSpPr>
        <p:spPr>
          <a:xfrm>
            <a:off x="6445956" y="4612314"/>
            <a:ext cx="5651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Development of </a:t>
            </a:r>
            <a:r>
              <a:rPr lang="en-GB" dirty="0">
                <a:latin typeface="Yu Gothic" panose="020B0400000000000000" pitchFamily="34" charset="-128"/>
                <a:ea typeface="Yu Gothic" panose="020B0400000000000000" pitchFamily="34" charset="-128"/>
              </a:rPr>
              <a:t>Malawi 10-Year FSH-</a:t>
            </a: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AUC Summit on FSH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Malawi Ready Event – Nairobi</a:t>
            </a:r>
          </a:p>
        </p:txBody>
      </p:sp>
    </p:spTree>
    <p:extLst>
      <p:ext uri="{BB962C8B-B14F-4D97-AF65-F5344CB8AC3E}">
        <p14:creationId xmlns:p14="http://schemas.microsoft.com/office/powerpoint/2010/main" val="13371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12FD-8165-044C-97BE-D567F2D7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AUC FSH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464081-418C-4428-BBB4-DA56C64932C2}"/>
              </a:ext>
            </a:extLst>
          </p:cNvPr>
          <p:cNvSpPr txBox="1">
            <a:spLocks/>
          </p:cNvSpPr>
          <p:nvPr/>
        </p:nvSpPr>
        <p:spPr>
          <a:xfrm>
            <a:off x="87086" y="1513108"/>
            <a:ext cx="11956868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72E"/>
              </a:buClr>
              <a:buSzPct val="9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2800" b="1" dirty="0"/>
              <a:t>Government of Malawi designates MwAPATA to serve as Secretariat to coordinate implementation of the 10-Year FSH-AP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Finalize the 10-Year FSH-AP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Coordinate stakeholders to define priority work streams needed to implement FSH-AP</a:t>
            </a:r>
          </a:p>
          <a:p>
            <a:pPr marL="514350" lvl="1" indent="-51435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en-US" sz="2800" b="1" dirty="0"/>
              <a:t>Development of concept note for funding Multistakeholder Soil Health Implementation Platform (MSHIP)</a:t>
            </a: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72E"/>
              </a:buClr>
              <a:buSzPct val="9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2800" b="1" dirty="0"/>
              <a:t>Defining working governance and accountability structure of the MSHIP</a:t>
            </a:r>
          </a:p>
        </p:txBody>
      </p:sp>
    </p:spTree>
    <p:extLst>
      <p:ext uri="{BB962C8B-B14F-4D97-AF65-F5344CB8AC3E}">
        <p14:creationId xmlns:p14="http://schemas.microsoft.com/office/powerpoint/2010/main" val="12301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Rounded Rectangle 21">
            <a:extLst>
              <a:ext uri="{FF2B5EF4-FFF2-40B4-BE49-F238E27FC236}">
                <a16:creationId xmlns:a16="http://schemas.microsoft.com/office/drawing/2014/main" id="{3F9EF5D2-FB8C-8C92-8189-80D27DDAF7E0}"/>
              </a:ext>
            </a:extLst>
          </p:cNvPr>
          <p:cNvSpPr/>
          <p:nvPr/>
        </p:nvSpPr>
        <p:spPr>
          <a:xfrm>
            <a:off x="3127495" y="1767772"/>
            <a:ext cx="7496959" cy="4937828"/>
          </a:xfrm>
          <a:prstGeom prst="roundRect">
            <a:avLst/>
          </a:prstGeom>
          <a:solidFill>
            <a:srgbClr val="FFCA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Multi-stakeholder Soil Health Implementation Platform:</a:t>
            </a: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Advisory Group + additional stakeholders from public, private, civil society, NGOs, research and academic institutions, and development partners.</a:t>
            </a: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Broad stakeholder group identified by the Advisory Group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971ACD5-4BBA-D2FF-D828-DB66FD42451B}"/>
              </a:ext>
            </a:extLst>
          </p:cNvPr>
          <p:cNvSpPr/>
          <p:nvPr/>
        </p:nvSpPr>
        <p:spPr>
          <a:xfrm>
            <a:off x="3186000" y="1870000"/>
            <a:ext cx="4323805" cy="3207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Advisory Group:</a:t>
            </a: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Steering Committee, NARS</a:t>
            </a:r>
            <a:r>
              <a:rPr lang="en-US" sz="16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DAES, 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Academia, Private sector, NGOs, Civil Society, CGIAR representatives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1E58A-0848-BC17-7FA2-70653C3E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structure of </a:t>
            </a:r>
            <a:r>
              <a:rPr lang="en-US" sz="4400" b="1" dirty="0"/>
              <a:t>MSHIP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76496D-B0CA-6486-35C6-B8C936A79D93}"/>
              </a:ext>
            </a:extLst>
          </p:cNvPr>
          <p:cNvSpPr/>
          <p:nvPr/>
        </p:nvSpPr>
        <p:spPr>
          <a:xfrm>
            <a:off x="164602" y="1424310"/>
            <a:ext cx="2421561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AU - AFSH-AP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79555E-6A40-D3EE-E50C-1C0487320001}"/>
              </a:ext>
            </a:extLst>
          </p:cNvPr>
          <p:cNvSpPr/>
          <p:nvPr/>
        </p:nvSpPr>
        <p:spPr>
          <a:xfrm>
            <a:off x="192148" y="2293015"/>
            <a:ext cx="239402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Malawi Government</a:t>
            </a:r>
          </a:p>
        </p:txBody>
      </p:sp>
      <p:sp>
        <p:nvSpPr>
          <p:cNvPr id="17" name="!!Rounded Rectangle 17">
            <a:extLst>
              <a:ext uri="{FF2B5EF4-FFF2-40B4-BE49-F238E27FC236}">
                <a16:creationId xmlns:a16="http://schemas.microsoft.com/office/drawing/2014/main" id="{214E5245-0E35-9612-C521-F2B429F3AAB3}"/>
              </a:ext>
            </a:extLst>
          </p:cNvPr>
          <p:cNvSpPr/>
          <p:nvPr/>
        </p:nvSpPr>
        <p:spPr>
          <a:xfrm>
            <a:off x="3248539" y="1992280"/>
            <a:ext cx="3848947" cy="1822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Steering Committee: 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Government entities, Secretariat + NSAs</a:t>
            </a:r>
          </a:p>
        </p:txBody>
      </p:sp>
      <p:sp>
        <p:nvSpPr>
          <p:cNvPr id="18" name="!!Rounded Rectangle 11">
            <a:extLst>
              <a:ext uri="{FF2B5EF4-FFF2-40B4-BE49-F238E27FC236}">
                <a16:creationId xmlns:a16="http://schemas.microsoft.com/office/drawing/2014/main" id="{0D962DB3-4F68-C135-050F-FBBAC3F6AC9F}"/>
              </a:ext>
            </a:extLst>
          </p:cNvPr>
          <p:cNvSpPr/>
          <p:nvPr/>
        </p:nvSpPr>
        <p:spPr>
          <a:xfrm>
            <a:off x="3330766" y="2094961"/>
            <a:ext cx="2726017" cy="853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Secretariat</a:t>
            </a:r>
            <a:endParaRPr lang="en-US" sz="16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MwAPATA Institute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7AD8EF-31BB-1CA7-A7CD-C02EC4FC2CE2}"/>
              </a:ext>
            </a:extLst>
          </p:cNvPr>
          <p:cNvCxnSpPr>
            <a:cxnSpLocks/>
          </p:cNvCxnSpPr>
          <p:nvPr/>
        </p:nvCxnSpPr>
        <p:spPr>
          <a:xfrm flipV="1">
            <a:off x="720812" y="1881510"/>
            <a:ext cx="0" cy="43274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F421C-85A7-DA04-D3CA-B92E9A2DAAC3}"/>
              </a:ext>
            </a:extLst>
          </p:cNvPr>
          <p:cNvCxnSpPr>
            <a:cxnSpLocks/>
          </p:cNvCxnSpPr>
          <p:nvPr/>
        </p:nvCxnSpPr>
        <p:spPr>
          <a:xfrm>
            <a:off x="1945469" y="1884096"/>
            <a:ext cx="0" cy="42173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115CFB-F38A-6E75-1341-D50DD3321FCB}"/>
              </a:ext>
            </a:extLst>
          </p:cNvPr>
          <p:cNvCxnSpPr>
            <a:cxnSpLocks/>
          </p:cNvCxnSpPr>
          <p:nvPr/>
        </p:nvCxnSpPr>
        <p:spPr>
          <a:xfrm>
            <a:off x="2586163" y="2526540"/>
            <a:ext cx="541332" cy="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2BEA3-80CC-16BF-F591-E84E3B6A6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17FF-8603-EF4E-FCC1-374A441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70900"/>
            <a:ext cx="10030426" cy="1206501"/>
          </a:xfrm>
        </p:spPr>
        <p:txBody>
          <a:bodyPr>
            <a:normAutofit/>
          </a:bodyPr>
          <a:lstStyle/>
          <a:p>
            <a:r>
              <a:rPr lang="en-US" sz="4000" dirty="0"/>
              <a:t>FSH-AP Implementation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AD0415-0D25-51B5-AE4E-C80DA74F1CAD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9092629" y="1950933"/>
            <a:ext cx="1546751" cy="59197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CEEC6-1185-DBA7-E762-6F3F8BAC808C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7482690" y="1950933"/>
            <a:ext cx="1609939" cy="583989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!!Rounded Rectangle 21">
            <a:extLst>
              <a:ext uri="{FF2B5EF4-FFF2-40B4-BE49-F238E27FC236}">
                <a16:creationId xmlns:a16="http://schemas.microsoft.com/office/drawing/2014/main" id="{BA1859D9-4936-CBB5-9FF2-7BAF86DBA558}"/>
              </a:ext>
            </a:extLst>
          </p:cNvPr>
          <p:cNvSpPr/>
          <p:nvPr/>
        </p:nvSpPr>
        <p:spPr>
          <a:xfrm>
            <a:off x="6277509" y="1407017"/>
            <a:ext cx="5630239" cy="543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Multi-stakeholder Soil Health Implementation Platform</a:t>
            </a:r>
          </a:p>
        </p:txBody>
      </p:sp>
      <p:sp>
        <p:nvSpPr>
          <p:cNvPr id="12" name="!!Rounded Rectangle 11">
            <a:extLst>
              <a:ext uri="{FF2B5EF4-FFF2-40B4-BE49-F238E27FC236}">
                <a16:creationId xmlns:a16="http://schemas.microsoft.com/office/drawing/2014/main" id="{D42F0C47-2F56-C105-A454-B19CAFF2F960}"/>
              </a:ext>
            </a:extLst>
          </p:cNvPr>
          <p:cNvSpPr/>
          <p:nvPr/>
        </p:nvSpPr>
        <p:spPr>
          <a:xfrm>
            <a:off x="1672046" y="1410789"/>
            <a:ext cx="2779747" cy="498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Secretariat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D7A3CC-489A-2887-318F-7694839BF2FC}"/>
              </a:ext>
            </a:extLst>
          </p:cNvPr>
          <p:cNvSpPr/>
          <p:nvPr/>
        </p:nvSpPr>
        <p:spPr>
          <a:xfrm>
            <a:off x="9565731" y="2542903"/>
            <a:ext cx="2147298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Domestication of AFSH-AP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5788AFD-6B5E-97C0-185E-3C008B3F7C03}"/>
              </a:ext>
            </a:extLst>
          </p:cNvPr>
          <p:cNvSpPr/>
          <p:nvPr/>
        </p:nvSpPr>
        <p:spPr>
          <a:xfrm>
            <a:off x="6331983" y="2534922"/>
            <a:ext cx="2301413" cy="657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Development of Technical Working Groups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0A941E-015D-751F-E014-EDC588B8E949}"/>
              </a:ext>
            </a:extLst>
          </p:cNvPr>
          <p:cNvCxnSpPr>
            <a:cxnSpLocks/>
            <a:stCxn id="22" idx="2"/>
            <a:endCxn id="44" idx="0"/>
          </p:cNvCxnSpPr>
          <p:nvPr/>
        </p:nvCxnSpPr>
        <p:spPr>
          <a:xfrm flipH="1">
            <a:off x="9092628" y="1950933"/>
            <a:ext cx="1" cy="368888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F24BAE-9D4A-42F6-1062-97946C56937F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 flipH="1">
            <a:off x="7475303" y="3191976"/>
            <a:ext cx="7387" cy="53897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87CF197-492E-CCCA-9EA4-41CB9248F4C2}"/>
              </a:ext>
            </a:extLst>
          </p:cNvPr>
          <p:cNvSpPr/>
          <p:nvPr/>
        </p:nvSpPr>
        <p:spPr>
          <a:xfrm>
            <a:off x="6186752" y="3730949"/>
            <a:ext cx="2577102" cy="657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Identifying workstreams to advance national FSH-AP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51D91B0-0430-8B44-E371-8CBF9035963E}"/>
              </a:ext>
            </a:extLst>
          </p:cNvPr>
          <p:cNvSpPr/>
          <p:nvPr/>
        </p:nvSpPr>
        <p:spPr>
          <a:xfrm>
            <a:off x="7912812" y="5639818"/>
            <a:ext cx="2359632" cy="5166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Implementing workstreams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4D7C1E-19E6-6656-83FF-66D8B3AE1A25}"/>
              </a:ext>
            </a:extLst>
          </p:cNvPr>
          <p:cNvSpPr/>
          <p:nvPr/>
        </p:nvSpPr>
        <p:spPr>
          <a:xfrm>
            <a:off x="478971" y="2490651"/>
            <a:ext cx="2234777" cy="16110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Collaborating with Southern Africa hub and continental </a:t>
            </a:r>
            <a:r>
              <a:rPr lang="en-US" sz="14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FSH-AP implementation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Interacting with Coalitions?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449D38-92E3-3EBD-EDF9-E206BF3B6713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7475303" y="4388003"/>
            <a:ext cx="1617325" cy="125181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CA16F-E67F-2579-820D-26455D29CD45}"/>
              </a:ext>
            </a:extLst>
          </p:cNvPr>
          <p:cNvSpPr/>
          <p:nvPr/>
        </p:nvSpPr>
        <p:spPr>
          <a:xfrm>
            <a:off x="2856410" y="2541215"/>
            <a:ext cx="2558070" cy="9177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Coordinating national evidence-to-policy action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6183B6E-BE72-5AED-15A9-8A5732A49BB1}"/>
              </a:ext>
            </a:extLst>
          </p:cNvPr>
          <p:cNvCxnSpPr>
            <a:cxnSpLocks/>
            <a:stCxn id="44" idx="1"/>
            <a:endCxn id="50" idx="2"/>
          </p:cNvCxnSpPr>
          <p:nvPr/>
        </p:nvCxnSpPr>
        <p:spPr>
          <a:xfrm flipH="1" flipV="1">
            <a:off x="4135445" y="3458991"/>
            <a:ext cx="3777367" cy="2439148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477C09-62AA-4EFF-72FF-C36F895FBC39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 flipH="1">
            <a:off x="1596360" y="1909774"/>
            <a:ext cx="1465560" cy="58087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C3EA40-F543-B30C-8C35-7DE81683268A}"/>
              </a:ext>
            </a:extLst>
          </p:cNvPr>
          <p:cNvCxnSpPr>
            <a:cxnSpLocks/>
            <a:stCxn id="12" idx="2"/>
            <a:endCxn id="50" idx="0"/>
          </p:cNvCxnSpPr>
          <p:nvPr/>
        </p:nvCxnSpPr>
        <p:spPr>
          <a:xfrm>
            <a:off x="3061920" y="1909774"/>
            <a:ext cx="1073525" cy="63144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611D63-33F8-FE96-6119-3489BB546066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4451793" y="1660282"/>
            <a:ext cx="1825716" cy="18693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A46916-E184-CF5E-D4A8-0BB9A4CA6D4E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414480" y="3000103"/>
            <a:ext cx="1096791" cy="73084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1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0" grpId="0" animBg="1"/>
      <p:bldP spid="44" grpId="0" animBg="1"/>
      <p:bldP spid="45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F980-4C3D-EED7-BA16-0FD6E463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6680-69B3-DB49-CD8E-AB0882D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7235"/>
            <a:ext cx="12029242" cy="12065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Enabling environment for soil health restoration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43C10-CB95-4A39-299C-18B3878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5</a:t>
            </a:fld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4952-C1A3-C710-7990-A800F8E1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466197"/>
            <a:ext cx="11850505" cy="53365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Policy and regulatory movements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Fertilizer Policy (2021) – increase access to affordable and high-quality fertilizers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Fertilizer Act (2022) –</a:t>
            </a:r>
            <a:r>
              <a:rPr lang="en-GB" dirty="0">
                <a:effectLst/>
                <a:cs typeface="Times New Roman" panose="02020603050405020304" pitchFamily="18" charset="0"/>
              </a:rPr>
              <a:t> </a:t>
            </a:r>
            <a:r>
              <a:rPr lang="en-US" dirty="0"/>
              <a:t>regulate fertilizer industry by ensuring availability of high-quality fertilizer to farmers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Land Resources Management Policy (2024) - promote sustainable use of land resources and</a:t>
            </a:r>
            <a:r>
              <a:rPr lang="en-US" i="1" dirty="0"/>
              <a:t> </a:t>
            </a:r>
            <a:r>
              <a:rPr lang="en-US" dirty="0"/>
              <a:t>thinly addresses soil health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10-Year Action Plan on Fertilizer and Soil Health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Nearly finalized – improved </a:t>
            </a:r>
            <a:r>
              <a:rPr lang="en-GB" dirty="0">
                <a:effectLst/>
              </a:rPr>
              <a:t>soil health for increased agricultural productivity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71FCCB-018B-9E57-7F88-E115E3C4F568}"/>
              </a:ext>
            </a:extLst>
          </p:cNvPr>
          <p:cNvSpPr txBox="1">
            <a:spLocks/>
          </p:cNvSpPr>
          <p:nvPr/>
        </p:nvSpPr>
        <p:spPr>
          <a:xfrm>
            <a:off x="316030" y="1665508"/>
            <a:ext cx="11733844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23875" indent="-523875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tabLst/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8032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1525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523875">
              <a:spcBef>
                <a:spcPts val="220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Blip>
                <a:blip r:embed="rId3"/>
              </a:buBlip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82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F980-4C3D-EED7-BA16-0FD6E463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6680-69B3-DB49-CD8E-AB0882D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7235"/>
            <a:ext cx="12029242" cy="12065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Enabling environment for soil health restoration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43C10-CB95-4A39-299C-18B3878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6</a:t>
            </a:fld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4952-C1A3-C710-7990-A800F8E1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397285"/>
            <a:ext cx="11952219" cy="5405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African Union Commission Fertilizer and Soil Health Action Plan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Nairobi Summit – May 2024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Soil Initiative for Africa Framework – guide efforts to improve </a:t>
            </a:r>
            <a:r>
              <a:rPr lang="en-GB" dirty="0">
                <a:effectLst/>
              </a:rPr>
              <a:t>health and productivity of African soils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Southern Africa Regional Hub on Soil Health and Fertilizer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</a:rPr>
              <a:t>Under SADC</a:t>
            </a:r>
            <a:r>
              <a:rPr lang="en-GB" dirty="0"/>
              <a:t>/CCARDESA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</a:rPr>
              <a:t>C</a:t>
            </a:r>
            <a:r>
              <a:rPr lang="en-GB" dirty="0"/>
              <a:t>oordinate implementation of the Africa Fertilizer and Soil Health Action Plan, and the Soil Initiative for Africa in Southern Africa</a:t>
            </a:r>
            <a:endParaRPr lang="en-GB" dirty="0">
              <a:effectLst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Various </a:t>
            </a:r>
            <a:r>
              <a:rPr lang="en-US" b="1" dirty="0" err="1"/>
              <a:t>GoM</a:t>
            </a:r>
            <a:r>
              <a:rPr lang="en-US" b="1" dirty="0"/>
              <a:t> and development partner supported projects related to soil health restoration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Need coordination for leveraging, upscaling and consolidation of impact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71FCCB-018B-9E57-7F88-E115E3C4F568}"/>
              </a:ext>
            </a:extLst>
          </p:cNvPr>
          <p:cNvSpPr txBox="1">
            <a:spLocks/>
          </p:cNvSpPr>
          <p:nvPr/>
        </p:nvSpPr>
        <p:spPr>
          <a:xfrm>
            <a:off x="316030" y="1665508"/>
            <a:ext cx="11733844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23875" indent="-523875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tabLst/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8032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1525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523875">
              <a:spcBef>
                <a:spcPts val="220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Blip>
                <a:blip r:embed="rId3"/>
              </a:buBlip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513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F980-4C3D-EED7-BA16-0FD6E463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6680-69B3-DB49-CD8E-AB0882D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7235"/>
            <a:ext cx="12029242" cy="12065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Why stakeholder coordination is critical for the FSH-AP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43C10-CB95-4A39-299C-18B3878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7</a:t>
            </a:fld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4952-C1A3-C710-7990-A800F8E1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397285"/>
            <a:ext cx="11952219" cy="5405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</a:t>
            </a:r>
            <a:r>
              <a:rPr lang="en-US" u="sng" dirty="0"/>
              <a:t>national coordination mechanism </a:t>
            </a:r>
            <a:r>
              <a:rPr lang="en-US" dirty="0"/>
              <a:t>is vital for effective collective implementation of the 10-Year FSH Action Plan.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Designated leadership (MwAPATA as Secretariat) ensures oversight and continuity.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Multi-stakeholder platforms align diverse actors toward shared goals.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Coordination fosters research investment and regional collaboration to scale innovations.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Embedding FSH-AP in policy and budgets promotes long-term sustainability.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71FCCB-018B-9E57-7F88-E115E3C4F568}"/>
              </a:ext>
            </a:extLst>
          </p:cNvPr>
          <p:cNvSpPr txBox="1">
            <a:spLocks/>
          </p:cNvSpPr>
          <p:nvPr/>
        </p:nvSpPr>
        <p:spPr>
          <a:xfrm>
            <a:off x="316030" y="1665508"/>
            <a:ext cx="11733844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23875" indent="-523875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tabLst/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8032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1525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523875">
              <a:spcBef>
                <a:spcPts val="220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Blip>
                <a:blip r:embed="rId3"/>
              </a:buBlip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91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67235"/>
            <a:ext cx="11870707" cy="1206501"/>
          </a:xfrm>
        </p:spPr>
        <p:txBody>
          <a:bodyPr>
            <a:normAutofit/>
          </a:bodyPr>
          <a:lstStyle/>
          <a:p>
            <a:r>
              <a:rPr lang="en-US" sz="3600" dirty="0"/>
              <a:t>What needs to be done – Institutional support [1]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Establish a national coordination mechanism for implementation of 10-Year FSH-AP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Institutionalize FSH-AP into national agricultural planning and budgeting instrument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500" dirty="0"/>
              <a:t>Invest more in national agricultural research and extension services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Without capable national institutions, efforts to localise and scale innovations fail to gain traction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Strengthen regional collaboration and support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Participate in activities of the Southern Africa Regional FSH hub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8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50004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14461</TotalTime>
  <Words>1384</Words>
  <Application>Microsoft Office PowerPoint</Application>
  <PresentationFormat>Widescreen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Yu Gothic</vt:lpstr>
      <vt:lpstr>Yu Gothic Medium</vt:lpstr>
      <vt:lpstr>Arial</vt:lpstr>
      <vt:lpstr>Calibri</vt:lpstr>
      <vt:lpstr>Century Gothic</vt:lpstr>
      <vt:lpstr>Courier New</vt:lpstr>
      <vt:lpstr>Symbol</vt:lpstr>
      <vt:lpstr>Office Theme</vt:lpstr>
      <vt:lpstr>Domestication of the Fertiliser and Soil Health Action Plan in Malawi: Process, Stakeholder Roles, and Pathway for Progress</vt:lpstr>
      <vt:lpstr>Development process of Malawi 10-Year FSH AP</vt:lpstr>
      <vt:lpstr>Post AUC FSH Summit</vt:lpstr>
      <vt:lpstr>Governance structure of MSHIP</vt:lpstr>
      <vt:lpstr>FSH-AP Implementation</vt:lpstr>
      <vt:lpstr>Enabling environment for soil health restoration</vt:lpstr>
      <vt:lpstr>Enabling environment for soil health restoration</vt:lpstr>
      <vt:lpstr>Why stakeholder coordination is critical for the FSH-AP</vt:lpstr>
      <vt:lpstr>What needs to be done – Institutional support [1]</vt:lpstr>
      <vt:lpstr>What needs to be done – Institutional support [2]</vt:lpstr>
      <vt:lpstr>What needs to be done – Policy</vt:lpstr>
      <vt:lpstr>What needs to be done – Agronomic practices (I)</vt:lpstr>
      <vt:lpstr>What needs to be done – Agronomic practices (II)</vt:lpstr>
      <vt:lpstr>Immediate next steps and opportunities for stakeholder collaboration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Christone Nyondo</cp:lastModifiedBy>
  <cp:revision>542</cp:revision>
  <cp:lastPrinted>2022-07-20T11:19:16Z</cp:lastPrinted>
  <dcterms:created xsi:type="dcterms:W3CDTF">2020-11-16T17:34:04Z</dcterms:created>
  <dcterms:modified xsi:type="dcterms:W3CDTF">2025-07-29T07:55:06Z</dcterms:modified>
</cp:coreProperties>
</file>