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6"/>
  </p:notesMasterIdLst>
  <p:handoutMasterIdLst>
    <p:handoutMasterId r:id="rId17"/>
  </p:handoutMasterIdLst>
  <p:sldIdLst>
    <p:sldId id="283" r:id="rId2"/>
    <p:sldId id="281" r:id="rId3"/>
    <p:sldId id="287" r:id="rId4"/>
    <p:sldId id="292" r:id="rId5"/>
    <p:sldId id="294" r:id="rId6"/>
    <p:sldId id="343" r:id="rId7"/>
    <p:sldId id="288" r:id="rId8"/>
    <p:sldId id="284" r:id="rId9"/>
    <p:sldId id="295" r:id="rId10"/>
    <p:sldId id="344" r:id="rId11"/>
    <p:sldId id="290" r:id="rId12"/>
    <p:sldId id="291" r:id="rId13"/>
    <p:sldId id="289" r:id="rId14"/>
    <p:sldId id="282" r:id="rId15"/>
  </p:sldIdLst>
  <p:sldSz cx="12192000" cy="6858000"/>
  <p:notesSz cx="6858000" cy="9144000"/>
  <p:defaultTextStyle>
    <a:defPPr>
      <a:defRPr lang="en-M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FCC666-D0FC-999D-25CB-C034A3C91FA2}" name="William Burke" initials="WB" userId="5eae11b45074f6af"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didza Chisanu" initials="NC" lastIdx="1" clrIdx="0">
    <p:extLst>
      <p:ext uri="{19B8F6BF-5375-455C-9EA6-DF929625EA0E}">
        <p15:presenceInfo xmlns:p15="http://schemas.microsoft.com/office/powerpoint/2012/main" userId="2d2d2490ce27007e" providerId="Windows Live"/>
      </p:ext>
    </p:extLst>
  </p:cmAuthor>
  <p:cmAuthor id="2" name="LEVISON CHIWAULA" initials="LC" lastIdx="11" clrIdx="1">
    <p:extLst>
      <p:ext uri="{19B8F6BF-5375-455C-9EA6-DF929625EA0E}">
        <p15:presenceInfo xmlns:p15="http://schemas.microsoft.com/office/powerpoint/2012/main" userId="LEVISON CHIWAUL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05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86122" autoAdjust="0"/>
  </p:normalViewPr>
  <p:slideViewPr>
    <p:cSldViewPr snapToGrid="0">
      <p:cViewPr varScale="1">
        <p:scale>
          <a:sx n="71" d="100"/>
          <a:sy n="71" d="100"/>
        </p:scale>
        <p:origin x="912" y="58"/>
      </p:cViewPr>
      <p:guideLst/>
    </p:cSldViewPr>
  </p:slideViewPr>
  <p:outlineViewPr>
    <p:cViewPr>
      <p:scale>
        <a:sx n="33" d="100"/>
        <a:sy n="33" d="100"/>
      </p:scale>
      <p:origin x="0" y="-4104"/>
    </p:cViewPr>
  </p:outlineViewPr>
  <p:notesTextViewPr>
    <p:cViewPr>
      <p:scale>
        <a:sx n="1" d="1"/>
        <a:sy n="1" d="1"/>
      </p:scale>
      <p:origin x="0" y="0"/>
    </p:cViewPr>
  </p:notesTextViewPr>
  <p:notesViewPr>
    <p:cSldViewPr snapToGrid="0">
      <p:cViewPr varScale="1">
        <p:scale>
          <a:sx n="48" d="100"/>
          <a:sy n="48" d="100"/>
        </p:scale>
        <p:origin x="2684" y="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C:\REDir\W-Chadza\Downloads\Pie%20Chart.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974309594470206"/>
          <c:y val="6.6991169300976622E-2"/>
          <c:w val="0.76877866295873609"/>
          <c:h val="0.66530013461748361"/>
        </c:manualLayout>
      </c:layout>
      <c:lineChart>
        <c:grouping val="standard"/>
        <c:varyColors val="0"/>
        <c:ser>
          <c:idx val="2"/>
          <c:order val="2"/>
          <c:tx>
            <c:strRef>
              <c:f>'FAOSTAT_data_2-24-2022'!$D$1</c:f>
              <c:strCache>
                <c:ptCount val="1"/>
                <c:pt idx="0">
                  <c:v>Annual maize yield (MT/ha)</c:v>
                </c:pt>
              </c:strCache>
            </c:strRef>
          </c:tx>
          <c:spPr>
            <a:ln w="34925" cap="rnd">
              <a:solidFill>
                <a:schemeClr val="tx2"/>
              </a:solidFill>
              <a:round/>
            </a:ln>
            <a:effectLst>
              <a:outerShdw blurRad="57150" dist="19050" dir="5400000" algn="ctr" rotWithShape="0">
                <a:srgbClr val="000000">
                  <a:alpha val="63000"/>
                </a:srgbClr>
              </a:outerShdw>
            </a:effectLst>
          </c:spPr>
          <c:marker>
            <c:symbol val="none"/>
          </c:marker>
          <c:cat>
            <c:numRef>
              <c:f>'FAOSTAT_data_2-24-2022'!$A$27:$A$63</c:f>
              <c:numCache>
                <c:formatCode>General</c:formatCode>
                <c:ptCount val="37"/>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pt idx="33">
                  <c:v>2019</c:v>
                </c:pt>
                <c:pt idx="34">
                  <c:v>2020</c:v>
                </c:pt>
                <c:pt idx="35">
                  <c:v>2021</c:v>
                </c:pt>
                <c:pt idx="36">
                  <c:v>2022</c:v>
                </c:pt>
              </c:numCache>
            </c:numRef>
          </c:cat>
          <c:val>
            <c:numRef>
              <c:f>'FAOSTAT_data_2-24-2022'!$D$27:$D$63</c:f>
              <c:numCache>
                <c:formatCode>General</c:formatCode>
                <c:ptCount val="37"/>
                <c:pt idx="0">
                  <c:v>1.1000000000000001</c:v>
                </c:pt>
                <c:pt idx="1">
                  <c:v>1</c:v>
                </c:pt>
                <c:pt idx="2">
                  <c:v>1.2</c:v>
                </c:pt>
                <c:pt idx="3">
                  <c:v>1.2</c:v>
                </c:pt>
                <c:pt idx="4">
                  <c:v>1</c:v>
                </c:pt>
                <c:pt idx="5">
                  <c:v>1.1000000000000001</c:v>
                </c:pt>
                <c:pt idx="6">
                  <c:v>0.5</c:v>
                </c:pt>
                <c:pt idx="7">
                  <c:v>1.5</c:v>
                </c:pt>
                <c:pt idx="8">
                  <c:v>0.9</c:v>
                </c:pt>
                <c:pt idx="9">
                  <c:v>1.4</c:v>
                </c:pt>
                <c:pt idx="10">
                  <c:v>1.4</c:v>
                </c:pt>
                <c:pt idx="11">
                  <c:v>1.1000000000000001</c:v>
                </c:pt>
                <c:pt idx="12">
                  <c:v>1.4</c:v>
                </c:pt>
                <c:pt idx="13">
                  <c:v>1.8</c:v>
                </c:pt>
                <c:pt idx="14">
                  <c:v>1.7</c:v>
                </c:pt>
                <c:pt idx="15">
                  <c:v>1.2</c:v>
                </c:pt>
                <c:pt idx="16">
                  <c:v>1</c:v>
                </c:pt>
                <c:pt idx="17">
                  <c:v>1.2</c:v>
                </c:pt>
                <c:pt idx="18">
                  <c:v>1</c:v>
                </c:pt>
                <c:pt idx="19">
                  <c:v>0.8</c:v>
                </c:pt>
                <c:pt idx="20">
                  <c:v>1.5</c:v>
                </c:pt>
                <c:pt idx="21">
                  <c:v>2.7</c:v>
                </c:pt>
                <c:pt idx="22">
                  <c:v>1.6</c:v>
                </c:pt>
                <c:pt idx="23">
                  <c:v>2.2000000000000002</c:v>
                </c:pt>
                <c:pt idx="24">
                  <c:v>2</c:v>
                </c:pt>
                <c:pt idx="25">
                  <c:v>2.2000000000000002</c:v>
                </c:pt>
                <c:pt idx="26">
                  <c:v>2.2000000000000002</c:v>
                </c:pt>
                <c:pt idx="27">
                  <c:v>2.2000000000000002</c:v>
                </c:pt>
                <c:pt idx="28">
                  <c:v>2.2999999999999998</c:v>
                </c:pt>
                <c:pt idx="29">
                  <c:v>1.7</c:v>
                </c:pt>
                <c:pt idx="30">
                  <c:v>1.4</c:v>
                </c:pt>
                <c:pt idx="31">
                  <c:v>2</c:v>
                </c:pt>
                <c:pt idx="32">
                  <c:v>1.6</c:v>
                </c:pt>
                <c:pt idx="33">
                  <c:v>2</c:v>
                </c:pt>
                <c:pt idx="34">
                  <c:v>2.1</c:v>
                </c:pt>
                <c:pt idx="35" formatCode="0.0">
                  <c:v>2.4632445408625476</c:v>
                </c:pt>
                <c:pt idx="36">
                  <c:v>2</c:v>
                </c:pt>
              </c:numCache>
            </c:numRef>
          </c:val>
          <c:smooth val="0"/>
          <c:extLst>
            <c:ext xmlns:c16="http://schemas.microsoft.com/office/drawing/2014/chart" uri="{C3380CC4-5D6E-409C-BE32-E72D297353CC}">
              <c16:uniqueId val="{00000000-B9EE-4AE2-B9CE-A7E087108111}"/>
            </c:ext>
          </c:extLst>
        </c:ser>
        <c:ser>
          <c:idx val="3"/>
          <c:order val="3"/>
          <c:tx>
            <c:strRef>
              <c:f>'FAOSTAT_data_2-24-2022'!$E$1</c:f>
              <c:strCache>
                <c:ptCount val="1"/>
                <c:pt idx="0">
                  <c:v>5-year rolling average </c:v>
                </c:pt>
              </c:strCache>
            </c:strRef>
          </c:tx>
          <c:spPr>
            <a:ln w="34925" cap="rnd">
              <a:solidFill>
                <a:schemeClr val="accent4"/>
              </a:solidFill>
              <a:prstDash val="sysDash"/>
              <a:round/>
            </a:ln>
            <a:effectLst>
              <a:outerShdw blurRad="57150" dist="19050" dir="5400000" algn="ctr" rotWithShape="0">
                <a:srgbClr val="000000">
                  <a:alpha val="63000"/>
                </a:srgbClr>
              </a:outerShdw>
            </a:effectLst>
          </c:spPr>
          <c:marker>
            <c:symbol val="none"/>
          </c:marker>
          <c:cat>
            <c:numRef>
              <c:f>'FAOSTAT_data_2-24-2022'!$A$27:$A$63</c:f>
              <c:numCache>
                <c:formatCode>General</c:formatCode>
                <c:ptCount val="37"/>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pt idx="33">
                  <c:v>2019</c:v>
                </c:pt>
                <c:pt idx="34">
                  <c:v>2020</c:v>
                </c:pt>
                <c:pt idx="35">
                  <c:v>2021</c:v>
                </c:pt>
                <c:pt idx="36">
                  <c:v>2022</c:v>
                </c:pt>
              </c:numCache>
            </c:numRef>
          </c:cat>
          <c:val>
            <c:numRef>
              <c:f>'FAOSTAT_data_2-24-2022'!$E$27:$E$63</c:f>
              <c:numCache>
                <c:formatCode>0.0</c:formatCode>
                <c:ptCount val="37"/>
                <c:pt idx="0">
                  <c:v>1.1800000000000002</c:v>
                </c:pt>
                <c:pt idx="1">
                  <c:v>1.1399999999999999</c:v>
                </c:pt>
                <c:pt idx="2">
                  <c:v>1.1400000000000001</c:v>
                </c:pt>
                <c:pt idx="3">
                  <c:v>1.1400000000000001</c:v>
                </c:pt>
                <c:pt idx="4">
                  <c:v>1.1000000000000001</c:v>
                </c:pt>
                <c:pt idx="5">
                  <c:v>1.1000000000000001</c:v>
                </c:pt>
                <c:pt idx="6">
                  <c:v>1</c:v>
                </c:pt>
                <c:pt idx="7">
                  <c:v>1.06</c:v>
                </c:pt>
                <c:pt idx="8">
                  <c:v>1</c:v>
                </c:pt>
                <c:pt idx="9">
                  <c:v>1.08</c:v>
                </c:pt>
                <c:pt idx="10">
                  <c:v>1.1399999999999999</c:v>
                </c:pt>
                <c:pt idx="11">
                  <c:v>1.2599999999999998</c:v>
                </c:pt>
                <c:pt idx="12">
                  <c:v>1.2399999999999998</c:v>
                </c:pt>
                <c:pt idx="13">
                  <c:v>1.42</c:v>
                </c:pt>
                <c:pt idx="14">
                  <c:v>1.48</c:v>
                </c:pt>
                <c:pt idx="15">
                  <c:v>1.44</c:v>
                </c:pt>
                <c:pt idx="16">
                  <c:v>1.4200000000000002</c:v>
                </c:pt>
                <c:pt idx="17">
                  <c:v>1.3800000000000001</c:v>
                </c:pt>
                <c:pt idx="18">
                  <c:v>1.22</c:v>
                </c:pt>
                <c:pt idx="19">
                  <c:v>1.04</c:v>
                </c:pt>
                <c:pt idx="20">
                  <c:v>1.1000000000000001</c:v>
                </c:pt>
                <c:pt idx="21">
                  <c:v>1.44</c:v>
                </c:pt>
                <c:pt idx="22">
                  <c:v>1.52</c:v>
                </c:pt>
                <c:pt idx="23">
                  <c:v>1.7600000000000002</c:v>
                </c:pt>
                <c:pt idx="24">
                  <c:v>2</c:v>
                </c:pt>
                <c:pt idx="25">
                  <c:v>2.1399999999999997</c:v>
                </c:pt>
                <c:pt idx="26">
                  <c:v>2.04</c:v>
                </c:pt>
                <c:pt idx="27">
                  <c:v>2.16</c:v>
                </c:pt>
                <c:pt idx="28">
                  <c:v>2.1800000000000006</c:v>
                </c:pt>
                <c:pt idx="29">
                  <c:v>2.12</c:v>
                </c:pt>
                <c:pt idx="30">
                  <c:v>1.9600000000000002</c:v>
                </c:pt>
                <c:pt idx="31">
                  <c:v>1.92</c:v>
                </c:pt>
                <c:pt idx="32">
                  <c:v>1.8</c:v>
                </c:pt>
                <c:pt idx="33">
                  <c:v>1.7399999999999998</c:v>
                </c:pt>
                <c:pt idx="34">
                  <c:v>1.8199999999999998</c:v>
                </c:pt>
                <c:pt idx="35">
                  <c:v>2.0326489081725092</c:v>
                </c:pt>
                <c:pt idx="36">
                  <c:v>2.0326489081725096</c:v>
                </c:pt>
              </c:numCache>
            </c:numRef>
          </c:val>
          <c:smooth val="0"/>
          <c:extLst>
            <c:ext xmlns:c16="http://schemas.microsoft.com/office/drawing/2014/chart" uri="{C3380CC4-5D6E-409C-BE32-E72D297353CC}">
              <c16:uniqueId val="{00000001-B9EE-4AE2-B9CE-A7E087108111}"/>
            </c:ext>
          </c:extLst>
        </c:ser>
        <c:dLbls>
          <c:showLegendKey val="0"/>
          <c:showVal val="0"/>
          <c:showCatName val="0"/>
          <c:showSerName val="0"/>
          <c:showPercent val="0"/>
          <c:showBubbleSize val="0"/>
        </c:dLbls>
        <c:smooth val="0"/>
        <c:axId val="855769807"/>
        <c:axId val="855793103"/>
        <c:extLst>
          <c:ext xmlns:c15="http://schemas.microsoft.com/office/drawing/2012/chart" uri="{02D57815-91ED-43cb-92C2-25804820EDAC}">
            <c15:filteredLineSeries>
              <c15:ser>
                <c:idx val="0"/>
                <c:order val="0"/>
                <c:tx>
                  <c:strRef>
                    <c:extLst>
                      <c:ext uri="{02D57815-91ED-43cb-92C2-25804820EDAC}">
                        <c15:formulaRef>
                          <c15:sqref>'FAOSTAT_data_2-24-2022'!$B$1</c15:sqref>
                        </c15:formulaRef>
                      </c:ext>
                    </c:extLst>
                    <c:strCache>
                      <c:ptCount val="1"/>
                      <c:pt idx="0">
                        <c:v>HG/ha</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numRef>
                    <c:extLst>
                      <c:ext uri="{02D57815-91ED-43cb-92C2-25804820EDAC}">
                        <c15:formulaRef>
                          <c15:sqref>'FAOSTAT_data_2-24-2022'!$A$27:$A$63</c15:sqref>
                        </c15:formulaRef>
                      </c:ext>
                    </c:extLst>
                    <c:numCache>
                      <c:formatCode>General</c:formatCode>
                      <c:ptCount val="37"/>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pt idx="33">
                        <c:v>2019</c:v>
                      </c:pt>
                      <c:pt idx="34">
                        <c:v>2020</c:v>
                      </c:pt>
                      <c:pt idx="35">
                        <c:v>2021</c:v>
                      </c:pt>
                      <c:pt idx="36">
                        <c:v>2022</c:v>
                      </c:pt>
                    </c:numCache>
                  </c:numRef>
                </c:cat>
                <c:val>
                  <c:numRef>
                    <c:extLst>
                      <c:ext uri="{02D57815-91ED-43cb-92C2-25804820EDAC}">
                        <c15:formulaRef>
                          <c15:sqref>'FAOSTAT_data_2-24-2022'!$B$27:$B$63</c15:sqref>
                        </c15:formulaRef>
                      </c:ext>
                    </c:extLst>
                    <c:numCache>
                      <c:formatCode>General</c:formatCode>
                      <c:ptCount val="37"/>
                      <c:pt idx="0">
                        <c:v>10849</c:v>
                      </c:pt>
                      <c:pt idx="1">
                        <c:v>10164</c:v>
                      </c:pt>
                      <c:pt idx="2">
                        <c:v>11718</c:v>
                      </c:pt>
                      <c:pt idx="3">
                        <c:v>11878</c:v>
                      </c:pt>
                      <c:pt idx="4">
                        <c:v>9993</c:v>
                      </c:pt>
                      <c:pt idx="5">
                        <c:v>11419</c:v>
                      </c:pt>
                      <c:pt idx="6">
                        <c:v>4802</c:v>
                      </c:pt>
                      <c:pt idx="7">
                        <c:v>15327</c:v>
                      </c:pt>
                      <c:pt idx="8">
                        <c:v>9209</c:v>
                      </c:pt>
                      <c:pt idx="9">
                        <c:v>13517</c:v>
                      </c:pt>
                      <c:pt idx="10">
                        <c:v>14433</c:v>
                      </c:pt>
                      <c:pt idx="11">
                        <c:v>10959</c:v>
                      </c:pt>
                      <c:pt idx="12">
                        <c:v>13711</c:v>
                      </c:pt>
                      <c:pt idx="13">
                        <c:v>18109</c:v>
                      </c:pt>
                      <c:pt idx="14">
                        <c:v>17428</c:v>
                      </c:pt>
                      <c:pt idx="15">
                        <c:v>11845</c:v>
                      </c:pt>
                      <c:pt idx="16">
                        <c:v>10460</c:v>
                      </c:pt>
                      <c:pt idx="17">
                        <c:v>12259</c:v>
                      </c:pt>
                      <c:pt idx="18">
                        <c:v>10460</c:v>
                      </c:pt>
                      <c:pt idx="19">
                        <c:v>8093</c:v>
                      </c:pt>
                      <c:pt idx="20">
                        <c:v>14814</c:v>
                      </c:pt>
                      <c:pt idx="21">
                        <c:v>26547</c:v>
                      </c:pt>
                      <c:pt idx="22">
                        <c:v>16498</c:v>
                      </c:pt>
                      <c:pt idx="23">
                        <c:v>22265</c:v>
                      </c:pt>
                      <c:pt idx="24">
                        <c:v>20158</c:v>
                      </c:pt>
                      <c:pt idx="25">
                        <c:v>22079</c:v>
                      </c:pt>
                      <c:pt idx="26">
                        <c:v>21932</c:v>
                      </c:pt>
                      <c:pt idx="27">
                        <c:v>21708</c:v>
                      </c:pt>
                      <c:pt idx="28">
                        <c:v>23339</c:v>
                      </c:pt>
                      <c:pt idx="29">
                        <c:v>16563</c:v>
                      </c:pt>
                      <c:pt idx="30">
                        <c:v>14154</c:v>
                      </c:pt>
                      <c:pt idx="31">
                        <c:v>20078</c:v>
                      </c:pt>
                      <c:pt idx="32">
                        <c:v>16008</c:v>
                      </c:pt>
                      <c:pt idx="33">
                        <c:v>19578</c:v>
                      </c:pt>
                      <c:pt idx="34">
                        <c:v>20955</c:v>
                      </c:pt>
                    </c:numCache>
                  </c:numRef>
                </c:val>
                <c:smooth val="0"/>
                <c:extLst>
                  <c:ext xmlns:c16="http://schemas.microsoft.com/office/drawing/2014/chart" uri="{C3380CC4-5D6E-409C-BE32-E72D297353CC}">
                    <c16:uniqueId val="{00000002-B9EE-4AE2-B9CE-A7E087108111}"/>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'FAOSTAT_data_2-24-2022'!$C$1</c15:sqref>
                        </c15:formulaRef>
                      </c:ext>
                    </c:extLst>
                    <c:strCache>
                      <c:ptCount val="1"/>
                      <c:pt idx="0">
                        <c:v>KG/ha</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numRef>
                    <c:extLst xmlns:c15="http://schemas.microsoft.com/office/drawing/2012/chart">
                      <c:ext xmlns:c15="http://schemas.microsoft.com/office/drawing/2012/chart" uri="{02D57815-91ED-43cb-92C2-25804820EDAC}">
                        <c15:formulaRef>
                          <c15:sqref>'FAOSTAT_data_2-24-2022'!$A$27:$A$63</c15:sqref>
                        </c15:formulaRef>
                      </c:ext>
                    </c:extLst>
                    <c:numCache>
                      <c:formatCode>General</c:formatCode>
                      <c:ptCount val="37"/>
                      <c:pt idx="0">
                        <c:v>1986</c:v>
                      </c:pt>
                      <c:pt idx="1">
                        <c:v>1987</c:v>
                      </c:pt>
                      <c:pt idx="2">
                        <c:v>1988</c:v>
                      </c:pt>
                      <c:pt idx="3">
                        <c:v>1989</c:v>
                      </c:pt>
                      <c:pt idx="4">
                        <c:v>1990</c:v>
                      </c:pt>
                      <c:pt idx="5">
                        <c:v>1991</c:v>
                      </c:pt>
                      <c:pt idx="6">
                        <c:v>1992</c:v>
                      </c:pt>
                      <c:pt idx="7">
                        <c:v>1993</c:v>
                      </c:pt>
                      <c:pt idx="8">
                        <c:v>1994</c:v>
                      </c:pt>
                      <c:pt idx="9">
                        <c:v>1995</c:v>
                      </c:pt>
                      <c:pt idx="10">
                        <c:v>1996</c:v>
                      </c:pt>
                      <c:pt idx="11">
                        <c:v>1997</c:v>
                      </c:pt>
                      <c:pt idx="12">
                        <c:v>1998</c:v>
                      </c:pt>
                      <c:pt idx="13">
                        <c:v>1999</c:v>
                      </c:pt>
                      <c:pt idx="14">
                        <c:v>2000</c:v>
                      </c:pt>
                      <c:pt idx="15">
                        <c:v>2001</c:v>
                      </c:pt>
                      <c:pt idx="16">
                        <c:v>2002</c:v>
                      </c:pt>
                      <c:pt idx="17">
                        <c:v>2003</c:v>
                      </c:pt>
                      <c:pt idx="18">
                        <c:v>2004</c:v>
                      </c:pt>
                      <c:pt idx="19">
                        <c:v>2005</c:v>
                      </c:pt>
                      <c:pt idx="20">
                        <c:v>2006</c:v>
                      </c:pt>
                      <c:pt idx="21">
                        <c:v>2007</c:v>
                      </c:pt>
                      <c:pt idx="22">
                        <c:v>2008</c:v>
                      </c:pt>
                      <c:pt idx="23">
                        <c:v>2009</c:v>
                      </c:pt>
                      <c:pt idx="24">
                        <c:v>2010</c:v>
                      </c:pt>
                      <c:pt idx="25">
                        <c:v>2011</c:v>
                      </c:pt>
                      <c:pt idx="26">
                        <c:v>2012</c:v>
                      </c:pt>
                      <c:pt idx="27">
                        <c:v>2013</c:v>
                      </c:pt>
                      <c:pt idx="28">
                        <c:v>2014</c:v>
                      </c:pt>
                      <c:pt idx="29">
                        <c:v>2015</c:v>
                      </c:pt>
                      <c:pt idx="30">
                        <c:v>2016</c:v>
                      </c:pt>
                      <c:pt idx="31">
                        <c:v>2017</c:v>
                      </c:pt>
                      <c:pt idx="32">
                        <c:v>2018</c:v>
                      </c:pt>
                      <c:pt idx="33">
                        <c:v>2019</c:v>
                      </c:pt>
                      <c:pt idx="34">
                        <c:v>2020</c:v>
                      </c:pt>
                      <c:pt idx="35">
                        <c:v>2021</c:v>
                      </c:pt>
                      <c:pt idx="36">
                        <c:v>2022</c:v>
                      </c:pt>
                    </c:numCache>
                  </c:numRef>
                </c:cat>
                <c:val>
                  <c:numRef>
                    <c:extLst xmlns:c15="http://schemas.microsoft.com/office/drawing/2012/chart">
                      <c:ext xmlns:c15="http://schemas.microsoft.com/office/drawing/2012/chart" uri="{02D57815-91ED-43cb-92C2-25804820EDAC}">
                        <c15:formulaRef>
                          <c15:sqref>'FAOSTAT_data_2-24-2022'!$C$27:$C$63</c15:sqref>
                        </c15:formulaRef>
                      </c:ext>
                    </c:extLst>
                    <c:numCache>
                      <c:formatCode>General</c:formatCode>
                      <c:ptCount val="37"/>
                      <c:pt idx="0">
                        <c:v>1084.9000000000001</c:v>
                      </c:pt>
                      <c:pt idx="1">
                        <c:v>1016.4</c:v>
                      </c:pt>
                      <c:pt idx="2">
                        <c:v>1171.8</c:v>
                      </c:pt>
                      <c:pt idx="3">
                        <c:v>1187.8</c:v>
                      </c:pt>
                      <c:pt idx="4">
                        <c:v>999.3</c:v>
                      </c:pt>
                      <c:pt idx="5">
                        <c:v>1141.9000000000001</c:v>
                      </c:pt>
                      <c:pt idx="6">
                        <c:v>480.2</c:v>
                      </c:pt>
                      <c:pt idx="7">
                        <c:v>1532.7</c:v>
                      </c:pt>
                      <c:pt idx="8">
                        <c:v>920.9</c:v>
                      </c:pt>
                      <c:pt idx="9">
                        <c:v>1351.7</c:v>
                      </c:pt>
                      <c:pt idx="10">
                        <c:v>1443.3</c:v>
                      </c:pt>
                      <c:pt idx="11">
                        <c:v>1095.9000000000001</c:v>
                      </c:pt>
                      <c:pt idx="12">
                        <c:v>1371.1</c:v>
                      </c:pt>
                      <c:pt idx="13">
                        <c:v>1810.9</c:v>
                      </c:pt>
                      <c:pt idx="14">
                        <c:v>1742.8</c:v>
                      </c:pt>
                      <c:pt idx="15">
                        <c:v>1184.5</c:v>
                      </c:pt>
                      <c:pt idx="16">
                        <c:v>1046</c:v>
                      </c:pt>
                      <c:pt idx="17">
                        <c:v>1225.9000000000001</c:v>
                      </c:pt>
                      <c:pt idx="18">
                        <c:v>1046</c:v>
                      </c:pt>
                      <c:pt idx="19">
                        <c:v>809.3</c:v>
                      </c:pt>
                      <c:pt idx="20">
                        <c:v>1481.4</c:v>
                      </c:pt>
                      <c:pt idx="21">
                        <c:v>2654.7</c:v>
                      </c:pt>
                      <c:pt idx="22">
                        <c:v>1649.8</c:v>
                      </c:pt>
                      <c:pt idx="23">
                        <c:v>2226.5</c:v>
                      </c:pt>
                      <c:pt idx="24">
                        <c:v>2015.8</c:v>
                      </c:pt>
                      <c:pt idx="25">
                        <c:v>2207.9</c:v>
                      </c:pt>
                      <c:pt idx="26">
                        <c:v>2193.1999999999998</c:v>
                      </c:pt>
                      <c:pt idx="27">
                        <c:v>2170.8000000000002</c:v>
                      </c:pt>
                      <c:pt idx="28">
                        <c:v>2333.9</c:v>
                      </c:pt>
                      <c:pt idx="29">
                        <c:v>1656.3</c:v>
                      </c:pt>
                      <c:pt idx="30">
                        <c:v>1415.4</c:v>
                      </c:pt>
                      <c:pt idx="31">
                        <c:v>2007.8</c:v>
                      </c:pt>
                      <c:pt idx="32">
                        <c:v>1600.8</c:v>
                      </c:pt>
                      <c:pt idx="33">
                        <c:v>1957.8</c:v>
                      </c:pt>
                      <c:pt idx="34">
                        <c:v>2095.5</c:v>
                      </c:pt>
                    </c:numCache>
                  </c:numRef>
                </c:val>
                <c:smooth val="0"/>
                <c:extLst xmlns:c15="http://schemas.microsoft.com/office/drawing/2012/chart">
                  <c:ext xmlns:c16="http://schemas.microsoft.com/office/drawing/2014/chart" uri="{C3380CC4-5D6E-409C-BE32-E72D297353CC}">
                    <c16:uniqueId val="{00000003-B9EE-4AE2-B9CE-A7E087108111}"/>
                  </c:ext>
                </c:extLst>
              </c15:ser>
            </c15:filteredLineSeries>
          </c:ext>
        </c:extLst>
      </c:lineChart>
      <c:catAx>
        <c:axId val="85576980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Yu Gothic" panose="020B0400000000000000" pitchFamily="34" charset="-128"/>
                <a:ea typeface="Yu Gothic" panose="020B0400000000000000" pitchFamily="34" charset="-128"/>
                <a:cs typeface="+mn-cs"/>
              </a:defRPr>
            </a:pPr>
            <a:endParaRPr lang="en-US"/>
          </a:p>
        </c:txPr>
        <c:crossAx val="855793103"/>
        <c:crosses val="autoZero"/>
        <c:auto val="1"/>
        <c:lblAlgn val="ctr"/>
        <c:lblOffset val="100"/>
        <c:noMultiLvlLbl val="0"/>
      </c:catAx>
      <c:valAx>
        <c:axId val="85579310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Yu Gothic" panose="020B0400000000000000" pitchFamily="34" charset="-128"/>
                    <a:ea typeface="Yu Gothic" panose="020B0400000000000000" pitchFamily="34" charset="-128"/>
                    <a:cs typeface="+mn-cs"/>
                  </a:defRPr>
                </a:pPr>
                <a:r>
                  <a:rPr lang="en-US" b="0"/>
                  <a:t>Malawian average maize yield (MT/ha)</a:t>
                </a:r>
              </a:p>
            </c:rich>
          </c:tx>
          <c:layout>
            <c:manualLayout>
              <c:xMode val="edge"/>
              <c:yMode val="edge"/>
              <c:x val="7.8102694896588498E-3"/>
              <c:y val="5.708976751196744E-2"/>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Yu Gothic" panose="020B0400000000000000" pitchFamily="34" charset="-128"/>
                  <a:ea typeface="Yu Gothic" panose="020B0400000000000000" pitchFamily="34" charset="-128"/>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Yu Gothic" panose="020B0400000000000000" pitchFamily="34" charset="-128"/>
                <a:ea typeface="Yu Gothic" panose="020B0400000000000000" pitchFamily="34" charset="-128"/>
                <a:cs typeface="+mn-cs"/>
              </a:defRPr>
            </a:pPr>
            <a:endParaRPr lang="en-US"/>
          </a:p>
        </c:txPr>
        <c:crossAx val="8557698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Yu Gothic" panose="020B0400000000000000" pitchFamily="34" charset="-128"/>
              <a:ea typeface="Yu Gothic" panose="020B0400000000000000" pitchFamily="34" charset="-128"/>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latin typeface="Yu Gothic" panose="020B0400000000000000" pitchFamily="34" charset="-128"/>
          <a:ea typeface="Yu Gothic" panose="020B0400000000000000" pitchFamily="34" charset="-128"/>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781-449A-9051-078E467A975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781-449A-9051-078E467A975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781-449A-9051-078E467A975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781-449A-9051-078E467A9752}"/>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781-449A-9051-078E467A975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781-449A-9051-078E467A9752}"/>
              </c:ext>
            </c:extLst>
          </c:dPt>
          <c:dLbls>
            <c:dLbl>
              <c:idx val="0"/>
              <c:layout>
                <c:manualLayout>
                  <c:x val="0"/>
                  <c:y val="-3.2354633962727308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781-449A-9051-078E467A9752}"/>
                </c:ext>
              </c:extLst>
            </c:dLbl>
            <c:dLbl>
              <c:idx val="1"/>
              <c:layout>
                <c:manualLayout>
                  <c:x val="-0.11062270341207349"/>
                  <c:y val="0.2329753572470107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781-449A-9051-078E467A9752}"/>
                </c:ext>
              </c:extLst>
            </c:dLbl>
            <c:dLbl>
              <c:idx val="2"/>
              <c:layout>
                <c:manualLayout>
                  <c:x val="-0.25779374453193349"/>
                  <c:y val="0.1012736949547973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781-449A-9051-078E467A9752}"/>
                </c:ext>
              </c:extLst>
            </c:dLbl>
            <c:dLbl>
              <c:idx val="3"/>
              <c:layout>
                <c:manualLayout>
                  <c:x val="-8.1922544179366785E-2"/>
                  <c:y val="-2.9779834585990091E-2"/>
                </c:manualLayout>
              </c:layout>
              <c:showLegendKey val="0"/>
              <c:showVal val="1"/>
              <c:showCatName val="1"/>
              <c:showSerName val="0"/>
              <c:showPercent val="0"/>
              <c:showBubbleSize val="0"/>
              <c:extLst>
                <c:ext xmlns:c15="http://schemas.microsoft.com/office/drawing/2012/chart" uri="{CE6537A1-D6FC-4f65-9D91-7224C49458BB}">
                  <c15:layout>
                    <c:manualLayout>
                      <c:w val="0.31866912861414487"/>
                      <c:h val="6.4675895132481759E-2"/>
                    </c:manualLayout>
                  </c15:layout>
                </c:ext>
                <c:ext xmlns:c16="http://schemas.microsoft.com/office/drawing/2014/chart" uri="{C3380CC4-5D6E-409C-BE32-E72D297353CC}">
                  <c16:uniqueId val="{00000007-D781-449A-9051-078E467A9752}"/>
                </c:ext>
              </c:extLst>
            </c:dLbl>
            <c:dLbl>
              <c:idx val="4"/>
              <c:layout>
                <c:manualLayout>
                  <c:x val="0.38101027956407441"/>
                  <c:y val="0.20149699882768513"/>
                </c:manualLayout>
              </c:layout>
              <c:showLegendKey val="0"/>
              <c:showVal val="1"/>
              <c:showCatName val="1"/>
              <c:showSerName val="0"/>
              <c:showPercent val="0"/>
              <c:showBubbleSize val="0"/>
              <c:extLst>
                <c:ext xmlns:c15="http://schemas.microsoft.com/office/drawing/2012/chart" uri="{CE6537A1-D6FC-4f65-9D91-7224C49458BB}">
                  <c15:layout>
                    <c:manualLayout>
                      <c:w val="0.34952055912814878"/>
                      <c:h val="0.1225190049461255"/>
                    </c:manualLayout>
                  </c15:layout>
                </c:ext>
                <c:ext xmlns:c16="http://schemas.microsoft.com/office/drawing/2014/chart" uri="{C3380CC4-5D6E-409C-BE32-E72D297353CC}">
                  <c16:uniqueId val="{00000009-D781-449A-9051-078E467A9752}"/>
                </c:ext>
              </c:extLst>
            </c:dLbl>
            <c:dLbl>
              <c:idx val="5"/>
              <c:layout>
                <c:manualLayout>
                  <c:x val="0.32410673665791767"/>
                  <c:y val="1.8749453193350831E-2"/>
                </c:manualLayout>
              </c:layout>
              <c:showLegendKey val="0"/>
              <c:showVal val="1"/>
              <c:showCatName val="1"/>
              <c:showSerName val="0"/>
              <c:showPercent val="0"/>
              <c:showBubbleSize val="0"/>
              <c:extLst>
                <c:ext xmlns:c15="http://schemas.microsoft.com/office/drawing/2012/chart" uri="{CE6537A1-D6FC-4f65-9D91-7224C49458BB}">
                  <c15:layout>
                    <c:manualLayout>
                      <c:w val="0.38598622047244097"/>
                      <c:h val="0.11090296004666081"/>
                    </c:manualLayout>
                  </c15:layout>
                </c:ext>
                <c:ext xmlns:c16="http://schemas.microsoft.com/office/drawing/2014/chart" uri="{C3380CC4-5D6E-409C-BE32-E72D297353CC}">
                  <c16:uniqueId val="{0000000B-D781-449A-9051-078E467A9752}"/>
                </c:ext>
              </c:extLst>
            </c:dLbl>
            <c:spPr>
              <a:noFill/>
              <a:ln>
                <a:noFill/>
              </a:ln>
              <a:effectLst/>
            </c:spPr>
            <c:txPr>
              <a:bodyPr rot="0" spcFirstLastPara="1" vertOverflow="ellipsis" vert="horz" wrap="square" anchor="ctr" anchorCtr="1"/>
              <a:lstStyle/>
              <a:p>
                <a:pPr algn="l">
                  <a:defRPr sz="1600" b="0" i="0" u="none" strike="noStrike" kern="1200" baseline="0">
                    <a:solidFill>
                      <a:schemeClr val="tx1">
                        <a:lumMod val="75000"/>
                        <a:lumOff val="25000"/>
                      </a:schemeClr>
                    </a:solidFill>
                    <a:latin typeface="Yu Gothic" panose="020B0400000000000000" pitchFamily="34" charset="-128"/>
                    <a:ea typeface="Yu Gothic" panose="020B0400000000000000" pitchFamily="34" charset="-128"/>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Sheet1!$A$3:$A$8</c:f>
              <c:strCache>
                <c:ptCount val="6"/>
                <c:pt idx="0">
                  <c:v>FISP</c:v>
                </c:pt>
                <c:pt idx="1">
                  <c:v>Maize purchases</c:v>
                </c:pt>
                <c:pt idx="2">
                  <c:v>Ag. R&amp;D</c:v>
                </c:pt>
                <c:pt idx="3">
                  <c:v>Ag. Extension</c:v>
                </c:pt>
                <c:pt idx="4">
                  <c:v>Irrg. development</c:v>
                </c:pt>
                <c:pt idx="5">
                  <c:v>Livestock development</c:v>
                </c:pt>
              </c:strCache>
            </c:strRef>
          </c:cat>
          <c:val>
            <c:numRef>
              <c:f>Sheet1!$B$3:$B$8</c:f>
              <c:numCache>
                <c:formatCode>0.00%</c:formatCode>
                <c:ptCount val="6"/>
                <c:pt idx="0">
                  <c:v>0.41020000000000001</c:v>
                </c:pt>
                <c:pt idx="1">
                  <c:v>0.1</c:v>
                </c:pt>
                <c:pt idx="2">
                  <c:v>1.14E-2</c:v>
                </c:pt>
                <c:pt idx="3">
                  <c:v>1E-3</c:v>
                </c:pt>
                <c:pt idx="4">
                  <c:v>3.7000000000000002E-3</c:v>
                </c:pt>
                <c:pt idx="5">
                  <c:v>8.0000000000000002E-3</c:v>
                </c:pt>
              </c:numCache>
            </c:numRef>
          </c:val>
          <c:extLst>
            <c:ext xmlns:c16="http://schemas.microsoft.com/office/drawing/2014/chart" uri="{C3380CC4-5D6E-409C-BE32-E72D297353CC}">
              <c16:uniqueId val="{0000000C-D781-449A-9051-078E467A975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latin typeface="Yu Gothic" panose="020B0400000000000000" pitchFamily="34" charset="-128"/>
          <a:ea typeface="Yu Gothic" panose="020B0400000000000000" pitchFamily="34" charset="-128"/>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015E78-7875-AB44-B139-D31ADEAFFE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5BAA2C4-8533-E64A-A47F-C519B6514A3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B708AF-FA59-CD4A-8400-E28082B5DD7F}" type="datetimeFigureOut">
              <a:rPr lang="en-US" smtClean="0"/>
              <a:t>5/10/2023</a:t>
            </a:fld>
            <a:endParaRPr lang="en-US"/>
          </a:p>
        </p:txBody>
      </p:sp>
      <p:sp>
        <p:nvSpPr>
          <p:cNvPr id="4" name="Footer Placeholder 3">
            <a:extLst>
              <a:ext uri="{FF2B5EF4-FFF2-40B4-BE49-F238E27FC236}">
                <a16:creationId xmlns:a16="http://schemas.microsoft.com/office/drawing/2014/main" id="{1B39F402-F81C-7D43-BA29-B564C6EEEED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32496F8-1C01-5445-AD5E-576A19CB962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CAD17A-958D-2440-8D02-971A39847EB6}" type="slidenum">
              <a:rPr lang="en-US" smtClean="0"/>
              <a:t>‹#›</a:t>
            </a:fld>
            <a:endParaRPr lang="en-US"/>
          </a:p>
        </p:txBody>
      </p:sp>
    </p:spTree>
    <p:extLst>
      <p:ext uri="{BB962C8B-B14F-4D97-AF65-F5344CB8AC3E}">
        <p14:creationId xmlns:p14="http://schemas.microsoft.com/office/powerpoint/2010/main" val="26768788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A80229-0DE5-451E-9C4C-093038B74704}" type="datetimeFigureOut">
              <a:rPr lang="en-GB" smtClean="0"/>
              <a:t>10/05/2023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15FFEB-B92C-48FE-B7DC-14B19DB0085E}" type="slidenum">
              <a:rPr lang="en-GB" smtClean="0"/>
              <a:t>‹#›</a:t>
            </a:fld>
            <a:endParaRPr lang="en-GB"/>
          </a:p>
        </p:txBody>
      </p:sp>
    </p:spTree>
    <p:extLst>
      <p:ext uri="{BB962C8B-B14F-4D97-AF65-F5344CB8AC3E}">
        <p14:creationId xmlns:p14="http://schemas.microsoft.com/office/powerpoint/2010/main" val="881690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W" dirty="0"/>
          </a:p>
        </p:txBody>
      </p:sp>
      <p:sp>
        <p:nvSpPr>
          <p:cNvPr id="4" name="Slide Number Placeholder 3"/>
          <p:cNvSpPr>
            <a:spLocks noGrp="1"/>
          </p:cNvSpPr>
          <p:nvPr>
            <p:ph type="sldNum" sz="quarter" idx="5"/>
          </p:nvPr>
        </p:nvSpPr>
        <p:spPr/>
        <p:txBody>
          <a:bodyPr/>
          <a:lstStyle/>
          <a:p>
            <a:fld id="{AA15FFEB-B92C-48FE-B7DC-14B19DB0085E}" type="slidenum">
              <a:rPr lang="en-GB" smtClean="0"/>
              <a:t>0</a:t>
            </a:fld>
            <a:endParaRPr lang="en-GB"/>
          </a:p>
        </p:txBody>
      </p:sp>
    </p:spTree>
    <p:extLst>
      <p:ext uri="{BB962C8B-B14F-4D97-AF65-F5344CB8AC3E}">
        <p14:creationId xmlns:p14="http://schemas.microsoft.com/office/powerpoint/2010/main" val="2823587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b="0" i="0" dirty="0">
                <a:solidFill>
                  <a:srgbClr val="000000"/>
                </a:solidFill>
                <a:effectLst/>
                <a:latin typeface="YuGothic-Regular"/>
              </a:rPr>
              <a:t>Relatedly, recruiting more researchers and reducing the farmer-to-extension worker ratio (currently estimated at between 2,500 and 3,000) would be a critical ingredient in revamping the current public R&amp;D and extension services and smallholder agriculture</a:t>
            </a:r>
          </a:p>
          <a:p>
            <a:pPr marL="228600" indent="-228600">
              <a:buAutoNum type="arabicPeriod"/>
            </a:pPr>
            <a:r>
              <a:rPr lang="en-US" sz="1200" b="0" i="0" dirty="0">
                <a:solidFill>
                  <a:srgbClr val="000000"/>
                </a:solidFill>
                <a:effectLst/>
                <a:latin typeface="YuGothic-Regular"/>
              </a:rPr>
              <a:t>An analysis of the expenditure on previous subsidy programs suggests that with about one-third of the proposed spending for the 2021/22 AIP, the government could have added 10 research officers at </a:t>
            </a:r>
            <a:r>
              <a:rPr lang="en-US" sz="1200" b="0" i="0" dirty="0" err="1">
                <a:solidFill>
                  <a:srgbClr val="000000"/>
                </a:solidFill>
                <a:effectLst/>
                <a:latin typeface="YuGothic-Regular"/>
              </a:rPr>
              <a:t>Chitedze</a:t>
            </a:r>
            <a:r>
              <a:rPr lang="en-US" sz="1200" b="0" i="0" dirty="0">
                <a:solidFill>
                  <a:srgbClr val="000000"/>
                </a:solidFill>
                <a:effectLst/>
                <a:latin typeface="YuGothic-Regular"/>
              </a:rPr>
              <a:t> Research Station, recruited and trained more than 4,000 extension officers, equipped each officer with a new motorcycle, and provided the fuel and funds to operate it as well as everything needed to run a demonstration plot for improved management.</a:t>
            </a:r>
          </a:p>
          <a:p>
            <a:pPr marL="228600" indent="-228600">
              <a:buAutoNum type="arabicPeriod"/>
            </a:pPr>
            <a:r>
              <a:rPr lang="en-US" sz="1200" b="0" i="0" dirty="0">
                <a:solidFill>
                  <a:srgbClr val="000000"/>
                </a:solidFill>
                <a:effectLst/>
                <a:latin typeface="YuGothic-Regular"/>
              </a:rPr>
              <a:t>This would more than triple the governments current research and extension capacities.</a:t>
            </a:r>
          </a:p>
          <a:p>
            <a:pPr marL="228600" indent="-228600">
              <a:buAutoNum type="arabicPeriod"/>
            </a:pPr>
            <a:r>
              <a:rPr lang="en-US" sz="1200" b="0" i="0" dirty="0">
                <a:solidFill>
                  <a:srgbClr val="000000"/>
                </a:solidFill>
                <a:effectLst/>
                <a:latin typeface="YuGothic-Regular"/>
              </a:rPr>
              <a:t>In the medium-term, we would like to propose that …….</a:t>
            </a:r>
          </a:p>
          <a:p>
            <a:pPr marL="228600" indent="-228600">
              <a:buAutoNum type="arabicPeriod"/>
            </a:pPr>
            <a:endParaRPr lang="en-US" sz="1200" dirty="0"/>
          </a:p>
          <a:p>
            <a:pPr marL="228600" indent="-228600">
              <a:buAutoNum type="arabicPeriod"/>
            </a:pPr>
            <a:endParaRPr lang="en-US" sz="1200" dirty="0"/>
          </a:p>
        </p:txBody>
      </p:sp>
      <p:sp>
        <p:nvSpPr>
          <p:cNvPr id="4" name="Slide Number Placeholder 3"/>
          <p:cNvSpPr>
            <a:spLocks noGrp="1"/>
          </p:cNvSpPr>
          <p:nvPr>
            <p:ph type="sldNum" sz="quarter" idx="5"/>
          </p:nvPr>
        </p:nvSpPr>
        <p:spPr/>
        <p:txBody>
          <a:bodyPr/>
          <a:lstStyle/>
          <a:p>
            <a:fld id="{AA15FFEB-B92C-48FE-B7DC-14B19DB0085E}" type="slidenum">
              <a:rPr lang="en-GB" smtClean="0"/>
              <a:t>9</a:t>
            </a:fld>
            <a:endParaRPr lang="en-GB"/>
          </a:p>
        </p:txBody>
      </p:sp>
    </p:spTree>
    <p:extLst>
      <p:ext uri="{BB962C8B-B14F-4D97-AF65-F5344CB8AC3E}">
        <p14:creationId xmlns:p14="http://schemas.microsoft.com/office/powerpoint/2010/main" val="1884789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640572" cy="4658390"/>
          </a:xfrm>
        </p:spPr>
        <p:txBody>
          <a:bodyPr/>
          <a:lstStyle/>
          <a:p>
            <a:pPr marL="228600" indent="-228600">
              <a:buAutoNum type="arabicPeriod"/>
            </a:pPr>
            <a:r>
              <a:rPr kumimoji="0" lang="en-US" sz="1050" b="0" i="0" u="none" strike="noStrike" kern="1200" cap="none" spc="0" normalizeH="0" baseline="0" noProof="0" dirty="0">
                <a:ln>
                  <a:noFill/>
                </a:ln>
                <a:solidFill>
                  <a:srgbClr val="000000"/>
                </a:solidFill>
                <a:effectLst/>
                <a:uLnTx/>
                <a:uFillTx/>
                <a:latin typeface="YuGothic-Regular"/>
                <a:ea typeface="+mn-ea"/>
                <a:cs typeface="+mn-cs"/>
              </a:rPr>
              <a:t>.,… government should consider investing more in economic infrastructure (e.g., road, railway lines, electricity, etc.,) and social services (health, education, nutrition, etc.,)</a:t>
            </a:r>
            <a:endParaRPr lang="en-US" sz="1050" dirty="0"/>
          </a:p>
          <a:p>
            <a:pPr marL="228600" indent="-228600">
              <a:buAutoNum type="arabicPeriod"/>
            </a:pPr>
            <a:r>
              <a:rPr lang="en-US" sz="1050" b="0" i="0" dirty="0">
                <a:solidFill>
                  <a:srgbClr val="000000"/>
                </a:solidFill>
                <a:effectLst/>
                <a:latin typeface="YuGothic-Regular"/>
              </a:rPr>
              <a:t>Studies have shown that</a:t>
            </a:r>
            <a:r>
              <a:rPr lang="en-US" sz="1050" dirty="0"/>
              <a:t> investing in public infrastructure provides greater long-lasting and widespread payoffs for food security and poverty reduction than a sole focus on agricultural subsidies.</a:t>
            </a:r>
          </a:p>
          <a:p>
            <a:pPr marL="228600" indent="-228600">
              <a:buAutoNum type="arabicPeriod"/>
            </a:pPr>
            <a:r>
              <a:rPr lang="en-US" sz="1050" dirty="0"/>
              <a:t>Similarly, investing in education, especially in skills development and critical thinking, raises off and on-farm labour productivity in the long-run</a:t>
            </a:r>
          </a:p>
          <a:p>
            <a:pPr marL="228600" indent="-228600">
              <a:buAutoNum type="arabicPeriod"/>
            </a:pPr>
            <a:r>
              <a:rPr lang="en-US" sz="1050" dirty="0"/>
              <a:t>This is feasible in Malawi, our simulation shows that the cost of just 3.25 average years of the FISP, could have added nearly 9,000 classrooms to existing primary schools, built nearly 500 all-new primary schools, or 130 all-new secondary schools or a  new basic science learning laboratory could be built at every single secondary school in Malawi</a:t>
            </a:r>
          </a:p>
          <a:p>
            <a:pPr marL="228600" indent="-228600">
              <a:buAutoNum type="arabicPeriod"/>
            </a:pPr>
            <a:r>
              <a:rPr lang="en-US" sz="1050" dirty="0"/>
              <a:t>As already said, these proposals should not mean that government should abolish the subsidy program but resolve the design and implementation issues while also aligning investments in economic infrastructure and social services to the subsidy program</a:t>
            </a:r>
          </a:p>
          <a:p>
            <a:pPr marL="228600" indent="-228600">
              <a:buAutoNum type="arabicPeriod"/>
            </a:pPr>
            <a:r>
              <a:rPr lang="en-US" sz="1050" dirty="0"/>
              <a:t>We have already talked about the role of policy in promoting dietary and production diversity</a:t>
            </a:r>
          </a:p>
          <a:p>
            <a:pPr marL="228600" indent="-228600">
              <a:buAutoNum type="arabicPeriod"/>
            </a:pPr>
            <a:r>
              <a:rPr lang="en-US" sz="1050" b="0" i="0" dirty="0">
                <a:solidFill>
                  <a:srgbClr val="000000"/>
                </a:solidFill>
                <a:effectLst/>
                <a:latin typeface="YuGothic-Regular"/>
              </a:rPr>
              <a:t>And then on the last point, PPP could come in the form of government working with private sector institutions with the capacity to produce for the Strategic Grain Reserves (SGRs) to sustain food availability and accessibility by all.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sz="1050" b="0" i="0" u="none" strike="noStrike" kern="1200" cap="none" spc="0" normalizeH="0" baseline="0" noProof="0" dirty="0">
                <a:ln>
                  <a:noFill/>
                </a:ln>
                <a:solidFill>
                  <a:srgbClr val="000000"/>
                </a:solidFill>
                <a:effectLst/>
                <a:uLnTx/>
                <a:uFillTx/>
                <a:latin typeface="YuGothic-Regular"/>
                <a:ea typeface="+mn-ea"/>
                <a:cs typeface="+mn-cs"/>
              </a:rPr>
              <a:t>However, to the best of our knowledge, this proposal is an untested and vulnerable approach for Malawi that would require transparent rules and procurement practices, and independent oversight</a:t>
            </a: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Slide Number Placeholder 3"/>
          <p:cNvSpPr>
            <a:spLocks noGrp="1"/>
          </p:cNvSpPr>
          <p:nvPr>
            <p:ph type="sldNum" sz="quarter" idx="5"/>
          </p:nvPr>
        </p:nvSpPr>
        <p:spPr/>
        <p:txBody>
          <a:bodyPr/>
          <a:lstStyle/>
          <a:p>
            <a:fld id="{AA15FFEB-B92C-48FE-B7DC-14B19DB0085E}" type="slidenum">
              <a:rPr lang="en-GB" smtClean="0"/>
              <a:t>10</a:t>
            </a:fld>
            <a:endParaRPr lang="en-GB"/>
          </a:p>
        </p:txBody>
      </p:sp>
    </p:spTree>
    <p:extLst>
      <p:ext uri="{BB962C8B-B14F-4D97-AF65-F5344CB8AC3E}">
        <p14:creationId xmlns:p14="http://schemas.microsoft.com/office/powerpoint/2010/main" val="10535179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Bef>
                <a:spcPts val="1200"/>
              </a:spcBef>
              <a:buAutoNum type="arabicPeriod"/>
            </a:pPr>
            <a:r>
              <a:rPr lang="en-US" sz="1200" b="0" i="0" kern="1200" dirty="0">
                <a:solidFill>
                  <a:srgbClr val="000000"/>
                </a:solidFill>
                <a:effectLst/>
                <a:latin typeface="YuGothic-Regular"/>
                <a:ea typeface="+mn-ea"/>
                <a:cs typeface="+mn-cs"/>
              </a:rPr>
              <a:t>…… it may be sensible to explore the possibility of producing fertilizers locally, if this can be more cost effective than importing, to reduce the country’s vulnerability to volatile </a:t>
            </a:r>
            <a:r>
              <a:rPr lang="en-GB" sz="1200" b="0" i="0" kern="1200" dirty="0">
                <a:solidFill>
                  <a:srgbClr val="000000"/>
                </a:solidFill>
                <a:effectLst/>
                <a:latin typeface="YuGothic-Regular"/>
                <a:ea typeface="+mn-ea"/>
                <a:cs typeface="+mn-cs"/>
              </a:rPr>
              <a:t>global fertilizer markets </a:t>
            </a:r>
          </a:p>
          <a:p>
            <a:pPr marL="228600" indent="-228600">
              <a:spcBef>
                <a:spcPts val="1200"/>
              </a:spcBef>
              <a:buAutoNum type="arabicPeriod"/>
            </a:pPr>
            <a:r>
              <a:rPr lang="en-US" sz="1200" b="0" i="0" dirty="0">
                <a:solidFill>
                  <a:srgbClr val="000000"/>
                </a:solidFill>
                <a:effectLst/>
                <a:latin typeface="YuGothic-Regular"/>
              </a:rPr>
              <a:t>However, it is not immediately apparent that this would be cost effective; the country would still rely on imported fertilizer production inputs and be </a:t>
            </a:r>
            <a:br>
              <a:rPr lang="en-US" sz="1200" b="0" i="0" dirty="0">
                <a:solidFill>
                  <a:srgbClr val="000000"/>
                </a:solidFill>
                <a:effectLst/>
                <a:latin typeface="YuGothic-Regular"/>
              </a:rPr>
            </a:br>
            <a:r>
              <a:rPr lang="en-US" sz="1200" b="0" i="0" dirty="0">
                <a:solidFill>
                  <a:srgbClr val="000000"/>
                </a:solidFill>
                <a:effectLst/>
                <a:latin typeface="YuGothic-Regular"/>
              </a:rPr>
              <a:t>required to generate a great deal of energy to convert atmospheric nitrogen into fertilizer</a:t>
            </a:r>
            <a:r>
              <a:rPr lang="en-US" dirty="0"/>
              <a:t> </a:t>
            </a:r>
          </a:p>
          <a:p>
            <a:pPr marL="228600" indent="-228600">
              <a:spcBef>
                <a:spcPts val="1200"/>
              </a:spcBef>
              <a:buAutoNum type="arabicPeriod"/>
            </a:pPr>
            <a:r>
              <a:rPr lang="en-US" dirty="0"/>
              <a:t>Similarly, the country will need to adopt a more transparent, rules-based, and predictable maize marketing and trade policies to reduce the degree of maize price uncertainty and promote greater private investment in agricultural markets.</a:t>
            </a:r>
          </a:p>
          <a:p>
            <a:pPr marL="228600" indent="-228600">
              <a:spcBef>
                <a:spcPts val="1200"/>
              </a:spcBef>
              <a:buAutoNum type="arabicPeriod"/>
            </a:pPr>
            <a:r>
              <a:rPr lang="en-US" dirty="0"/>
              <a:t>And to conclude ……</a:t>
            </a:r>
            <a:endParaRPr lang="en-MW" dirty="0"/>
          </a:p>
        </p:txBody>
      </p:sp>
      <p:sp>
        <p:nvSpPr>
          <p:cNvPr id="4" name="Slide Number Placeholder 3"/>
          <p:cNvSpPr>
            <a:spLocks noGrp="1"/>
          </p:cNvSpPr>
          <p:nvPr>
            <p:ph type="sldNum" sz="quarter" idx="5"/>
          </p:nvPr>
        </p:nvSpPr>
        <p:spPr/>
        <p:txBody>
          <a:bodyPr/>
          <a:lstStyle/>
          <a:p>
            <a:fld id="{AA15FFEB-B92C-48FE-B7DC-14B19DB0085E}" type="slidenum">
              <a:rPr lang="en-GB" smtClean="0"/>
              <a:t>11</a:t>
            </a:fld>
            <a:endParaRPr lang="en-GB"/>
          </a:p>
        </p:txBody>
      </p:sp>
    </p:spTree>
    <p:extLst>
      <p:ext uri="{BB962C8B-B14F-4D97-AF65-F5344CB8AC3E}">
        <p14:creationId xmlns:p14="http://schemas.microsoft.com/office/powerpoint/2010/main" val="3401410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fontAlgn="auto">
              <a:lnSpc>
                <a:spcPct val="90000"/>
              </a:lnSpc>
              <a:spcBef>
                <a:spcPts val="2200"/>
              </a:spcBef>
              <a:spcAft>
                <a:spcPts val="0"/>
              </a:spcAft>
              <a:buClrTx/>
              <a:buSzPct val="90000"/>
              <a:buFontTx/>
              <a:buAutoNum type="arabicPeriod"/>
              <a:tabLst/>
              <a:defRPr/>
            </a:pPr>
            <a:r>
              <a:rPr lang="en-US" dirty="0">
                <a:solidFill>
                  <a:srgbClr val="000000"/>
                </a:solidFill>
                <a:latin typeface="YuGothic-Regular"/>
              </a:rPr>
              <a:t>We believe this is an opportune time to redesign and diversify the subsidy program to sustain growth </a:t>
            </a:r>
          </a:p>
          <a:p>
            <a:pPr marL="228600" marR="0" lvl="0" indent="-228600" fontAlgn="auto">
              <a:lnSpc>
                <a:spcPct val="90000"/>
              </a:lnSpc>
              <a:spcBef>
                <a:spcPts val="2200"/>
              </a:spcBef>
              <a:spcAft>
                <a:spcPts val="0"/>
              </a:spcAft>
              <a:buClrTx/>
              <a:buSzPct val="90000"/>
              <a:buFontTx/>
              <a:buAutoNum type="arabicPeriod"/>
              <a:tabLst/>
              <a:defRPr/>
            </a:pPr>
            <a:r>
              <a:rPr lang="en-US" dirty="0">
                <a:solidFill>
                  <a:srgbClr val="000000"/>
                </a:solidFill>
                <a:latin typeface="YuGothic-Regular"/>
              </a:rPr>
              <a:t>Integrate soil fertility and conservation interventions that may raise the agronomic efficiency of N fertilizers and the productivity of subsidized inputs</a:t>
            </a:r>
          </a:p>
          <a:p>
            <a:pPr marL="228600" marR="0" lvl="0" indent="-228600" fontAlgn="auto">
              <a:lnSpc>
                <a:spcPct val="90000"/>
              </a:lnSpc>
              <a:spcBef>
                <a:spcPts val="2200"/>
              </a:spcBef>
              <a:spcAft>
                <a:spcPts val="0"/>
              </a:spcAft>
              <a:buClrTx/>
              <a:buSzPct val="90000"/>
              <a:buFontTx/>
              <a:buAutoNum type="arabicPeriod"/>
              <a:tabLst/>
              <a:defRPr/>
            </a:pPr>
            <a:r>
              <a:rPr lang="en-US" dirty="0">
                <a:solidFill>
                  <a:srgbClr val="000000"/>
                </a:solidFill>
                <a:latin typeface="YuGothic-Regular"/>
              </a:rPr>
              <a:t>And serious consider linking investments in subsidies with investments in economic infrastructure and social services to increase prospects of an more diversified and vibrant future economy</a:t>
            </a:r>
          </a:p>
          <a:p>
            <a:pPr marL="228600" marR="0" lvl="0" indent="-228600" fontAlgn="auto">
              <a:lnSpc>
                <a:spcPct val="90000"/>
              </a:lnSpc>
              <a:spcBef>
                <a:spcPts val="2200"/>
              </a:spcBef>
              <a:spcAft>
                <a:spcPts val="0"/>
              </a:spcAft>
              <a:buClrTx/>
              <a:buSzPct val="90000"/>
              <a:buFontTx/>
              <a:buAutoNum type="arabicPeriod"/>
              <a:tabLst/>
              <a:defRPr/>
            </a:pPr>
            <a:r>
              <a:rPr lang="en-US" dirty="0">
                <a:solidFill>
                  <a:srgbClr val="000000"/>
                </a:solidFill>
                <a:latin typeface="YuGothic-Regular"/>
              </a:rPr>
              <a:t>I thank you all for </a:t>
            </a:r>
            <a:r>
              <a:rPr lang="en-US">
                <a:solidFill>
                  <a:srgbClr val="000000"/>
                </a:solidFill>
                <a:latin typeface="YuGothic-Regular"/>
              </a:rPr>
              <a:t>your attention</a:t>
            </a:r>
            <a:endParaRPr lang="en-US" dirty="0">
              <a:solidFill>
                <a:srgbClr val="000000"/>
              </a:solidFill>
              <a:latin typeface="YuGothic-Regular"/>
            </a:endParaRPr>
          </a:p>
          <a:p>
            <a:pPr marR="0" lvl="0" algn="l" defTabSz="914400" rtl="0" eaLnBrk="1" fontAlgn="auto" latinLnBrk="0" hangingPunct="1">
              <a:lnSpc>
                <a:spcPct val="90000"/>
              </a:lnSpc>
              <a:spcBef>
                <a:spcPts val="2200"/>
              </a:spcBef>
              <a:spcAft>
                <a:spcPts val="0"/>
              </a:spcAft>
              <a:buClrTx/>
              <a:buSzPct val="90000"/>
              <a:tabLst/>
              <a:defRPr/>
            </a:pPr>
            <a:endParaRPr kumimoji="0" lang="en-US" sz="2800" b="0"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endParaRPr>
          </a:p>
          <a:p>
            <a:endParaRPr lang="en-MW" dirty="0"/>
          </a:p>
        </p:txBody>
      </p:sp>
      <p:sp>
        <p:nvSpPr>
          <p:cNvPr id="4" name="Slide Number Placeholder 3"/>
          <p:cNvSpPr>
            <a:spLocks noGrp="1"/>
          </p:cNvSpPr>
          <p:nvPr>
            <p:ph type="sldNum" sz="quarter" idx="5"/>
          </p:nvPr>
        </p:nvSpPr>
        <p:spPr/>
        <p:txBody>
          <a:bodyPr/>
          <a:lstStyle/>
          <a:p>
            <a:fld id="{AA15FFEB-B92C-48FE-B7DC-14B19DB0085E}" type="slidenum">
              <a:rPr lang="en-GB" smtClean="0"/>
              <a:t>12</a:t>
            </a:fld>
            <a:endParaRPr lang="en-GB"/>
          </a:p>
        </p:txBody>
      </p:sp>
    </p:spTree>
    <p:extLst>
      <p:ext uri="{BB962C8B-B14F-4D97-AF65-F5344CB8AC3E}">
        <p14:creationId xmlns:p14="http://schemas.microsoft.com/office/powerpoint/2010/main" val="26100215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W"/>
          </a:p>
        </p:txBody>
      </p:sp>
      <p:sp>
        <p:nvSpPr>
          <p:cNvPr id="4" name="Slide Number Placeholder 3"/>
          <p:cNvSpPr>
            <a:spLocks noGrp="1"/>
          </p:cNvSpPr>
          <p:nvPr>
            <p:ph type="sldNum" sz="quarter" idx="5"/>
          </p:nvPr>
        </p:nvSpPr>
        <p:spPr/>
        <p:txBody>
          <a:bodyPr/>
          <a:lstStyle/>
          <a:p>
            <a:fld id="{AA15FFEB-B92C-48FE-B7DC-14B19DB0085E}" type="slidenum">
              <a:rPr lang="en-GB" smtClean="0"/>
              <a:t>13</a:t>
            </a:fld>
            <a:endParaRPr lang="en-GB"/>
          </a:p>
        </p:txBody>
      </p:sp>
    </p:spTree>
    <p:extLst>
      <p:ext uri="{BB962C8B-B14F-4D97-AF65-F5344CB8AC3E}">
        <p14:creationId xmlns:p14="http://schemas.microsoft.com/office/powerpoint/2010/main" val="3393127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100" dirty="0">
                <a:effectLst/>
                <a:latin typeface="Calibri" panose="020F0502020204030204" pitchFamily="34" charset="0"/>
                <a:ea typeface="Calibri" panose="020F0502020204030204" pitchFamily="34" charset="0"/>
                <a:cs typeface="Calibri" panose="020F0502020204030204" pitchFamily="34" charset="0"/>
              </a:rPr>
              <a:t>The agriculture sector has been at the centre of the country’s economic </a:t>
            </a:r>
            <a:r>
              <a:rPr lang="en-GB" sz="1100" dirty="0">
                <a:effectLst/>
                <a:latin typeface="Calibri" panose="020F0502020204030204" pitchFamily="34" charset="0"/>
                <a:ea typeface="Calibri" panose="020F0502020204030204" pitchFamily="34" charset="0"/>
              </a:rPr>
              <a:t>development agenda since independence in 1964</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100" dirty="0">
                <a:effectLst/>
                <a:latin typeface="Calibri" panose="020F0502020204030204" pitchFamily="34" charset="0"/>
                <a:ea typeface="Calibri" panose="020F0502020204030204" pitchFamily="34" charset="0"/>
                <a:cs typeface="Calibri" panose="020F0502020204030204" pitchFamily="34" charset="0"/>
              </a:rPr>
              <a:t>However, the sector has been registering slow and erratic growth, averaging roughly 3% in the last 10 years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100" dirty="0">
                <a:effectLst/>
                <a:latin typeface="Calibri" panose="020F0502020204030204" pitchFamily="34" charset="0"/>
                <a:ea typeface="Calibri" panose="020F0502020204030204" pitchFamily="34" charset="0"/>
                <a:cs typeface="Calibri" panose="020F0502020204030204" pitchFamily="34" charset="0"/>
              </a:rPr>
              <a:t>This 3% average growth rate is just half of the 6% sector growth considered necessary for any country to be food secure and self-sufficient and to have improved nutrition (see CAADP targets).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100" dirty="0">
                <a:effectLst/>
                <a:latin typeface="Calibri" panose="020F0502020204030204" pitchFamily="34" charset="0"/>
                <a:ea typeface="Calibri" panose="020F0502020204030204" pitchFamily="34" charset="0"/>
                <a:cs typeface="Calibri" panose="020F0502020204030204" pitchFamily="34" charset="0"/>
              </a:rPr>
              <a:t>As a result, Malawi is still experiencing frequent food and nutrition insecurity issues despite making significant progress, since 2005</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100" dirty="0">
                <a:effectLst/>
                <a:latin typeface="Calibri" panose="020F0502020204030204" pitchFamily="34" charset="0"/>
                <a:ea typeface="Calibri" panose="020F0502020204030204" pitchFamily="34" charset="0"/>
                <a:cs typeface="Calibri" panose="020F0502020204030204" pitchFamily="34" charset="0"/>
              </a:rPr>
              <a:t>Food insecurity as measured by the GHI score is still classified as serious with a GHI score of 20.7 (2022) from 21.3% (2021) and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100" dirty="0">
                <a:effectLst/>
                <a:latin typeface="Calibri" panose="020F0502020204030204" pitchFamily="34" charset="0"/>
                <a:ea typeface="Calibri" panose="020F0502020204030204" pitchFamily="34" charset="0"/>
                <a:cs typeface="Calibri" panose="020F0502020204030204" pitchFamily="34" charset="0"/>
              </a:rPr>
              <a:t>Undernourishment in the population is still high (17.8%) (2022) from 17% in 2021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100" dirty="0">
                <a:effectLst/>
                <a:latin typeface="Calibri" panose="020F0502020204030204" pitchFamily="34" charset="0"/>
                <a:ea typeface="Calibri" panose="020F0502020204030204" pitchFamily="34" charset="0"/>
                <a:cs typeface="Calibri" panose="020F0502020204030204" pitchFamily="34" charset="0"/>
              </a:rPr>
              <a:t>The</a:t>
            </a:r>
            <a:r>
              <a:rPr lang="en-GB" sz="1100" dirty="0">
                <a:effectLst/>
                <a:latin typeface="Calibri" panose="020F0502020204030204" pitchFamily="34" charset="0"/>
                <a:ea typeface="Calibri" panose="020F0502020204030204" pitchFamily="34" charset="0"/>
              </a:rPr>
              <a:t> major factor contributing to low agricultural productivity has been cited as the inability of smallholder farmers to access adequate quantities of productivity enhancing farm inputs, such as inorganic fertilisers and seed.</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100" dirty="0">
                <a:effectLst/>
                <a:latin typeface="Calibri" panose="020F0502020204030204" pitchFamily="34" charset="0"/>
                <a:ea typeface="Calibri" panose="020F0502020204030204" pitchFamily="34" charset="0"/>
                <a:cs typeface="Calibri" panose="020F0502020204030204" pitchFamily="34" charset="0"/>
              </a:rPr>
              <a:t>The inputs subsidy program (FISP) was introduced to counter this problem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100" dirty="0">
                <a:effectLst/>
                <a:latin typeface="Calibri" panose="020F0502020204030204" pitchFamily="34" charset="0"/>
                <a:ea typeface="Calibri" panose="020F0502020204030204" pitchFamily="34" charset="0"/>
                <a:cs typeface="Calibri" panose="020F0502020204030204" pitchFamily="34" charset="0"/>
              </a:rPr>
              <a:t>The program initially targeted </a:t>
            </a:r>
            <a:r>
              <a:rPr lang="en-US" sz="1100" b="0" dirty="0"/>
              <a:t>between 0.9 to 1.6 million smallholder farmers, but currently targeting 2.5m farm households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100" b="0" dirty="0"/>
              <a:t>The program has made several achievements that has made it popular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MW"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MW" dirty="0"/>
          </a:p>
        </p:txBody>
      </p:sp>
      <p:sp>
        <p:nvSpPr>
          <p:cNvPr id="4" name="Slide Number Placeholder 3"/>
          <p:cNvSpPr>
            <a:spLocks noGrp="1"/>
          </p:cNvSpPr>
          <p:nvPr>
            <p:ph type="sldNum" sz="quarter" idx="5"/>
          </p:nvPr>
        </p:nvSpPr>
        <p:spPr/>
        <p:txBody>
          <a:bodyPr/>
          <a:lstStyle/>
          <a:p>
            <a:fld id="{AA15FFEB-B92C-48FE-B7DC-14B19DB0085E}" type="slidenum">
              <a:rPr lang="en-GB" smtClean="0"/>
              <a:t>1</a:t>
            </a:fld>
            <a:endParaRPr lang="en-GB"/>
          </a:p>
        </p:txBody>
      </p:sp>
    </p:spTree>
    <p:extLst>
      <p:ext uri="{BB962C8B-B14F-4D97-AF65-F5344CB8AC3E}">
        <p14:creationId xmlns:p14="http://schemas.microsoft.com/office/powerpoint/2010/main" val="2580726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defTabSz="914400" rtl="0" eaLnBrk="1" latinLnBrk="0" hangingPunct="1">
              <a:spcBef>
                <a:spcPts val="1200"/>
              </a:spcBef>
              <a:buAutoNum type="arabicPeriod"/>
            </a:pPr>
            <a:r>
              <a:rPr lang="en-US" dirty="0"/>
              <a:t>For example, the APES data shows that farmer-level yields for CG-7 groundnuts increased from around </a:t>
            </a:r>
            <a:r>
              <a:rPr lang="en-US" sz="1200" kern="1200" dirty="0">
                <a:solidFill>
                  <a:schemeClr val="tx1"/>
                </a:solidFill>
                <a:latin typeface="+mn-lt"/>
                <a:ea typeface="+mn-ea"/>
                <a:cs typeface="+mn-cs"/>
              </a:rPr>
              <a:t>900kgs/Ha to around 1.12 MT/ha </a:t>
            </a:r>
          </a:p>
          <a:p>
            <a:pPr marL="228600" indent="-228600" algn="l" defTabSz="914400" rtl="0" eaLnBrk="1" latinLnBrk="0" hangingPunct="1">
              <a:spcBef>
                <a:spcPts val="1200"/>
              </a:spcBef>
              <a:buAutoNum type="arabicPeriod"/>
            </a:pPr>
            <a:r>
              <a:rPr lang="en-US" sz="1200" kern="1200" dirty="0">
                <a:solidFill>
                  <a:schemeClr val="tx1"/>
                </a:solidFill>
                <a:latin typeface="+mn-lt"/>
                <a:ea typeface="+mn-ea"/>
                <a:cs typeface="+mn-cs"/>
              </a:rPr>
              <a:t>And those for pigeon peas and Soybeans from around 800kgs/Ha to around 1.22 MT/Ha and 1MT/Ha, respectively</a:t>
            </a:r>
          </a:p>
          <a:p>
            <a:pPr marL="228600" indent="-228600" algn="l" defTabSz="914400" rtl="0" eaLnBrk="1" latinLnBrk="0" hangingPunct="1">
              <a:spcBef>
                <a:spcPts val="1200"/>
              </a:spcBef>
              <a:buAutoNum type="arabicPeriod"/>
            </a:pPr>
            <a:r>
              <a:rPr lang="en-US" sz="1200" kern="1200" dirty="0">
                <a:solidFill>
                  <a:schemeClr val="tx1"/>
                </a:solidFill>
                <a:latin typeface="+mn-lt"/>
                <a:ea typeface="+mn-ea"/>
                <a:cs typeface="+mn-cs"/>
              </a:rPr>
              <a:t>However, these were below their respective yield potential of 2.5MT/Ha for CG-7 groundnuts, 6MT/Ha for Pigeon peas, and 4MT/Ha for Soybeans </a:t>
            </a:r>
          </a:p>
          <a:p>
            <a:pPr marL="228600" marR="0" lvl="0" indent="-228600" algn="l" defTabSz="914400" rtl="0" eaLnBrk="1" fontAlgn="auto" latinLnBrk="0" hangingPunct="1">
              <a:lnSpc>
                <a:spcPct val="100000"/>
              </a:lnSpc>
              <a:spcBef>
                <a:spcPts val="1200"/>
              </a:spcBef>
              <a:spcAft>
                <a:spcPts val="0"/>
              </a:spcAft>
              <a:buClrTx/>
              <a:buSzTx/>
              <a:buFontTx/>
              <a:buAutoNum type="arabicPeriod"/>
              <a:tabLst/>
              <a:defRPr/>
            </a:pPr>
            <a:r>
              <a:rPr lang="en-US" sz="1200" kern="1200" dirty="0">
                <a:solidFill>
                  <a:schemeClr val="tx1"/>
                </a:solidFill>
                <a:latin typeface="+mn-lt"/>
                <a:ea typeface="+mn-ea"/>
                <a:cs typeface="+mn-cs"/>
              </a:rPr>
              <a:t>The GHI score has dropped from 33.5% in 2006 to 21.3% in 2021</a:t>
            </a:r>
          </a:p>
          <a:p>
            <a:pPr marL="228600" marR="0" lvl="0" indent="-228600" algn="l" defTabSz="914400" rtl="0" eaLnBrk="1" fontAlgn="auto" latinLnBrk="0" hangingPunct="1">
              <a:lnSpc>
                <a:spcPct val="100000"/>
              </a:lnSpc>
              <a:spcBef>
                <a:spcPts val="1200"/>
              </a:spcBef>
              <a:spcAft>
                <a:spcPts val="0"/>
              </a:spcAft>
              <a:buClrTx/>
              <a:buSzTx/>
              <a:buFontTx/>
              <a:buAutoNum type="arabicPeriod"/>
              <a:tabLst/>
              <a:defRPr/>
            </a:pPr>
            <a:r>
              <a:rPr lang="en-US" sz="1200" kern="1200" noProof="0" dirty="0">
                <a:solidFill>
                  <a:schemeClr val="tx1"/>
                </a:solidFill>
                <a:latin typeface="+mn-lt"/>
                <a:ea typeface="+mn-ea"/>
                <a:cs typeface="+mn-cs"/>
              </a:rPr>
              <a:t>Stunting - Low height for age - has dropped from 52.5% in 2005  to 37% </a:t>
            </a:r>
          </a:p>
          <a:p>
            <a:pPr marL="228600" marR="0" lvl="0" indent="-228600" algn="l" defTabSz="914400" rtl="0" eaLnBrk="1" fontAlgn="auto" latinLnBrk="0" hangingPunct="1">
              <a:lnSpc>
                <a:spcPct val="100000"/>
              </a:lnSpc>
              <a:spcBef>
                <a:spcPts val="1200"/>
              </a:spcBef>
              <a:spcAft>
                <a:spcPts val="0"/>
              </a:spcAft>
              <a:buClrTx/>
              <a:buSzTx/>
              <a:buFontTx/>
              <a:buAutoNum type="arabicPeriod"/>
              <a:tabLst/>
              <a:defRPr/>
            </a:pPr>
            <a:r>
              <a:rPr lang="en-US" sz="1200" kern="1200" noProof="0" dirty="0">
                <a:solidFill>
                  <a:schemeClr val="tx1"/>
                </a:solidFill>
                <a:latin typeface="+mn-lt"/>
                <a:ea typeface="+mn-ea"/>
                <a:cs typeface="+mn-cs"/>
              </a:rPr>
              <a:t>Child wasting - low weight for age - dropped from 6.3% in 2005 to 2.7%</a:t>
            </a:r>
          </a:p>
          <a:p>
            <a:pPr marL="228600" marR="0" lvl="0" indent="-228600" algn="l" defTabSz="914400" rtl="0" eaLnBrk="1" fontAlgn="auto" latinLnBrk="0" hangingPunct="1">
              <a:lnSpc>
                <a:spcPct val="100000"/>
              </a:lnSpc>
              <a:spcBef>
                <a:spcPts val="1200"/>
              </a:spcBef>
              <a:spcAft>
                <a:spcPts val="0"/>
              </a:spcAft>
              <a:buClrTx/>
              <a:buSzTx/>
              <a:buFontTx/>
              <a:buAutoNum type="arabicPeriod"/>
              <a:tabLst/>
              <a:defRPr/>
            </a:pPr>
            <a:r>
              <a:rPr lang="en-US" sz="1200" kern="1200" noProof="0" dirty="0">
                <a:solidFill>
                  <a:schemeClr val="tx1"/>
                </a:solidFill>
                <a:latin typeface="+mn-lt"/>
                <a:ea typeface="+mn-ea"/>
                <a:cs typeface="+mn-cs"/>
              </a:rPr>
              <a:t>Subsequently, the program has been maintained by successive administrations – with some variations in design and scales of coverage</a:t>
            </a:r>
            <a:endParaRPr lang="en-US" sz="1200" kern="1200" dirty="0">
              <a:solidFill>
                <a:schemeClr val="tx1"/>
              </a:solidFill>
              <a:latin typeface="+mn-lt"/>
              <a:ea typeface="+mn-ea"/>
              <a:cs typeface="+mn-cs"/>
            </a:endParaRPr>
          </a:p>
          <a:p>
            <a:pPr marL="228600" indent="-228600" algn="l" defTabSz="914400" rtl="0" eaLnBrk="1" latinLnBrk="0" hangingPunct="1">
              <a:spcBef>
                <a:spcPts val="1200"/>
              </a:spcBef>
              <a:buAutoNum type="arabicPeriod"/>
            </a:pPr>
            <a:r>
              <a:rPr lang="en-US" sz="1200" kern="1200" dirty="0">
                <a:solidFill>
                  <a:schemeClr val="tx1"/>
                </a:solidFill>
                <a:latin typeface="+mn-lt"/>
                <a:ea typeface="+mn-ea"/>
                <a:cs typeface="+mn-cs"/>
              </a:rPr>
              <a:t>As will be shown in the next slide, the program has been praised as a suitable and appropriate response to persistent food crises in the country</a:t>
            </a:r>
            <a:endParaRPr lang="en-MW" sz="120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AA15FFEB-B92C-48FE-B7DC-14B19DB0085E}" type="slidenum">
              <a:rPr lang="en-GB" smtClean="0"/>
              <a:t>2</a:t>
            </a:fld>
            <a:endParaRPr lang="en-GB"/>
          </a:p>
        </p:txBody>
      </p:sp>
    </p:spTree>
    <p:extLst>
      <p:ext uri="{BB962C8B-B14F-4D97-AF65-F5344CB8AC3E}">
        <p14:creationId xmlns:p14="http://schemas.microsoft.com/office/powerpoint/2010/main" val="477846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spcBef>
                <a:spcPts val="1200"/>
              </a:spcBef>
              <a:buAutoNum type="arabicPeriod"/>
            </a:pPr>
            <a:r>
              <a:rPr lang="en-US" dirty="0"/>
              <a:t>As average household maize yields increased by over 60% from 1.3MT/ha between 1995-2004 to 2.1MT/ha between 2005 to 2014</a:t>
            </a:r>
          </a:p>
          <a:p>
            <a:pPr marL="228600" indent="-228600">
              <a:spcBef>
                <a:spcPts val="1200"/>
              </a:spcBef>
              <a:buAutoNum type="arabicPeriod"/>
            </a:pPr>
            <a:r>
              <a:rPr lang="en-US" dirty="0"/>
              <a:t>However, these yields are not only lower than the moderate potential yields of 7MT/ha but also </a:t>
            </a:r>
          </a:p>
          <a:p>
            <a:pPr marL="228600" indent="-228600">
              <a:spcBef>
                <a:spcPts val="1200"/>
              </a:spcBef>
              <a:buAutoNum type="arabicPeriod"/>
            </a:pPr>
            <a:r>
              <a:rPr lang="en-US" dirty="0"/>
              <a:t>Susceptible to external shocks such as rainfall as seen between 2015 and 2017</a:t>
            </a:r>
          </a:p>
          <a:p>
            <a:pPr marL="228600" indent="-228600">
              <a:spcBef>
                <a:spcPts val="1200"/>
              </a:spcBef>
              <a:buAutoNum type="arabicPeriod"/>
            </a:pPr>
            <a:r>
              <a:rPr lang="en-US" dirty="0"/>
              <a:t>In the next slide I want to show you why previous subsidy programs may have underachieved</a:t>
            </a:r>
            <a:endParaRPr lang="en-MW" dirty="0"/>
          </a:p>
        </p:txBody>
      </p:sp>
      <p:sp>
        <p:nvSpPr>
          <p:cNvPr id="4" name="Slide Number Placeholder 3"/>
          <p:cNvSpPr>
            <a:spLocks noGrp="1"/>
          </p:cNvSpPr>
          <p:nvPr>
            <p:ph type="sldNum" sz="quarter" idx="5"/>
          </p:nvPr>
        </p:nvSpPr>
        <p:spPr/>
        <p:txBody>
          <a:bodyPr/>
          <a:lstStyle/>
          <a:p>
            <a:fld id="{AA15FFEB-B92C-48FE-B7DC-14B19DB0085E}" type="slidenum">
              <a:rPr lang="en-GB" smtClean="0"/>
              <a:t>3</a:t>
            </a:fld>
            <a:endParaRPr lang="en-GB"/>
          </a:p>
        </p:txBody>
      </p:sp>
    </p:spTree>
    <p:extLst>
      <p:ext uri="{BB962C8B-B14F-4D97-AF65-F5344CB8AC3E}">
        <p14:creationId xmlns:p14="http://schemas.microsoft.com/office/powerpoint/2010/main" val="286630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49"/>
            <a:ext cx="5917019" cy="4647758"/>
          </a:xfrm>
        </p:spPr>
        <p:txBody>
          <a:bodyPr/>
          <a:lstStyle/>
          <a:p>
            <a:pPr marL="228600" indent="-228600">
              <a:buAutoNum type="arabicPeriod"/>
            </a:pPr>
            <a:r>
              <a:rPr lang="en-US" sz="1150" dirty="0"/>
              <a:t>In subsidy programs like our AIP, subsidies are supposed to be rationed to poor but potentially productive beneficiaries who would otherwise lack access to commercial inputs (My colleague Jan will probably talk more about the complexities of targeted programs)</a:t>
            </a:r>
          </a:p>
          <a:p>
            <a:pPr marL="228600" indent="-228600">
              <a:buAutoNum type="arabicPeriod"/>
            </a:pPr>
            <a:r>
              <a:rPr lang="en-US" sz="1150" dirty="0"/>
              <a:t>Ineffective targeting may reduce the cost-effectiveness of subsidies, the overall contribution of subsidies to total fertilizer use at farm-level, and/or exacerbate the adverse effects of subsidies on commercial input markets. </a:t>
            </a:r>
          </a:p>
          <a:p>
            <a:pPr marL="228600" indent="-228600">
              <a:buAutoNum type="arabicPeriod"/>
            </a:pPr>
            <a:r>
              <a:rPr lang="en-US" sz="1150" dirty="0"/>
              <a:t>Effective targeting can be made more feasible by implementing separate programs for food security and social security objectives, each with appropriately defined targeting criteria</a:t>
            </a:r>
          </a:p>
          <a:p>
            <a:pPr marL="228600" indent="-228600">
              <a:buAutoNum type="arabicPeriod"/>
            </a:pPr>
            <a:r>
              <a:rPr lang="en-US" sz="1150" dirty="0"/>
              <a:t>Also, literature shows that </a:t>
            </a:r>
            <a:r>
              <a:rPr lang="en-US" sz="1150" b="0" i="0" dirty="0">
                <a:solidFill>
                  <a:srgbClr val="000000"/>
                </a:solidFill>
                <a:effectLst/>
                <a:latin typeface="YuGothic-Regular"/>
              </a:rPr>
              <a:t>each additional kg of fertilizer that was subsidized prior to 2020/21 season reduced the quantity of unsubsidized purchases by 0.15-0.21 kgs</a:t>
            </a:r>
            <a:r>
              <a:rPr lang="en-US" sz="1150" dirty="0"/>
              <a:t> </a:t>
            </a:r>
          </a:p>
          <a:p>
            <a:pPr marL="228600" indent="-228600">
              <a:buAutoNum type="arabicPeriod"/>
            </a:pPr>
            <a:r>
              <a:rPr lang="en-US" sz="1150" b="0" i="0" dirty="0">
                <a:solidFill>
                  <a:srgbClr val="000000"/>
                </a:solidFill>
                <a:effectLst/>
                <a:latin typeface="YuGothic-Regular"/>
              </a:rPr>
              <a:t>This displacement rate almost certainly increased during the 2020/21 season, as beneficiary coverage increased roughly four-fold</a:t>
            </a:r>
            <a:r>
              <a:rPr lang="en-US" sz="1150" dirty="0"/>
              <a:t> </a:t>
            </a:r>
          </a:p>
          <a:p>
            <a:pPr marL="228600" indent="-228600">
              <a:buAutoNum type="arabicPeriod"/>
            </a:pPr>
            <a:r>
              <a:rPr lang="en-US" sz="1150" dirty="0"/>
              <a:t>Some people think that the subsidy program should instead target commercial farmers and cooperatives. What this will do is that it will only increase the displacement rate of commercial purchases. </a:t>
            </a:r>
          </a:p>
          <a:p>
            <a:pPr marL="228600" indent="-228600">
              <a:buAutoNum type="arabicPeriod"/>
            </a:pPr>
            <a:r>
              <a:rPr lang="en-US" sz="1150" b="0" i="0" dirty="0">
                <a:solidFill>
                  <a:srgbClr val="000000"/>
                </a:solidFill>
                <a:effectLst/>
                <a:latin typeface="YuGothic-Regular"/>
              </a:rPr>
              <a:t>Further, as the 2021/22 season has revealed, </a:t>
            </a:r>
            <a:r>
              <a:rPr lang="en-US" sz="1150" dirty="0"/>
              <a:t>not only is the budget for AIP very large (averaging between 64 - 65% of the </a:t>
            </a:r>
            <a:r>
              <a:rPr lang="en-US" sz="1150" dirty="0" err="1"/>
              <a:t>MoA</a:t>
            </a:r>
            <a:r>
              <a:rPr lang="en-US" sz="1150" dirty="0"/>
              <a:t> 2021/22 budget), but the cost and distribution of fertilizers is also emerging to be a major financial burden to government. </a:t>
            </a:r>
          </a:p>
          <a:p>
            <a:pPr marL="228600" indent="-228600">
              <a:buAutoNum type="arabicPeriod"/>
            </a:pPr>
            <a:r>
              <a:rPr lang="en-US" sz="1150" dirty="0"/>
              <a:t>Distribution requires substantial use of the human resources (time) of various government agencies </a:t>
            </a:r>
          </a:p>
          <a:p>
            <a:pPr marL="228600" indent="-228600">
              <a:buAutoNum type="arabicPeriod"/>
            </a:pPr>
            <a:r>
              <a:rPr lang="en-US" sz="1150" dirty="0"/>
              <a:t>And </a:t>
            </a:r>
            <a:r>
              <a:rPr lang="en-US" sz="1150" b="0" i="0" dirty="0">
                <a:solidFill>
                  <a:srgbClr val="000000"/>
                </a:solidFill>
                <a:effectLst/>
                <a:latin typeface="YuGothic-Regular"/>
              </a:rPr>
              <a:t>for a given number of beneficiaries and subsidy rate, the program's cost will continue to be</a:t>
            </a:r>
            <a:r>
              <a:rPr lang="en-US" sz="1150" dirty="0"/>
              <a:t> </a:t>
            </a:r>
            <a:r>
              <a:rPr lang="en-US" sz="1150" b="0" i="0" dirty="0">
                <a:solidFill>
                  <a:srgbClr val="000000"/>
                </a:solidFill>
                <a:effectLst/>
                <a:latin typeface="YuGothic-Regular"/>
              </a:rPr>
              <a:t>difficult to predict because fertilizer prices are largely determined outside of Malawi's borders</a:t>
            </a:r>
            <a:r>
              <a:rPr lang="en-US" sz="1150" dirty="0"/>
              <a:t> </a:t>
            </a:r>
          </a:p>
          <a:p>
            <a:pPr marL="228600" indent="-228600">
              <a:buAutoNum type="arabicPeriod"/>
            </a:pPr>
            <a:r>
              <a:rPr lang="en-US" sz="1150" dirty="0"/>
              <a:t>The next slide demonstrates the composition of governments’ allocations to the </a:t>
            </a:r>
            <a:r>
              <a:rPr lang="en-US" sz="1150" dirty="0" err="1"/>
              <a:t>MoA</a:t>
            </a:r>
            <a:r>
              <a:rPr lang="en-US" sz="1150" dirty="0"/>
              <a:t> and how the subsidy program has dominated the </a:t>
            </a:r>
            <a:r>
              <a:rPr lang="en-US" sz="1150" dirty="0" err="1"/>
              <a:t>MoA</a:t>
            </a:r>
            <a:r>
              <a:rPr lang="en-US" sz="1150" dirty="0"/>
              <a:t> budget</a:t>
            </a:r>
            <a:endParaRPr lang="en-MW" dirty="0"/>
          </a:p>
        </p:txBody>
      </p:sp>
      <p:sp>
        <p:nvSpPr>
          <p:cNvPr id="4" name="Slide Number Placeholder 3"/>
          <p:cNvSpPr>
            <a:spLocks noGrp="1"/>
          </p:cNvSpPr>
          <p:nvPr>
            <p:ph type="sldNum" sz="quarter" idx="5"/>
          </p:nvPr>
        </p:nvSpPr>
        <p:spPr/>
        <p:txBody>
          <a:bodyPr/>
          <a:lstStyle/>
          <a:p>
            <a:fld id="{AA15FFEB-B92C-48FE-B7DC-14B19DB0085E}" type="slidenum">
              <a:rPr lang="en-GB" smtClean="0"/>
              <a:t>4</a:t>
            </a:fld>
            <a:endParaRPr lang="en-GB"/>
          </a:p>
        </p:txBody>
      </p:sp>
    </p:spTree>
    <p:extLst>
      <p:ext uri="{BB962C8B-B14F-4D97-AF65-F5344CB8AC3E}">
        <p14:creationId xmlns:p14="http://schemas.microsoft.com/office/powerpoint/2010/main" val="1637382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Ten year average budgetary allocations to selected MoA programs between 2009/2010 and 2019/2020 financial years </a:t>
            </a:r>
          </a:p>
          <a:p>
            <a:pPr marL="228600" indent="-228600">
              <a:buAutoNum type="arabicPeriod"/>
            </a:pPr>
            <a:r>
              <a:rPr lang="en-US" dirty="0"/>
              <a:t>Other agricultural sector programs like extension, research and livestock have received minimal attention in terms of funding allocations</a:t>
            </a:r>
            <a:endParaRPr lang="en-MW" dirty="0"/>
          </a:p>
        </p:txBody>
      </p:sp>
      <p:sp>
        <p:nvSpPr>
          <p:cNvPr id="4" name="Slide Number Placeholder 3"/>
          <p:cNvSpPr>
            <a:spLocks noGrp="1"/>
          </p:cNvSpPr>
          <p:nvPr>
            <p:ph type="sldNum" sz="quarter" idx="5"/>
          </p:nvPr>
        </p:nvSpPr>
        <p:spPr/>
        <p:txBody>
          <a:bodyPr/>
          <a:lstStyle/>
          <a:p>
            <a:fld id="{AA15FFEB-B92C-48FE-B7DC-14B19DB0085E}" type="slidenum">
              <a:rPr lang="en-GB" smtClean="0"/>
              <a:t>5</a:t>
            </a:fld>
            <a:endParaRPr lang="en-GB"/>
          </a:p>
        </p:txBody>
      </p:sp>
    </p:spTree>
    <p:extLst>
      <p:ext uri="{BB962C8B-B14F-4D97-AF65-F5344CB8AC3E}">
        <p14:creationId xmlns:p14="http://schemas.microsoft.com/office/powerpoint/2010/main" val="128447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1200"/>
              </a:spcBef>
              <a:spcAft>
                <a:spcPts val="0"/>
              </a:spcAft>
              <a:buClrTx/>
              <a:buSzTx/>
              <a:buFontTx/>
              <a:buAutoNum type="arabicPeriod"/>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Further, previous subsidy programs have failed to increase the agronomic efficiency of fertilizers</a:t>
            </a:r>
            <a:endParaRPr lang="en-US" sz="1200" b="0" i="0" dirty="0">
              <a:solidFill>
                <a:srgbClr val="000000"/>
              </a:solidFill>
              <a:effectLst/>
              <a:latin typeface="YuGothic-Regular"/>
            </a:endParaRPr>
          </a:p>
          <a:p>
            <a:pPr marL="228600" marR="0" lvl="0" indent="-228600" algn="l" defTabSz="914400" rtl="0" eaLnBrk="1" fontAlgn="auto" latinLnBrk="0" hangingPunct="1">
              <a:lnSpc>
                <a:spcPct val="100000"/>
              </a:lnSpc>
              <a:spcBef>
                <a:spcPts val="1200"/>
              </a:spcBef>
              <a:spcAft>
                <a:spcPts val="0"/>
              </a:spcAft>
              <a:buClrTx/>
              <a:buSzTx/>
              <a:buFontTx/>
              <a:buAutoNum type="arabicPeriod"/>
              <a:tabLst/>
              <a:defRPr/>
            </a:pPr>
            <a:r>
              <a:rPr lang="en-US" sz="1200" b="0" i="0" dirty="0">
                <a:solidFill>
                  <a:srgbClr val="000000"/>
                </a:solidFill>
                <a:effectLst/>
                <a:latin typeface="YuGothic-Regular"/>
              </a:rPr>
              <a:t>Recent estimates show that farm-level maize yield responses for Malawi are in the range between nil and just over 6kg maize/N kg depending on farm</a:t>
            </a:r>
            <a:br>
              <a:rPr lang="en-US" sz="1200" b="0" i="0" dirty="0">
                <a:solidFill>
                  <a:srgbClr val="000000"/>
                </a:solidFill>
                <a:effectLst/>
                <a:latin typeface="YuGothic-Regular"/>
              </a:rPr>
            </a:br>
            <a:r>
              <a:rPr lang="en-US" sz="1200" b="0" i="0" dirty="0">
                <a:solidFill>
                  <a:srgbClr val="000000"/>
                </a:solidFill>
                <a:effectLst/>
                <a:latin typeface="YuGothic-Regular"/>
              </a:rPr>
              <a:t>management practices and ecological conditions and 2.6 kg maize/kg N on average </a:t>
            </a:r>
            <a:r>
              <a:rPr kumimoji="0" lang="en-US" sz="1200" b="0" i="0" u="none" strike="noStrike" kern="1200" cap="none" spc="0" normalizeH="0" baseline="0" noProof="0" dirty="0">
                <a:ln>
                  <a:noFill/>
                </a:ln>
                <a:solidFill>
                  <a:srgbClr val="000000"/>
                </a:solidFill>
                <a:effectLst/>
                <a:uLnTx/>
                <a:uFillTx/>
                <a:latin typeface="YuGothic-Regular"/>
                <a:ea typeface="+mn-ea"/>
                <a:cs typeface="+mn-cs"/>
              </a:rPr>
              <a:t>(</a:t>
            </a:r>
            <a:r>
              <a:rPr kumimoji="0" lang="en-US" sz="1200" b="1" i="0" u="none" strike="noStrike" kern="1200" cap="none" spc="0" normalizeH="0" baseline="0" noProof="0" dirty="0">
                <a:ln>
                  <a:noFill/>
                </a:ln>
                <a:solidFill>
                  <a:srgbClr val="000000"/>
                </a:solidFill>
                <a:effectLst/>
                <a:uLnTx/>
                <a:uFillTx/>
                <a:latin typeface="YuGothic-Regular"/>
                <a:ea typeface="+mn-ea"/>
                <a:cs typeface="+mn-cs"/>
              </a:rPr>
              <a:t>see last bar on the bar graph</a:t>
            </a:r>
            <a:r>
              <a:rPr kumimoji="0" lang="en-US" sz="1200" b="0" i="0" u="none" strike="noStrike" kern="1200" cap="none" spc="0" normalizeH="0" baseline="0" noProof="0" dirty="0">
                <a:ln>
                  <a:noFill/>
                </a:ln>
                <a:solidFill>
                  <a:srgbClr val="000000"/>
                </a:solidFill>
                <a:effectLst/>
                <a:uLnTx/>
                <a:uFillTx/>
                <a:latin typeface="YuGothic-Regular"/>
                <a:ea typeface="+mn-ea"/>
                <a:cs typeface="+mn-cs"/>
              </a:rPr>
              <a:t>)</a:t>
            </a:r>
          </a:p>
          <a:p>
            <a:pPr marL="228600" indent="-228600">
              <a:spcBef>
                <a:spcPts val="1200"/>
              </a:spcBef>
              <a:buAutoNum type="arabicPeriod"/>
            </a:pPr>
            <a:r>
              <a:rPr lang="en-US" sz="1200" b="0" i="0" dirty="0">
                <a:solidFill>
                  <a:srgbClr val="000000"/>
                </a:solidFill>
                <a:effectLst/>
                <a:latin typeface="YuGothic-Regular"/>
              </a:rPr>
              <a:t>Earlier estimates (from roughly 30 years ago) are as high as 18kg maize/kg N </a:t>
            </a:r>
            <a:r>
              <a:rPr lang="en-US" sz="1200" b="1" i="0" dirty="0">
                <a:solidFill>
                  <a:srgbClr val="000000"/>
                </a:solidFill>
                <a:effectLst/>
                <a:latin typeface="YuGothic-Regular"/>
              </a:rPr>
              <a:t>(see first bar in deep green</a:t>
            </a:r>
            <a:r>
              <a:rPr lang="en-US" sz="1200" b="0" i="0" dirty="0">
                <a:solidFill>
                  <a:srgbClr val="000000"/>
                </a:solidFill>
                <a:effectLst/>
                <a:latin typeface="YuGothic-Regular"/>
              </a:rPr>
              <a:t>)</a:t>
            </a:r>
          </a:p>
          <a:p>
            <a:pPr marL="228600" indent="-228600">
              <a:spcBef>
                <a:spcPts val="1200"/>
              </a:spcBef>
              <a:buAutoNum type="arabicPeriod"/>
            </a:pPr>
            <a:r>
              <a:rPr lang="en-US" dirty="0"/>
              <a:t>However, even the most optimistic estimates of 18kg maize/kg N are way below the regional estimates of between 35 – 37kg maize/kg N</a:t>
            </a:r>
          </a:p>
          <a:p>
            <a:pPr marL="228600" marR="0" lvl="0" indent="-228600" algn="l" defTabSz="914400" rtl="0" eaLnBrk="1" fontAlgn="auto" latinLnBrk="0" hangingPunct="1">
              <a:lnSpc>
                <a:spcPct val="100000"/>
              </a:lnSpc>
              <a:spcBef>
                <a:spcPts val="1200"/>
              </a:spcBef>
              <a:spcAft>
                <a:spcPts val="0"/>
              </a:spcAft>
              <a:buClrTx/>
              <a:buSzTx/>
              <a:buFontTx/>
              <a:buAutoNum type="arabicPeriod"/>
              <a:tabLst/>
              <a:defRPr/>
            </a:pPr>
            <a:r>
              <a:rPr kumimoji="0" lang="en-US" sz="1200" b="0" i="0" u="none" strike="noStrike" kern="1200" cap="none" spc="0" normalizeH="0" baseline="0" noProof="0" dirty="0">
                <a:ln>
                  <a:noFill/>
                </a:ln>
                <a:solidFill>
                  <a:srgbClr val="000000"/>
                </a:solidFill>
                <a:effectLst/>
                <a:uLnTx/>
                <a:uFillTx/>
                <a:latin typeface="YuGothic-Regular"/>
                <a:ea typeface="+mn-ea"/>
                <a:cs typeface="+mn-cs"/>
              </a:rPr>
              <a:t>Clearly, yield responses to N fertilizer are low and possibly declining over time.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28600" indent="-228600">
              <a:spcBef>
                <a:spcPts val="1200"/>
              </a:spcBef>
              <a:buAutoNum type="arabicPeriod"/>
            </a:pPr>
            <a:r>
              <a:rPr lang="en-US" dirty="0"/>
              <a:t>Thus, </a:t>
            </a:r>
            <a:r>
              <a:rPr lang="en-US" sz="1200" b="0" i="0" dirty="0">
                <a:solidFill>
                  <a:srgbClr val="000000"/>
                </a:solidFill>
                <a:effectLst/>
                <a:latin typeface="YuGothic-Regular"/>
              </a:rPr>
              <a:t>raising the agronomic efficiency of nitrogen will be paramount for raising the profitability of using inorganic fertilizers, organic inputs, and improved maize seed</a:t>
            </a:r>
            <a:r>
              <a:rPr lang="en-US" dirty="0"/>
              <a:t> </a:t>
            </a:r>
          </a:p>
          <a:p>
            <a:pPr marL="228600" indent="-228600">
              <a:spcBef>
                <a:spcPts val="1200"/>
              </a:spcBef>
              <a:buAutoNum type="arabicPeriod"/>
            </a:pPr>
            <a:r>
              <a:rPr lang="en-US" dirty="0"/>
              <a:t>This may not be possible without reforming the subsidy to promote complementary interventions</a:t>
            </a:r>
          </a:p>
          <a:p>
            <a:pPr marL="228600" indent="-228600">
              <a:spcBef>
                <a:spcPts val="1200"/>
              </a:spcBef>
              <a:buAutoNum type="arabicPeriod"/>
            </a:pPr>
            <a:r>
              <a:rPr lang="en-US" dirty="0"/>
              <a:t>Next I further lay down the rationale for reforming the subsidy program before presenting the actual reform proposals</a:t>
            </a:r>
          </a:p>
          <a:p>
            <a:pPr marL="228600" indent="-228600">
              <a:spcBef>
                <a:spcPts val="1200"/>
              </a:spcBef>
              <a:buAutoNum type="arabicPeriod"/>
            </a:pPr>
            <a:r>
              <a:rPr lang="en-US" i="1" dirty="0"/>
              <a:t>The yield response to nitrogen fertilizer due to poor soil health – </a:t>
            </a:r>
            <a:r>
              <a:rPr lang="en-US" dirty="0"/>
              <a:t>yield response rates have fallen from roughly 18kgs/N in mid-80s to 6kgs/N in early 2020s</a:t>
            </a:r>
            <a:endParaRPr lang="en-MW" dirty="0"/>
          </a:p>
        </p:txBody>
      </p:sp>
      <p:sp>
        <p:nvSpPr>
          <p:cNvPr id="4" name="Slide Number Placeholder 3"/>
          <p:cNvSpPr>
            <a:spLocks noGrp="1"/>
          </p:cNvSpPr>
          <p:nvPr>
            <p:ph type="sldNum" sz="quarter" idx="5"/>
          </p:nvPr>
        </p:nvSpPr>
        <p:spPr/>
        <p:txBody>
          <a:bodyPr/>
          <a:lstStyle/>
          <a:p>
            <a:fld id="{AA15FFEB-B92C-48FE-B7DC-14B19DB0085E}" type="slidenum">
              <a:rPr lang="en-GB" smtClean="0"/>
              <a:t>6</a:t>
            </a:fld>
            <a:endParaRPr lang="en-GB"/>
          </a:p>
        </p:txBody>
      </p:sp>
    </p:spTree>
    <p:extLst>
      <p:ext uri="{BB962C8B-B14F-4D97-AF65-F5344CB8AC3E}">
        <p14:creationId xmlns:p14="http://schemas.microsoft.com/office/powerpoint/2010/main" val="4076711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Malawi is currently in the implementation drive of MW2063 having been recently adopted by the government.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This reinforces the need to reform agricultural programming, and to free resources to accommodate other interventions in the agriculture sector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The drive towards reforming the AIP has potentially been made easier for Malawi because of the expressed desire by His Excellency the State President to reform the subsidy program to make it more progressive</a:t>
            </a:r>
          </a:p>
          <a:p>
            <a:pPr marL="228600" indent="-228600">
              <a:lnSpc>
                <a:spcPct val="100000"/>
              </a:lnSpc>
              <a:spcBef>
                <a:spcPts val="0"/>
              </a:spcBef>
              <a:spcAft>
                <a:spcPts val="0"/>
              </a:spcAft>
              <a:buAutoNum type="arabicPeriod"/>
            </a:pPr>
            <a:r>
              <a:rPr lang="en-US" dirty="0"/>
              <a:t>Also, it is common knowledge that maize makes up over half of </a:t>
            </a:r>
            <a:r>
              <a:rPr lang="en-US" sz="1200" b="0" i="0" dirty="0">
                <a:solidFill>
                  <a:srgbClr val="000000"/>
                </a:solidFill>
                <a:effectLst/>
                <a:latin typeface="YuGothic-Regular"/>
              </a:rPr>
              <a:t>a typical Malawian diet and dominates farm-level production. </a:t>
            </a:r>
          </a:p>
          <a:p>
            <a:pPr marL="228600" indent="-228600">
              <a:lnSpc>
                <a:spcPct val="100000"/>
              </a:lnSpc>
              <a:spcBef>
                <a:spcPts val="0"/>
              </a:spcBef>
              <a:spcAft>
                <a:spcPts val="0"/>
              </a:spcAft>
              <a:buAutoNum type="arabicPeriod"/>
            </a:pPr>
            <a:r>
              <a:rPr lang="en-US" sz="1200" b="0" i="0" dirty="0">
                <a:solidFill>
                  <a:srgbClr val="000000"/>
                </a:solidFill>
                <a:effectLst/>
                <a:latin typeface="YuGothic-Regular"/>
              </a:rPr>
              <a:t>Agricultural policy could be used to change this and promote dietary and production diversity</a:t>
            </a:r>
            <a:r>
              <a:rPr lang="en-US" dirty="0"/>
              <a:t> </a:t>
            </a:r>
          </a:p>
          <a:p>
            <a:pPr marL="228600" indent="-228600">
              <a:lnSpc>
                <a:spcPct val="100000"/>
              </a:lnSpc>
              <a:spcBef>
                <a:spcPts val="0"/>
              </a:spcBef>
              <a:spcAft>
                <a:spcPts val="0"/>
              </a:spcAft>
              <a:buAutoNum type="arabicPeriod"/>
            </a:pPr>
            <a:r>
              <a:rPr lang="en-US" dirty="0"/>
              <a:t>Further, agricultural diversification and commercialization are already enshrined in the NAP and the NAIP (currently being reviewed), we just need to implement these</a:t>
            </a:r>
          </a:p>
          <a:p>
            <a:pPr marL="228600" indent="-228600">
              <a:lnSpc>
                <a:spcPct val="100000"/>
              </a:lnSpc>
              <a:spcBef>
                <a:spcPts val="0"/>
              </a:spcBef>
              <a:spcAft>
                <a:spcPts val="0"/>
              </a:spcAft>
              <a:buAutoNum type="arabicPeriod"/>
            </a:pPr>
            <a:r>
              <a:rPr lang="en-US" dirty="0"/>
              <a:t>Finally, studies in India and elsewhere have shown that investing in economic infrastructure and social services have greater and far-reaching payoffs than investing in subsidies</a:t>
            </a:r>
          </a:p>
          <a:p>
            <a:pPr marL="228600" indent="-228600">
              <a:lnSpc>
                <a:spcPct val="100000"/>
              </a:lnSpc>
              <a:spcBef>
                <a:spcPts val="0"/>
              </a:spcBef>
              <a:spcAft>
                <a:spcPts val="0"/>
              </a:spcAft>
              <a:buAutoNum type="arabicPeriod"/>
            </a:pPr>
            <a:r>
              <a:rPr lang="en-US" dirty="0"/>
              <a:t>Lastly subsidies are economically unsustainable in the long-run</a:t>
            </a:r>
          </a:p>
          <a:p>
            <a:pPr marL="228600" indent="-228600">
              <a:lnSpc>
                <a:spcPct val="100000"/>
              </a:lnSpc>
              <a:spcBef>
                <a:spcPts val="0"/>
              </a:spcBef>
              <a:spcAft>
                <a:spcPts val="0"/>
              </a:spcAft>
              <a:buAutoNum type="arabicPeriod"/>
            </a:pPr>
            <a:r>
              <a:rPr lang="en-US" dirty="0"/>
              <a:t>We therefore propose a number of reforms that government can implement in the short-, medium- and long-term.</a:t>
            </a:r>
          </a:p>
          <a:p>
            <a:pPr marL="228600" indent="-228600">
              <a:lnSpc>
                <a:spcPct val="100000"/>
              </a:lnSpc>
              <a:spcBef>
                <a:spcPts val="0"/>
              </a:spcBef>
              <a:spcAft>
                <a:spcPts val="0"/>
              </a:spcAft>
              <a:buAutoNum type="arabicPeriod"/>
            </a:pPr>
            <a:r>
              <a:rPr lang="en-US" dirty="0"/>
              <a:t>Our desire is to have government, and the rest of this forum, start deliberating these proposals and conduct further engagements beyond this event, to work out the modalities and/or the feasibility of implementing them successfully</a:t>
            </a:r>
          </a:p>
          <a:p>
            <a:pPr marL="228600" indent="-228600">
              <a:buAutoNum type="arabicPeriod"/>
            </a:pPr>
            <a:endParaRPr lang="en-MW" dirty="0"/>
          </a:p>
        </p:txBody>
      </p:sp>
      <p:sp>
        <p:nvSpPr>
          <p:cNvPr id="4" name="Slide Number Placeholder 3"/>
          <p:cNvSpPr>
            <a:spLocks noGrp="1"/>
          </p:cNvSpPr>
          <p:nvPr>
            <p:ph type="sldNum" sz="quarter" idx="5"/>
          </p:nvPr>
        </p:nvSpPr>
        <p:spPr/>
        <p:txBody>
          <a:bodyPr/>
          <a:lstStyle/>
          <a:p>
            <a:fld id="{AA15FFEB-B92C-48FE-B7DC-14B19DB0085E}" type="slidenum">
              <a:rPr lang="en-GB" smtClean="0"/>
              <a:t>7</a:t>
            </a:fld>
            <a:endParaRPr lang="en-GB"/>
          </a:p>
        </p:txBody>
      </p:sp>
    </p:spTree>
    <p:extLst>
      <p:ext uri="{BB962C8B-B14F-4D97-AF65-F5344CB8AC3E}">
        <p14:creationId xmlns:p14="http://schemas.microsoft.com/office/powerpoint/2010/main" val="4047316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b="0" i="0" dirty="0">
                <a:solidFill>
                  <a:srgbClr val="000000"/>
                </a:solidFill>
                <a:effectLst/>
                <a:latin typeface="YuGothic-Regular"/>
              </a:rPr>
              <a:t>In the short-term, a period of 1 to 5 years, subsidies will likely continue having a role in the country's agriculture sector, given their popularity. </a:t>
            </a:r>
          </a:p>
          <a:p>
            <a:pPr marL="228600" indent="-228600">
              <a:buAutoNum type="arabicPeriod"/>
            </a:pPr>
            <a:r>
              <a:rPr lang="en-US" sz="1200" b="0" i="0" dirty="0">
                <a:solidFill>
                  <a:srgbClr val="000000"/>
                </a:solidFill>
                <a:effectLst/>
                <a:latin typeface="YuGothic-Regular"/>
              </a:rPr>
              <a:t>However, this does not preclude reforming them into a smarter, and more targeted program with inbuilt flexibility or that expands the zoning of inputs as has been the case with the livestock component of the subsidy program</a:t>
            </a:r>
          </a:p>
          <a:p>
            <a:pPr marL="228600" indent="-228600">
              <a:buAutoNum type="arabicPeriod"/>
            </a:pPr>
            <a:r>
              <a:rPr lang="en-US" sz="1200" b="0" i="0" dirty="0">
                <a:solidFill>
                  <a:srgbClr val="000000"/>
                </a:solidFill>
                <a:effectLst/>
                <a:latin typeface="YuGothic-Regular"/>
              </a:rPr>
              <a:t>According to empirical evidence from our work ………………….</a:t>
            </a:r>
          </a:p>
          <a:p>
            <a:pPr marL="228600" indent="-228600">
              <a:buAutoNum type="arabicPeriod"/>
            </a:pPr>
            <a:r>
              <a:rPr lang="en-US" dirty="0"/>
              <a:t>A unified beneficiary register will reduce duplication of access and bring efficiency in beneficiary targeting</a:t>
            </a:r>
          </a:p>
          <a:p>
            <a:pPr marL="228600" indent="-228600">
              <a:buAutoNum type="arabicPeriod"/>
            </a:pPr>
            <a:r>
              <a:rPr lang="en-US" sz="1200" dirty="0">
                <a:solidFill>
                  <a:srgbClr val="000000"/>
                </a:solidFill>
                <a:latin typeface="YuGothic-Regular"/>
              </a:rPr>
              <a:t>Also, due to the pervasiveness of extractive farming practices, such as, continuous cropping ‒ no rotation, no fallowing, and overreliance on inorganic fertilizers, Malawi will need to deliberately start incorporating a package of practices and improved technologies to enhance soil fertility and land conservation and improve maize response rates to N fertilizer</a:t>
            </a:r>
          </a:p>
          <a:p>
            <a:pPr marL="228600" indent="-228600">
              <a:buAutoNum type="arabicPeriod"/>
            </a:pPr>
            <a:r>
              <a:rPr lang="en-US" sz="1200" dirty="0">
                <a:solidFill>
                  <a:srgbClr val="000000"/>
                </a:solidFill>
                <a:latin typeface="YuGothic-Regular"/>
              </a:rPr>
              <a:t>Examples of such </a:t>
            </a:r>
            <a:r>
              <a:rPr lang="en-US" sz="1200" b="0" i="0" dirty="0">
                <a:solidFill>
                  <a:srgbClr val="000000"/>
                </a:solidFill>
                <a:effectLst/>
                <a:latin typeface="YuGothic-Regular"/>
              </a:rPr>
              <a:t>interventions include, promotion of crops that utilize the whole soil profile (top and sub-soil) and provide vegetative top cover for the rest of the dry season or rebuild soil organic carbon </a:t>
            </a:r>
          </a:p>
        </p:txBody>
      </p:sp>
      <p:sp>
        <p:nvSpPr>
          <p:cNvPr id="4" name="Slide Number Placeholder 3"/>
          <p:cNvSpPr>
            <a:spLocks noGrp="1"/>
          </p:cNvSpPr>
          <p:nvPr>
            <p:ph type="sldNum" sz="quarter" idx="5"/>
          </p:nvPr>
        </p:nvSpPr>
        <p:spPr/>
        <p:txBody>
          <a:bodyPr/>
          <a:lstStyle/>
          <a:p>
            <a:fld id="{AA15FFEB-B92C-48FE-B7DC-14B19DB0085E}" type="slidenum">
              <a:rPr lang="en-GB" smtClean="0"/>
              <a:t>8</a:t>
            </a:fld>
            <a:endParaRPr lang="en-GB"/>
          </a:p>
        </p:txBody>
      </p:sp>
    </p:spTree>
    <p:extLst>
      <p:ext uri="{BB962C8B-B14F-4D97-AF65-F5344CB8AC3E}">
        <p14:creationId xmlns:p14="http://schemas.microsoft.com/office/powerpoint/2010/main" val="906125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08C5B1-9C14-344E-8D68-7049D22B0CC2}"/>
              </a:ext>
            </a:extLst>
          </p:cNvPr>
          <p:cNvSpPr/>
          <p:nvPr userDrawn="1"/>
        </p:nvSpPr>
        <p:spPr>
          <a:xfrm>
            <a:off x="0" y="2046287"/>
            <a:ext cx="12192000" cy="1697037"/>
          </a:xfrm>
          <a:prstGeom prst="rect">
            <a:avLst/>
          </a:prstGeom>
          <a:solidFill>
            <a:srgbClr val="01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6C0F5A-2E28-4B0F-A0CB-24A67CD6C93D}"/>
              </a:ext>
            </a:extLst>
          </p:cNvPr>
          <p:cNvSpPr>
            <a:spLocks noGrp="1"/>
          </p:cNvSpPr>
          <p:nvPr>
            <p:ph type="ctrTitle" hasCustomPrompt="1"/>
          </p:nvPr>
        </p:nvSpPr>
        <p:spPr>
          <a:xfrm>
            <a:off x="445294" y="2119711"/>
            <a:ext cx="11301412" cy="1623614"/>
          </a:xfrm>
        </p:spPr>
        <p:txBody>
          <a:bodyPr anchor="ctr"/>
          <a:lstStyle>
            <a:lvl1pPr algn="ctr">
              <a:defRPr sz="6000" b="1">
                <a:solidFill>
                  <a:schemeClr val="bg1"/>
                </a:solidFill>
              </a:defRPr>
            </a:lvl1pPr>
          </a:lstStyle>
          <a:p>
            <a:r>
              <a:rPr lang="en-US" dirty="0"/>
              <a:t>Click to Add Presentation Title</a:t>
            </a:r>
            <a:endParaRPr lang="en-MW"/>
          </a:p>
        </p:txBody>
      </p:sp>
      <p:sp>
        <p:nvSpPr>
          <p:cNvPr id="3" name="Subtitle 2">
            <a:extLst>
              <a:ext uri="{FF2B5EF4-FFF2-40B4-BE49-F238E27FC236}">
                <a16:creationId xmlns:a16="http://schemas.microsoft.com/office/drawing/2014/main" id="{1CCD1835-98E5-4010-BC81-D7EEEE4C67AF}"/>
              </a:ext>
            </a:extLst>
          </p:cNvPr>
          <p:cNvSpPr>
            <a:spLocks noGrp="1"/>
          </p:cNvSpPr>
          <p:nvPr>
            <p:ph type="subTitle" idx="1" hasCustomPrompt="1"/>
          </p:nvPr>
        </p:nvSpPr>
        <p:spPr>
          <a:xfrm>
            <a:off x="1523999" y="3869927"/>
            <a:ext cx="9144000" cy="763587"/>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add Author Names</a:t>
            </a:r>
          </a:p>
        </p:txBody>
      </p:sp>
      <p:sp>
        <p:nvSpPr>
          <p:cNvPr id="9" name="Text Placeholder 8">
            <a:extLst>
              <a:ext uri="{FF2B5EF4-FFF2-40B4-BE49-F238E27FC236}">
                <a16:creationId xmlns:a16="http://schemas.microsoft.com/office/drawing/2014/main" id="{86A9D5CE-8F9E-4E4C-81E4-60C35753B21A}"/>
              </a:ext>
            </a:extLst>
          </p:cNvPr>
          <p:cNvSpPr>
            <a:spLocks noGrp="1"/>
          </p:cNvSpPr>
          <p:nvPr>
            <p:ph type="body" sz="quarter" idx="13" hasCustomPrompt="1"/>
          </p:nvPr>
        </p:nvSpPr>
        <p:spPr>
          <a:xfrm>
            <a:off x="978692" y="4760116"/>
            <a:ext cx="10234613" cy="614363"/>
          </a:xfrm>
        </p:spPr>
        <p:txBody>
          <a:bodyPr/>
          <a:lstStyle>
            <a:lvl1pPr marL="0" indent="0" algn="ctr">
              <a:lnSpc>
                <a:spcPct val="100000"/>
              </a:lnSpc>
              <a:spcBef>
                <a:spcPts val="0"/>
              </a:spcBef>
              <a:buNone/>
              <a:defRPr sz="1800" b="0"/>
            </a:lvl1pPr>
          </a:lstStyle>
          <a:p>
            <a:pPr lvl="0"/>
            <a:r>
              <a:rPr lang="en-US" dirty="0"/>
              <a:t>Click here to add venue for presentation (e.g., conference title, physical location, etc.)</a:t>
            </a:r>
          </a:p>
        </p:txBody>
      </p:sp>
      <p:sp>
        <p:nvSpPr>
          <p:cNvPr id="10" name="Text Placeholder 8">
            <a:extLst>
              <a:ext uri="{FF2B5EF4-FFF2-40B4-BE49-F238E27FC236}">
                <a16:creationId xmlns:a16="http://schemas.microsoft.com/office/drawing/2014/main" id="{D7E3FE50-BA06-0D4F-9EA6-7B35F9952B25}"/>
              </a:ext>
            </a:extLst>
          </p:cNvPr>
          <p:cNvSpPr>
            <a:spLocks noGrp="1"/>
          </p:cNvSpPr>
          <p:nvPr>
            <p:ph type="body" sz="quarter" idx="14" hasCustomPrompt="1"/>
          </p:nvPr>
        </p:nvSpPr>
        <p:spPr>
          <a:xfrm>
            <a:off x="4548115" y="5501081"/>
            <a:ext cx="3095766" cy="294601"/>
          </a:xfrm>
        </p:spPr>
        <p:txBody>
          <a:bodyPr/>
          <a:lstStyle>
            <a:lvl1pPr marL="0" indent="0" algn="ctr">
              <a:lnSpc>
                <a:spcPct val="100000"/>
              </a:lnSpc>
              <a:spcBef>
                <a:spcPts val="0"/>
              </a:spcBef>
              <a:buNone/>
              <a:defRPr sz="1800"/>
            </a:lvl1pPr>
          </a:lstStyle>
          <a:p>
            <a:pPr lvl="0"/>
            <a:r>
              <a:rPr lang="en-US" dirty="0"/>
              <a:t>Month, </a:t>
            </a:r>
            <a:r>
              <a:rPr lang="en-US" dirty="0" err="1"/>
              <a:t>DDth</a:t>
            </a:r>
            <a:r>
              <a:rPr lang="en-US" dirty="0"/>
              <a:t>, YYYY</a:t>
            </a:r>
          </a:p>
        </p:txBody>
      </p:sp>
      <p:pic>
        <p:nvPicPr>
          <p:cNvPr id="12" name="Picture 11" descr="Icon&#10;&#10;Description automatically generated">
            <a:extLst>
              <a:ext uri="{FF2B5EF4-FFF2-40B4-BE49-F238E27FC236}">
                <a16:creationId xmlns:a16="http://schemas.microsoft.com/office/drawing/2014/main" id="{0A4C38A1-F85C-DF43-8EBC-35141AB26D2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572000" y="99351"/>
            <a:ext cx="3048000" cy="1820333"/>
          </a:xfrm>
          <a:prstGeom prst="rect">
            <a:avLst/>
          </a:prstGeom>
        </p:spPr>
      </p:pic>
      <p:sp>
        <p:nvSpPr>
          <p:cNvPr id="14" name="Picture Placeholder 13">
            <a:extLst>
              <a:ext uri="{FF2B5EF4-FFF2-40B4-BE49-F238E27FC236}">
                <a16:creationId xmlns:a16="http://schemas.microsoft.com/office/drawing/2014/main" id="{A150746E-7951-BE48-8228-71E1A8730454}"/>
              </a:ext>
            </a:extLst>
          </p:cNvPr>
          <p:cNvSpPr>
            <a:spLocks noGrp="1"/>
          </p:cNvSpPr>
          <p:nvPr>
            <p:ph type="pic" sz="quarter" idx="15" hasCustomPrompt="1"/>
          </p:nvPr>
        </p:nvSpPr>
        <p:spPr>
          <a:xfrm>
            <a:off x="4381498" y="5922284"/>
            <a:ext cx="3429000" cy="836365"/>
          </a:xfrm>
        </p:spPr>
        <p:txBody>
          <a:bodyPr/>
          <a:lstStyle>
            <a:lvl1pPr>
              <a:buNone/>
              <a:defRPr/>
            </a:lvl1pPr>
          </a:lstStyle>
          <a:p>
            <a:r>
              <a:rPr lang="en-US" dirty="0"/>
              <a:t>Partner logo</a:t>
            </a:r>
          </a:p>
        </p:txBody>
      </p:sp>
      <p:sp>
        <p:nvSpPr>
          <p:cNvPr id="15" name="Picture Placeholder 13">
            <a:extLst>
              <a:ext uri="{FF2B5EF4-FFF2-40B4-BE49-F238E27FC236}">
                <a16:creationId xmlns:a16="http://schemas.microsoft.com/office/drawing/2014/main" id="{11CE18DF-5279-A84D-B271-2A3BD6A68324}"/>
              </a:ext>
            </a:extLst>
          </p:cNvPr>
          <p:cNvSpPr>
            <a:spLocks noGrp="1"/>
          </p:cNvSpPr>
          <p:nvPr>
            <p:ph type="pic" sz="quarter" idx="16" hasCustomPrompt="1"/>
          </p:nvPr>
        </p:nvSpPr>
        <p:spPr>
          <a:xfrm>
            <a:off x="324968" y="5908097"/>
            <a:ext cx="3429000" cy="836365"/>
          </a:xfrm>
        </p:spPr>
        <p:txBody>
          <a:bodyPr/>
          <a:lstStyle>
            <a:lvl1pPr>
              <a:buNone/>
              <a:defRPr/>
            </a:lvl1pPr>
          </a:lstStyle>
          <a:p>
            <a:r>
              <a:rPr lang="en-US" dirty="0"/>
              <a:t>Partner logo</a:t>
            </a:r>
          </a:p>
        </p:txBody>
      </p:sp>
      <p:sp>
        <p:nvSpPr>
          <p:cNvPr id="16" name="Picture Placeholder 13">
            <a:extLst>
              <a:ext uri="{FF2B5EF4-FFF2-40B4-BE49-F238E27FC236}">
                <a16:creationId xmlns:a16="http://schemas.microsoft.com/office/drawing/2014/main" id="{F8AC26DA-5ABE-B842-A501-0E8373593E2A}"/>
              </a:ext>
            </a:extLst>
          </p:cNvPr>
          <p:cNvSpPr>
            <a:spLocks noGrp="1"/>
          </p:cNvSpPr>
          <p:nvPr>
            <p:ph type="pic" sz="quarter" idx="17" hasCustomPrompt="1"/>
          </p:nvPr>
        </p:nvSpPr>
        <p:spPr>
          <a:xfrm>
            <a:off x="8438032" y="5908097"/>
            <a:ext cx="3429000" cy="836365"/>
          </a:xfrm>
        </p:spPr>
        <p:txBody>
          <a:bodyPr/>
          <a:lstStyle>
            <a:lvl1pPr>
              <a:buNone/>
              <a:defRPr/>
            </a:lvl1pPr>
          </a:lstStyle>
          <a:p>
            <a:r>
              <a:rPr lang="en-US" dirty="0"/>
              <a:t>Partner logo</a:t>
            </a:r>
          </a:p>
        </p:txBody>
      </p:sp>
    </p:spTree>
    <p:extLst>
      <p:ext uri="{BB962C8B-B14F-4D97-AF65-F5344CB8AC3E}">
        <p14:creationId xmlns:p14="http://schemas.microsoft.com/office/powerpoint/2010/main" val="541918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Defaul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CDA51-8BDF-48C6-BCAA-D88919136BD9}"/>
              </a:ext>
            </a:extLst>
          </p:cNvPr>
          <p:cNvSpPr>
            <a:spLocks noGrp="1"/>
          </p:cNvSpPr>
          <p:nvPr>
            <p:ph type="title"/>
          </p:nvPr>
        </p:nvSpPr>
        <p:spPr>
          <a:xfrm>
            <a:off x="838200" y="67235"/>
            <a:ext cx="10852230" cy="1206501"/>
          </a:xfrm>
        </p:spPr>
        <p:txBody>
          <a:bodyPr/>
          <a:lstStyle>
            <a:lvl1pPr>
              <a:defRPr b="1">
                <a:solidFill>
                  <a:schemeClr val="bg1"/>
                </a:solidFill>
              </a:defRPr>
            </a:lvl1pPr>
          </a:lstStyle>
          <a:p>
            <a:r>
              <a:rPr lang="en-US" dirty="0"/>
              <a:t>Click to edit Master title style</a:t>
            </a:r>
            <a:endParaRPr lang="en-MW"/>
          </a:p>
        </p:txBody>
      </p:sp>
      <p:sp>
        <p:nvSpPr>
          <p:cNvPr id="3" name="Content Placeholder 2">
            <a:extLst>
              <a:ext uri="{FF2B5EF4-FFF2-40B4-BE49-F238E27FC236}">
                <a16:creationId xmlns:a16="http://schemas.microsoft.com/office/drawing/2014/main" id="{B48725BB-BCB6-4AB2-BEF5-B1F28FFF47EB}"/>
              </a:ext>
            </a:extLst>
          </p:cNvPr>
          <p:cNvSpPr>
            <a:spLocks noGrp="1"/>
          </p:cNvSpPr>
          <p:nvPr>
            <p:ph idx="1"/>
          </p:nvPr>
        </p:nvSpPr>
        <p:spPr>
          <a:xfrm>
            <a:off x="567159" y="1513108"/>
            <a:ext cx="11123271" cy="4843241"/>
          </a:xfrm>
        </p:spPr>
        <p:txBody>
          <a:bodyPr/>
          <a:lstStyle>
            <a:lvl1pPr marL="523875" indent="-523875">
              <a:spcBef>
                <a:spcPts val="2200"/>
              </a:spcBef>
              <a:buSzPct val="90000"/>
              <a:buFontTx/>
              <a:buBlip>
                <a:blip r:embed="rId2"/>
              </a:buBlip>
              <a:tabLst/>
              <a:defRPr b="1"/>
            </a:lvl1pPr>
            <a:lvl2pPr marL="803275" indent="-222250">
              <a:buClr>
                <a:srgbClr val="F4772E"/>
              </a:buClr>
              <a:buSzPct val="115000"/>
              <a:tabLst/>
              <a:defRPr/>
            </a:lvl2pPr>
            <a:lvl3pPr marL="1152525" indent="-238125">
              <a:buClr>
                <a:srgbClr val="F4772E"/>
              </a:buClr>
              <a:buSzPct val="80000"/>
              <a:buFont typeface="Courier New" panose="02070309020205020404" pitchFamily="49" charset="0"/>
              <a:buChar char="o"/>
              <a:tabLst/>
              <a:defRPr/>
            </a:lvl3pPr>
            <a:lvl4pPr>
              <a:buClr>
                <a:srgbClr val="F4772E"/>
              </a:buClr>
              <a:buSzPct val="70000"/>
              <a:buFont typeface="Courier New" panose="02070309020205020404" pitchFamily="49" charset="0"/>
              <a:buChar char="o"/>
              <a:defRPr/>
            </a:lvl4pPr>
            <a:lvl5pPr>
              <a:buClr>
                <a:srgbClr val="F4772E"/>
              </a:buClr>
              <a:buSzPct val="60000"/>
              <a:buFont typeface="Courier New" panose="02070309020205020404" pitchFamily="49" charset="0"/>
              <a:buChar cha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MW"/>
          </a:p>
        </p:txBody>
      </p:sp>
      <p:sp>
        <p:nvSpPr>
          <p:cNvPr id="6" name="Slide Number Placeholder 5">
            <a:extLst>
              <a:ext uri="{FF2B5EF4-FFF2-40B4-BE49-F238E27FC236}">
                <a16:creationId xmlns:a16="http://schemas.microsoft.com/office/drawing/2014/main" id="{EF92F18C-39B6-4ABF-AB42-26200D63F2B8}"/>
              </a:ext>
            </a:extLst>
          </p:cNvPr>
          <p:cNvSpPr>
            <a:spLocks noGrp="1"/>
          </p:cNvSpPr>
          <p:nvPr>
            <p:ph type="sldNum" sz="quarter" idx="12"/>
          </p:nvPr>
        </p:nvSpPr>
        <p:spPr>
          <a:xfrm>
            <a:off x="4757194" y="6356350"/>
            <a:ext cx="2743200" cy="365125"/>
          </a:xfrm>
        </p:spPr>
        <p:txBody>
          <a:bodyPr/>
          <a:lstStyle>
            <a:lvl1pPr algn="ctr">
              <a:defRPr/>
            </a:lvl1pPr>
          </a:lstStyle>
          <a:p>
            <a:pPr algn="ctr"/>
            <a:fld id="{D6963EB2-57C1-42FA-8A26-7E0DB5B6B463}" type="slidenum">
              <a:rPr lang="en-MW" smtClean="0"/>
              <a:pPr/>
              <a:t>‹#›</a:t>
            </a:fld>
            <a:endParaRPr lang="en-MW"/>
          </a:p>
        </p:txBody>
      </p:sp>
    </p:spTree>
    <p:extLst>
      <p:ext uri="{BB962C8B-B14F-4D97-AF65-F5344CB8AC3E}">
        <p14:creationId xmlns:p14="http://schemas.microsoft.com/office/powerpoint/2010/main" val="3997197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aint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CDA51-8BDF-48C6-BCAA-D88919136BD9}"/>
              </a:ext>
            </a:extLst>
          </p:cNvPr>
          <p:cNvSpPr>
            <a:spLocks noGrp="1"/>
          </p:cNvSpPr>
          <p:nvPr>
            <p:ph type="title" hasCustomPrompt="1"/>
          </p:nvPr>
        </p:nvSpPr>
        <p:spPr>
          <a:xfrm>
            <a:off x="838200" y="67235"/>
            <a:ext cx="10852230" cy="1206501"/>
          </a:xfrm>
        </p:spPr>
        <p:txBody>
          <a:bodyPr/>
          <a:lstStyle>
            <a:lvl1pPr>
              <a:defRPr b="1">
                <a:solidFill>
                  <a:schemeClr val="bg1"/>
                </a:solidFill>
              </a:defRPr>
            </a:lvl1pPr>
          </a:lstStyle>
          <a:p>
            <a:r>
              <a:rPr lang="en-US" dirty="0"/>
              <a:t>Click to Edit Title</a:t>
            </a:r>
            <a:endParaRPr lang="en-MW"/>
          </a:p>
        </p:txBody>
      </p:sp>
      <p:sp>
        <p:nvSpPr>
          <p:cNvPr id="6" name="Slide Number Placeholder 5">
            <a:extLst>
              <a:ext uri="{FF2B5EF4-FFF2-40B4-BE49-F238E27FC236}">
                <a16:creationId xmlns:a16="http://schemas.microsoft.com/office/drawing/2014/main" id="{EF92F18C-39B6-4ABF-AB42-26200D63F2B8}"/>
              </a:ext>
            </a:extLst>
          </p:cNvPr>
          <p:cNvSpPr>
            <a:spLocks noGrp="1"/>
          </p:cNvSpPr>
          <p:nvPr>
            <p:ph type="sldNum" sz="quarter" idx="12"/>
          </p:nvPr>
        </p:nvSpPr>
        <p:spPr>
          <a:xfrm>
            <a:off x="4757194" y="6356350"/>
            <a:ext cx="2743200" cy="365125"/>
          </a:xfrm>
        </p:spPr>
        <p:txBody>
          <a:bodyPr/>
          <a:lstStyle>
            <a:lvl1pPr algn="ctr">
              <a:defRPr/>
            </a:lvl1pPr>
          </a:lstStyle>
          <a:p>
            <a:pPr algn="ctr"/>
            <a:fld id="{D6963EB2-57C1-42FA-8A26-7E0DB5B6B463}" type="slidenum">
              <a:rPr lang="en-MW" smtClean="0"/>
              <a:pPr/>
              <a:t>‹#›</a:t>
            </a:fld>
            <a:endParaRPr lang="en-MW"/>
          </a:p>
        </p:txBody>
      </p:sp>
      <p:sp>
        <p:nvSpPr>
          <p:cNvPr id="7" name="Rectangle 6">
            <a:extLst>
              <a:ext uri="{FF2B5EF4-FFF2-40B4-BE49-F238E27FC236}">
                <a16:creationId xmlns:a16="http://schemas.microsoft.com/office/drawing/2014/main" id="{A1942039-1D85-FC49-8227-6B7279684574}"/>
              </a:ext>
            </a:extLst>
          </p:cNvPr>
          <p:cNvSpPr/>
          <p:nvPr userDrawn="1"/>
        </p:nvSpPr>
        <p:spPr>
          <a:xfrm>
            <a:off x="10241280" y="5090160"/>
            <a:ext cx="1950720" cy="1767840"/>
          </a:xfrm>
          <a:prstGeom prst="rect">
            <a:avLst/>
          </a:prstGeom>
          <a:solidFill>
            <a:srgbClr val="FFFFFF">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2">
            <a:extLst>
              <a:ext uri="{FF2B5EF4-FFF2-40B4-BE49-F238E27FC236}">
                <a16:creationId xmlns:a16="http://schemas.microsoft.com/office/drawing/2014/main" id="{3D502D98-C150-2C4F-8F18-AFAC3BC08D70}"/>
              </a:ext>
            </a:extLst>
          </p:cNvPr>
          <p:cNvSpPr>
            <a:spLocks noGrp="1"/>
          </p:cNvSpPr>
          <p:nvPr>
            <p:ph idx="1"/>
          </p:nvPr>
        </p:nvSpPr>
        <p:spPr>
          <a:xfrm>
            <a:off x="567159" y="1513108"/>
            <a:ext cx="11123271" cy="4843241"/>
          </a:xfrm>
        </p:spPr>
        <p:txBody>
          <a:bodyPr/>
          <a:lstStyle>
            <a:lvl1pPr marL="523875" indent="-523875">
              <a:spcBef>
                <a:spcPts val="2200"/>
              </a:spcBef>
              <a:buSzPct val="90000"/>
              <a:buFontTx/>
              <a:buBlip>
                <a:blip r:embed="rId2"/>
              </a:buBlip>
              <a:tabLst/>
              <a:defRPr b="1"/>
            </a:lvl1pPr>
            <a:lvl2pPr marL="803275" indent="-222250">
              <a:buClr>
                <a:srgbClr val="F4772E"/>
              </a:buClr>
              <a:buSzPct val="115000"/>
              <a:tabLst/>
              <a:defRPr/>
            </a:lvl2pPr>
            <a:lvl3pPr marL="1152525" indent="-238125">
              <a:buClr>
                <a:srgbClr val="F4772E"/>
              </a:buClr>
              <a:buSzPct val="80000"/>
              <a:buFont typeface="Courier New" panose="02070309020205020404" pitchFamily="49" charset="0"/>
              <a:buChar char="o"/>
              <a:tabLst/>
              <a:defRPr/>
            </a:lvl3pPr>
            <a:lvl4pPr>
              <a:buClr>
                <a:srgbClr val="F4772E"/>
              </a:buClr>
              <a:buSzPct val="70000"/>
              <a:buFont typeface="Courier New" panose="02070309020205020404" pitchFamily="49" charset="0"/>
              <a:buChar char="o"/>
              <a:defRPr/>
            </a:lvl4pPr>
            <a:lvl5pPr>
              <a:buClr>
                <a:srgbClr val="F4772E"/>
              </a:buClr>
              <a:buSzPct val="60000"/>
              <a:buFont typeface="Courier New" panose="02070309020205020404" pitchFamily="49" charset="0"/>
              <a:buChar cha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MW"/>
          </a:p>
        </p:txBody>
      </p:sp>
    </p:spTree>
    <p:extLst>
      <p:ext uri="{BB962C8B-B14F-4D97-AF65-F5344CB8AC3E}">
        <p14:creationId xmlns:p14="http://schemas.microsoft.com/office/powerpoint/2010/main" val="1577936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0AF60-BEF0-4CD8-90DE-21284AE21A32}"/>
              </a:ext>
            </a:extLst>
          </p:cNvPr>
          <p:cNvSpPr>
            <a:spLocks noGrp="1"/>
          </p:cNvSpPr>
          <p:nvPr>
            <p:ph type="title" hasCustomPrompt="1"/>
          </p:nvPr>
        </p:nvSpPr>
        <p:spPr/>
        <p:txBody>
          <a:bodyPr/>
          <a:lstStyle>
            <a:lvl1pPr>
              <a:defRPr b="1">
                <a:solidFill>
                  <a:schemeClr val="bg1"/>
                </a:solidFill>
              </a:defRPr>
            </a:lvl1pPr>
          </a:lstStyle>
          <a:p>
            <a:r>
              <a:rPr lang="en-US" dirty="0"/>
              <a:t>Click to Edit Title</a:t>
            </a:r>
            <a:endParaRPr lang="en-MW"/>
          </a:p>
        </p:txBody>
      </p:sp>
      <p:sp>
        <p:nvSpPr>
          <p:cNvPr id="5" name="Slide Number Placeholder 4">
            <a:extLst>
              <a:ext uri="{FF2B5EF4-FFF2-40B4-BE49-F238E27FC236}">
                <a16:creationId xmlns:a16="http://schemas.microsoft.com/office/drawing/2014/main" id="{18FDD1E2-142E-4429-8004-CE32B36E387C}"/>
              </a:ext>
            </a:extLst>
          </p:cNvPr>
          <p:cNvSpPr>
            <a:spLocks noGrp="1"/>
          </p:cNvSpPr>
          <p:nvPr>
            <p:ph type="sldNum" sz="quarter" idx="12"/>
          </p:nvPr>
        </p:nvSpPr>
        <p:spPr>
          <a:xfrm>
            <a:off x="4724400" y="6342903"/>
            <a:ext cx="2743200" cy="365125"/>
          </a:xfrm>
        </p:spPr>
        <p:txBody>
          <a:bodyPr/>
          <a:lstStyle>
            <a:lvl1pPr algn="ctr">
              <a:defRPr/>
            </a:lvl1pPr>
          </a:lstStyle>
          <a:p>
            <a:pPr algn="ctr"/>
            <a:fld id="{D6963EB2-57C1-42FA-8A26-7E0DB5B6B463}" type="slidenum">
              <a:rPr lang="en-MW" smtClean="0"/>
              <a:pPr/>
              <a:t>‹#›</a:t>
            </a:fld>
            <a:endParaRPr lang="en-MW"/>
          </a:p>
        </p:txBody>
      </p:sp>
      <p:sp>
        <p:nvSpPr>
          <p:cNvPr id="7" name="Rectangle 6">
            <a:extLst>
              <a:ext uri="{FF2B5EF4-FFF2-40B4-BE49-F238E27FC236}">
                <a16:creationId xmlns:a16="http://schemas.microsoft.com/office/drawing/2014/main" id="{5E51A525-DCEA-824B-BFC2-36B7F9CE268E}"/>
              </a:ext>
            </a:extLst>
          </p:cNvPr>
          <p:cNvSpPr/>
          <p:nvPr userDrawn="1"/>
        </p:nvSpPr>
        <p:spPr>
          <a:xfrm>
            <a:off x="9072282" y="4620091"/>
            <a:ext cx="3119718" cy="2187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D5953060-C854-8D4C-B32E-ED3EC5BEE7FB}"/>
              </a:ext>
            </a:extLst>
          </p:cNvPr>
          <p:cNvSpPr>
            <a:spLocks noGrp="1"/>
          </p:cNvSpPr>
          <p:nvPr>
            <p:ph idx="1"/>
          </p:nvPr>
        </p:nvSpPr>
        <p:spPr>
          <a:xfrm>
            <a:off x="567159" y="1513108"/>
            <a:ext cx="11123271" cy="4843241"/>
          </a:xfrm>
        </p:spPr>
        <p:txBody>
          <a:bodyPr/>
          <a:lstStyle>
            <a:lvl1pPr marL="523875" indent="-523875">
              <a:spcBef>
                <a:spcPts val="2200"/>
              </a:spcBef>
              <a:buSzPct val="90000"/>
              <a:buFontTx/>
              <a:buBlip>
                <a:blip r:embed="rId2"/>
              </a:buBlip>
              <a:tabLst/>
              <a:defRPr b="1"/>
            </a:lvl1pPr>
            <a:lvl2pPr marL="803275" indent="-222250">
              <a:buClr>
                <a:srgbClr val="F4772E"/>
              </a:buClr>
              <a:buSzPct val="115000"/>
              <a:tabLst/>
              <a:defRPr/>
            </a:lvl2pPr>
            <a:lvl3pPr marL="1152525" indent="-238125">
              <a:buClr>
                <a:srgbClr val="F4772E"/>
              </a:buClr>
              <a:buSzPct val="80000"/>
              <a:buFont typeface="Courier New" panose="02070309020205020404" pitchFamily="49" charset="0"/>
              <a:buChar char="o"/>
              <a:tabLst/>
              <a:defRPr/>
            </a:lvl3pPr>
            <a:lvl4pPr>
              <a:buClr>
                <a:srgbClr val="F4772E"/>
              </a:buClr>
              <a:buSzPct val="70000"/>
              <a:buFont typeface="Courier New" panose="02070309020205020404" pitchFamily="49" charset="0"/>
              <a:buChar char="o"/>
              <a:defRPr/>
            </a:lvl4pPr>
            <a:lvl5pPr>
              <a:buClr>
                <a:srgbClr val="F4772E"/>
              </a:buClr>
              <a:buSzPct val="60000"/>
              <a:buFont typeface="Courier New" panose="02070309020205020404" pitchFamily="49" charset="0"/>
              <a:buChar char="o"/>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MW"/>
          </a:p>
        </p:txBody>
      </p:sp>
    </p:spTree>
    <p:extLst>
      <p:ext uri="{BB962C8B-B14F-4D97-AF65-F5344CB8AC3E}">
        <p14:creationId xmlns:p14="http://schemas.microsoft.com/office/powerpoint/2010/main" val="3076676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66A1683-4663-3C49-B8D0-D8B8101BE1BC}"/>
              </a:ext>
            </a:extLst>
          </p:cNvPr>
          <p:cNvSpPr txBox="1"/>
          <p:nvPr userDrawn="1"/>
        </p:nvSpPr>
        <p:spPr>
          <a:xfrm>
            <a:off x="595312" y="5275480"/>
            <a:ext cx="3200400" cy="400110"/>
          </a:xfrm>
          <a:prstGeom prst="rect">
            <a:avLst/>
          </a:prstGeom>
          <a:noFill/>
        </p:spPr>
        <p:txBody>
          <a:bodyPr wrap="square" rtlCol="0">
            <a:spAutoFit/>
          </a:bodyPr>
          <a:lstStyle/>
          <a:p>
            <a:pPr algn="r"/>
            <a:r>
              <a:rPr lang="en-US" sz="2000" dirty="0" err="1"/>
              <a:t>info@mwapata.mw</a:t>
            </a:r>
            <a:endParaRPr lang="en-US" sz="2000" dirty="0"/>
          </a:p>
        </p:txBody>
      </p:sp>
      <p:sp>
        <p:nvSpPr>
          <p:cNvPr id="9" name="TextBox 8">
            <a:extLst>
              <a:ext uri="{FF2B5EF4-FFF2-40B4-BE49-F238E27FC236}">
                <a16:creationId xmlns:a16="http://schemas.microsoft.com/office/drawing/2014/main" id="{5C9706FB-CFB5-F242-A202-D13FADBB744E}"/>
              </a:ext>
            </a:extLst>
          </p:cNvPr>
          <p:cNvSpPr txBox="1"/>
          <p:nvPr userDrawn="1"/>
        </p:nvSpPr>
        <p:spPr>
          <a:xfrm>
            <a:off x="4038600" y="5275480"/>
            <a:ext cx="4114799" cy="400110"/>
          </a:xfrm>
          <a:prstGeom prst="rect">
            <a:avLst/>
          </a:prstGeom>
          <a:noFill/>
        </p:spPr>
        <p:txBody>
          <a:bodyPr wrap="square" rtlCol="0">
            <a:spAutoFit/>
          </a:bodyPr>
          <a:lstStyle/>
          <a:p>
            <a:pPr algn="ctr"/>
            <a:r>
              <a:rPr lang="en-US" sz="2000" b="0" dirty="0" err="1">
                <a:latin typeface="+mj-lt"/>
                <a:ea typeface="Yu Gothic" panose="020B0400000000000000" pitchFamily="34" charset="-128"/>
              </a:rPr>
              <a:t>www.mwapata.mw</a:t>
            </a:r>
            <a:endParaRPr lang="en-US" sz="2000" b="0" dirty="0">
              <a:latin typeface="+mj-lt"/>
              <a:ea typeface="Yu Gothic" panose="020B0400000000000000" pitchFamily="34" charset="-128"/>
            </a:endParaRPr>
          </a:p>
        </p:txBody>
      </p:sp>
      <p:sp>
        <p:nvSpPr>
          <p:cNvPr id="13" name="Text Placeholder 12">
            <a:extLst>
              <a:ext uri="{FF2B5EF4-FFF2-40B4-BE49-F238E27FC236}">
                <a16:creationId xmlns:a16="http://schemas.microsoft.com/office/drawing/2014/main" id="{70604BC5-655D-7246-9CE5-BEC716A5B623}"/>
              </a:ext>
            </a:extLst>
          </p:cNvPr>
          <p:cNvSpPr>
            <a:spLocks noGrp="1"/>
          </p:cNvSpPr>
          <p:nvPr>
            <p:ph type="body" sz="quarter" idx="13" hasCustomPrompt="1"/>
          </p:nvPr>
        </p:nvSpPr>
        <p:spPr>
          <a:xfrm>
            <a:off x="8396287" y="5267900"/>
            <a:ext cx="3593308" cy="460375"/>
          </a:xfrm>
        </p:spPr>
        <p:txBody>
          <a:bodyPr>
            <a:normAutofit/>
          </a:bodyPr>
          <a:lstStyle>
            <a:lvl1pPr>
              <a:buNone/>
              <a:defRPr sz="2000">
                <a:latin typeface="+mj-lt"/>
              </a:defRPr>
            </a:lvl1pPr>
          </a:lstStyle>
          <a:p>
            <a:pPr lvl="0"/>
            <a:r>
              <a:rPr lang="en-US" dirty="0"/>
              <a:t>your email goes here</a:t>
            </a:r>
          </a:p>
        </p:txBody>
      </p:sp>
    </p:spTree>
    <p:extLst>
      <p:ext uri="{BB962C8B-B14F-4D97-AF65-F5344CB8AC3E}">
        <p14:creationId xmlns:p14="http://schemas.microsoft.com/office/powerpoint/2010/main" val="1935734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A7C0E-0E14-402C-B959-4D8DDBD389C6}"/>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en-MW"/>
          </a:p>
        </p:txBody>
      </p:sp>
      <p:sp>
        <p:nvSpPr>
          <p:cNvPr id="3" name="Content Placeholder 2">
            <a:extLst>
              <a:ext uri="{FF2B5EF4-FFF2-40B4-BE49-F238E27FC236}">
                <a16:creationId xmlns:a16="http://schemas.microsoft.com/office/drawing/2014/main" id="{AC059030-56EB-4124-881C-3EACA34F31BC}"/>
              </a:ext>
            </a:extLst>
          </p:cNvPr>
          <p:cNvSpPr>
            <a:spLocks noGrp="1"/>
          </p:cNvSpPr>
          <p:nvPr>
            <p:ph sz="half" idx="1"/>
          </p:nvPr>
        </p:nvSpPr>
        <p:spPr>
          <a:xfrm>
            <a:off x="672353" y="1624385"/>
            <a:ext cx="5347447" cy="4351338"/>
          </a:xfrm>
        </p:spPr>
        <p:txBody>
          <a:bodyPr/>
          <a:lstStyle>
            <a:lvl1pPr marL="577850" indent="-577850">
              <a:tabLst/>
              <a:defRPr b="1"/>
            </a:lvl1pPr>
            <a:lvl2pPr marL="862013" indent="-338138">
              <a:tabLst/>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MW"/>
          </a:p>
        </p:txBody>
      </p:sp>
      <p:sp>
        <p:nvSpPr>
          <p:cNvPr id="4" name="Content Placeholder 3">
            <a:extLst>
              <a:ext uri="{FF2B5EF4-FFF2-40B4-BE49-F238E27FC236}">
                <a16:creationId xmlns:a16="http://schemas.microsoft.com/office/drawing/2014/main" id="{9B147D22-F5B4-4BD9-8BA6-CB63B39768C8}"/>
              </a:ext>
            </a:extLst>
          </p:cNvPr>
          <p:cNvSpPr>
            <a:spLocks noGrp="1"/>
          </p:cNvSpPr>
          <p:nvPr>
            <p:ph sz="half" idx="2"/>
          </p:nvPr>
        </p:nvSpPr>
        <p:spPr>
          <a:xfrm>
            <a:off x="6172199" y="1624385"/>
            <a:ext cx="5347447" cy="4351338"/>
          </a:xfrm>
        </p:spPr>
        <p:txBody>
          <a:bodyPr/>
          <a:lstStyle>
            <a:lvl1pPr marL="577850" indent="-577850">
              <a:tabLst/>
              <a:defRPr b="1"/>
            </a:lvl1pPr>
            <a:lvl2pPr marL="917575" indent="-339725">
              <a:tabLst/>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MW"/>
          </a:p>
        </p:txBody>
      </p:sp>
      <p:sp>
        <p:nvSpPr>
          <p:cNvPr id="7" name="Slide Number Placeholder 6">
            <a:extLst>
              <a:ext uri="{FF2B5EF4-FFF2-40B4-BE49-F238E27FC236}">
                <a16:creationId xmlns:a16="http://schemas.microsoft.com/office/drawing/2014/main" id="{2EBAEABA-2F98-47D9-BB76-F8A88ECCF109}"/>
              </a:ext>
            </a:extLst>
          </p:cNvPr>
          <p:cNvSpPr>
            <a:spLocks noGrp="1"/>
          </p:cNvSpPr>
          <p:nvPr>
            <p:ph type="sldNum" sz="quarter" idx="12"/>
          </p:nvPr>
        </p:nvSpPr>
        <p:spPr>
          <a:xfrm>
            <a:off x="5728447" y="6334684"/>
            <a:ext cx="735106" cy="365125"/>
          </a:xfrm>
        </p:spPr>
        <p:txBody>
          <a:bodyPr/>
          <a:lstStyle>
            <a:lvl1pPr algn="ctr">
              <a:defRPr/>
            </a:lvl1pPr>
          </a:lstStyle>
          <a:p>
            <a:pPr algn="ctr"/>
            <a:fld id="{D6963EB2-57C1-42FA-8A26-7E0DB5B6B463}" type="slidenum">
              <a:rPr lang="en-MW" smtClean="0"/>
              <a:pPr/>
              <a:t>‹#›</a:t>
            </a:fld>
            <a:endParaRPr lang="en-MW"/>
          </a:p>
        </p:txBody>
      </p:sp>
    </p:spTree>
    <p:extLst>
      <p:ext uri="{BB962C8B-B14F-4D97-AF65-F5344CB8AC3E}">
        <p14:creationId xmlns:p14="http://schemas.microsoft.com/office/powerpoint/2010/main" val="2703139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B18AC-A143-469C-85D7-2BA5E6981289}"/>
              </a:ext>
            </a:extLst>
          </p:cNvPr>
          <p:cNvSpPr>
            <a:spLocks noGrp="1"/>
          </p:cNvSpPr>
          <p:nvPr>
            <p:ph type="title" hasCustomPrompt="1"/>
          </p:nvPr>
        </p:nvSpPr>
        <p:spPr>
          <a:xfrm>
            <a:off x="839788" y="0"/>
            <a:ext cx="10515600" cy="1325563"/>
          </a:xfrm>
        </p:spPr>
        <p:txBody>
          <a:bodyPr/>
          <a:lstStyle>
            <a:lvl1pPr>
              <a:defRPr b="1">
                <a:solidFill>
                  <a:schemeClr val="bg1"/>
                </a:solidFill>
              </a:defRPr>
            </a:lvl1pPr>
          </a:lstStyle>
          <a:p>
            <a:r>
              <a:rPr lang="en-US" dirty="0"/>
              <a:t>Click to Edit Title</a:t>
            </a:r>
            <a:endParaRPr lang="en-MW"/>
          </a:p>
        </p:txBody>
      </p:sp>
      <p:sp>
        <p:nvSpPr>
          <p:cNvPr id="3" name="Text Placeholder 2">
            <a:extLst>
              <a:ext uri="{FF2B5EF4-FFF2-40B4-BE49-F238E27FC236}">
                <a16:creationId xmlns:a16="http://schemas.microsoft.com/office/drawing/2014/main" id="{EA92CF3F-2295-4252-B902-3C32C1A679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EE16D4-52E2-4B57-BBA1-173C695D27ED}"/>
              </a:ext>
            </a:extLst>
          </p:cNvPr>
          <p:cNvSpPr>
            <a:spLocks noGrp="1"/>
          </p:cNvSpPr>
          <p:nvPr>
            <p:ph sz="half" idx="2"/>
          </p:nvPr>
        </p:nvSpPr>
        <p:spPr>
          <a:xfrm>
            <a:off x="839788" y="2505075"/>
            <a:ext cx="5157787" cy="3684588"/>
          </a:xfrm>
        </p:spPr>
        <p:txBody>
          <a:bodyPr/>
          <a:lstStyle>
            <a:lvl1pPr marL="581025" indent="-581025">
              <a:tabLst/>
              <a:defRPr/>
            </a:lvl1pPr>
            <a:lvl2pPr marL="919163" indent="-338138">
              <a:tabLst/>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MW"/>
          </a:p>
        </p:txBody>
      </p:sp>
      <p:sp>
        <p:nvSpPr>
          <p:cNvPr id="5" name="Text Placeholder 4">
            <a:extLst>
              <a:ext uri="{FF2B5EF4-FFF2-40B4-BE49-F238E27FC236}">
                <a16:creationId xmlns:a16="http://schemas.microsoft.com/office/drawing/2014/main" id="{EBE0D1CA-2D43-4FE6-8DBE-BCA09A7A1F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28E490-6964-4F15-927B-3A93F3DD725F}"/>
              </a:ext>
            </a:extLst>
          </p:cNvPr>
          <p:cNvSpPr>
            <a:spLocks noGrp="1"/>
          </p:cNvSpPr>
          <p:nvPr>
            <p:ph sz="quarter" idx="4"/>
          </p:nvPr>
        </p:nvSpPr>
        <p:spPr>
          <a:xfrm>
            <a:off x="6172200" y="2505075"/>
            <a:ext cx="5183188" cy="3684588"/>
          </a:xfrm>
        </p:spPr>
        <p:txBody>
          <a:bodyPr/>
          <a:lstStyle>
            <a:lvl1pPr marL="633413" indent="-622300">
              <a:tabLst/>
              <a:defRPr/>
            </a:lvl1pPr>
            <a:lvl2pPr marL="919163" indent="-338138">
              <a:tabLst/>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MW"/>
          </a:p>
        </p:txBody>
      </p:sp>
      <p:sp>
        <p:nvSpPr>
          <p:cNvPr id="9" name="Slide Number Placeholder 8">
            <a:extLst>
              <a:ext uri="{FF2B5EF4-FFF2-40B4-BE49-F238E27FC236}">
                <a16:creationId xmlns:a16="http://schemas.microsoft.com/office/drawing/2014/main" id="{8F1D2651-4274-4B3A-BF5C-88E8DBA1E2A6}"/>
              </a:ext>
            </a:extLst>
          </p:cNvPr>
          <p:cNvSpPr>
            <a:spLocks noGrp="1"/>
          </p:cNvSpPr>
          <p:nvPr>
            <p:ph type="sldNum" sz="quarter" idx="12"/>
          </p:nvPr>
        </p:nvSpPr>
        <p:spPr>
          <a:xfrm>
            <a:off x="5670176" y="6356349"/>
            <a:ext cx="851647" cy="365125"/>
          </a:xfrm>
        </p:spPr>
        <p:txBody>
          <a:bodyPr/>
          <a:lstStyle>
            <a:lvl1pPr algn="ctr">
              <a:defRPr/>
            </a:lvl1pPr>
          </a:lstStyle>
          <a:p>
            <a:pPr algn="ctr"/>
            <a:fld id="{D6963EB2-57C1-42FA-8A26-7E0DB5B6B463}" type="slidenum">
              <a:rPr lang="en-MW" smtClean="0"/>
              <a:pPr/>
              <a:t>‹#›</a:t>
            </a:fld>
            <a:endParaRPr lang="en-MW"/>
          </a:p>
        </p:txBody>
      </p:sp>
    </p:spTree>
    <p:extLst>
      <p:ext uri="{BB962C8B-B14F-4D97-AF65-F5344CB8AC3E}">
        <p14:creationId xmlns:p14="http://schemas.microsoft.com/office/powerpoint/2010/main" val="2465927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Faint log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CDA51-8BDF-48C6-BCAA-D88919136BD9}"/>
              </a:ext>
            </a:extLst>
          </p:cNvPr>
          <p:cNvSpPr>
            <a:spLocks noGrp="1"/>
          </p:cNvSpPr>
          <p:nvPr>
            <p:ph type="title"/>
          </p:nvPr>
        </p:nvSpPr>
        <p:spPr>
          <a:xfrm>
            <a:off x="838200" y="67235"/>
            <a:ext cx="10852230" cy="1206501"/>
          </a:xfrm>
        </p:spPr>
        <p:txBody>
          <a:bodyPr/>
          <a:lstStyle>
            <a:lvl1pPr>
              <a:defRPr b="1">
                <a:solidFill>
                  <a:schemeClr val="bg1"/>
                </a:solidFill>
              </a:defRPr>
            </a:lvl1pPr>
          </a:lstStyle>
          <a:p>
            <a:r>
              <a:rPr lang="en-US" dirty="0"/>
              <a:t>Click to edit Master title style</a:t>
            </a:r>
            <a:endParaRPr lang="en-MW"/>
          </a:p>
        </p:txBody>
      </p:sp>
      <p:sp>
        <p:nvSpPr>
          <p:cNvPr id="6" name="Slide Number Placeholder 5">
            <a:extLst>
              <a:ext uri="{FF2B5EF4-FFF2-40B4-BE49-F238E27FC236}">
                <a16:creationId xmlns:a16="http://schemas.microsoft.com/office/drawing/2014/main" id="{EF92F18C-39B6-4ABF-AB42-26200D63F2B8}"/>
              </a:ext>
            </a:extLst>
          </p:cNvPr>
          <p:cNvSpPr>
            <a:spLocks noGrp="1"/>
          </p:cNvSpPr>
          <p:nvPr>
            <p:ph type="sldNum" sz="quarter" idx="12"/>
          </p:nvPr>
        </p:nvSpPr>
        <p:spPr>
          <a:xfrm>
            <a:off x="4757194" y="6356350"/>
            <a:ext cx="2743200" cy="365125"/>
          </a:xfrm>
        </p:spPr>
        <p:txBody>
          <a:bodyPr/>
          <a:lstStyle>
            <a:lvl1pPr algn="ctr">
              <a:defRPr/>
            </a:lvl1pPr>
          </a:lstStyle>
          <a:p>
            <a:pPr algn="ctr"/>
            <a:fld id="{D6963EB2-57C1-42FA-8A26-7E0DB5B6B463}" type="slidenum">
              <a:rPr lang="en-MW" smtClean="0"/>
              <a:pPr/>
              <a:t>‹#›</a:t>
            </a:fld>
            <a:endParaRPr lang="en-MW"/>
          </a:p>
        </p:txBody>
      </p:sp>
      <p:sp>
        <p:nvSpPr>
          <p:cNvPr id="7" name="Rectangle 6">
            <a:extLst>
              <a:ext uri="{FF2B5EF4-FFF2-40B4-BE49-F238E27FC236}">
                <a16:creationId xmlns:a16="http://schemas.microsoft.com/office/drawing/2014/main" id="{A1942039-1D85-FC49-8227-6B7279684574}"/>
              </a:ext>
            </a:extLst>
          </p:cNvPr>
          <p:cNvSpPr/>
          <p:nvPr userDrawn="1"/>
        </p:nvSpPr>
        <p:spPr>
          <a:xfrm>
            <a:off x="10241280" y="5090160"/>
            <a:ext cx="1950720" cy="1767840"/>
          </a:xfrm>
          <a:prstGeom prst="rect">
            <a:avLst/>
          </a:prstGeom>
          <a:solidFill>
            <a:srgbClr val="FFFFFF">
              <a:alpha val="7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6248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A83922-7BA7-4540-BFBF-45C0C2A24530}"/>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Title</a:t>
            </a:r>
            <a:endParaRPr lang="en-MW"/>
          </a:p>
        </p:txBody>
      </p:sp>
      <p:sp>
        <p:nvSpPr>
          <p:cNvPr id="3" name="Text Placeholder 2">
            <a:extLst>
              <a:ext uri="{FF2B5EF4-FFF2-40B4-BE49-F238E27FC236}">
                <a16:creationId xmlns:a16="http://schemas.microsoft.com/office/drawing/2014/main" id="{E3B61562-2697-4167-BF01-E04719EC437B}"/>
              </a:ext>
            </a:extLst>
          </p:cNvPr>
          <p:cNvSpPr>
            <a:spLocks noGrp="1"/>
          </p:cNvSpPr>
          <p:nvPr>
            <p:ph type="body" idx="1"/>
          </p:nvPr>
        </p:nvSpPr>
        <p:spPr>
          <a:xfrm>
            <a:off x="629855" y="1488533"/>
            <a:ext cx="11234195" cy="48678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MW"/>
          </a:p>
        </p:txBody>
      </p:sp>
      <p:sp>
        <p:nvSpPr>
          <p:cNvPr id="4" name="Date Placeholder 3">
            <a:extLst>
              <a:ext uri="{FF2B5EF4-FFF2-40B4-BE49-F238E27FC236}">
                <a16:creationId xmlns:a16="http://schemas.microsoft.com/office/drawing/2014/main" id="{6FB015DB-F1E9-4F43-B2B8-E7A715A0D3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MW"/>
          </a:p>
        </p:txBody>
      </p:sp>
      <p:sp>
        <p:nvSpPr>
          <p:cNvPr id="5" name="Footer Placeholder 4">
            <a:extLst>
              <a:ext uri="{FF2B5EF4-FFF2-40B4-BE49-F238E27FC236}">
                <a16:creationId xmlns:a16="http://schemas.microsoft.com/office/drawing/2014/main" id="{4824D90D-2B64-41C0-B785-EC55F59923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W"/>
          </a:p>
        </p:txBody>
      </p:sp>
      <p:sp>
        <p:nvSpPr>
          <p:cNvPr id="6" name="Slide Number Placeholder 5">
            <a:extLst>
              <a:ext uri="{FF2B5EF4-FFF2-40B4-BE49-F238E27FC236}">
                <a16:creationId xmlns:a16="http://schemas.microsoft.com/office/drawing/2014/main" id="{1309040F-0CAC-44FC-BBB7-801E17FCAC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963EB2-57C1-42FA-8A26-7E0DB5B6B463}" type="slidenum">
              <a:rPr lang="en-MW" smtClean="0"/>
              <a:t>‹#›</a:t>
            </a:fld>
            <a:endParaRPr lang="en-MW"/>
          </a:p>
        </p:txBody>
      </p:sp>
    </p:spTree>
    <p:extLst>
      <p:ext uri="{BB962C8B-B14F-4D97-AF65-F5344CB8AC3E}">
        <p14:creationId xmlns:p14="http://schemas.microsoft.com/office/powerpoint/2010/main" val="2989845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4" r:id="rId4"/>
    <p:sldLayoutId id="2147483660" r:id="rId5"/>
    <p:sldLayoutId id="2147483652" r:id="rId6"/>
    <p:sldLayoutId id="2147483653" r:id="rId7"/>
    <p:sldLayoutId id="2147483662" r:id="rId8"/>
  </p:sldLayoutIdLst>
  <p:hf hdr="0" dt="0"/>
  <p:txStyles>
    <p:titleStyle>
      <a:lvl1pPr algn="l" defTabSz="914400" rtl="0" eaLnBrk="1" latinLnBrk="0" hangingPunct="1">
        <a:lnSpc>
          <a:spcPct val="90000"/>
        </a:lnSpc>
        <a:spcBef>
          <a:spcPct val="0"/>
        </a:spcBef>
        <a:buNone/>
        <a:defRPr sz="4400" b="1" kern="1200">
          <a:solidFill>
            <a:schemeClr val="bg1"/>
          </a:solidFill>
          <a:latin typeface="Yu Gothic" panose="020B0400000000000000" pitchFamily="34" charset="-128"/>
          <a:ea typeface="Yu Gothic" panose="020B0400000000000000" pitchFamily="34" charset="-128"/>
          <a:cs typeface="+mj-cs"/>
        </a:defRPr>
      </a:lvl1pPr>
    </p:titleStyle>
    <p:bodyStyle>
      <a:lvl1pPr marL="228600" indent="-228600" algn="l" defTabSz="914400" rtl="0" eaLnBrk="1" latinLnBrk="0" hangingPunct="1">
        <a:lnSpc>
          <a:spcPct val="90000"/>
        </a:lnSpc>
        <a:spcBef>
          <a:spcPts val="1000"/>
        </a:spcBef>
        <a:buFontTx/>
        <a:buBlip>
          <a:blip r:embed="rId11"/>
        </a:buBlip>
        <a:defRPr sz="2800" kern="1200">
          <a:solidFill>
            <a:schemeClr val="tx1"/>
          </a:solidFill>
          <a:latin typeface="Yu Gothic" panose="020B0400000000000000" pitchFamily="34" charset="-128"/>
          <a:ea typeface="Yu Gothic" panose="020B0400000000000000" pitchFamily="34" charset="-128"/>
          <a:cs typeface="+mn-cs"/>
        </a:defRPr>
      </a:lvl1pPr>
      <a:lvl2pPr marL="685800" indent="-228600" algn="l" defTabSz="914400" rtl="0" eaLnBrk="1" latinLnBrk="0" hangingPunct="1">
        <a:lnSpc>
          <a:spcPct val="90000"/>
        </a:lnSpc>
        <a:spcBef>
          <a:spcPts val="500"/>
        </a:spcBef>
        <a:buClr>
          <a:srgbClr val="F4772E"/>
        </a:buClr>
        <a:buSzPct val="115000"/>
        <a:buFont typeface="Arial" panose="020B0604020202020204" pitchFamily="34" charset="0"/>
        <a:buChar char="•"/>
        <a:defRPr sz="2400" kern="1200">
          <a:solidFill>
            <a:schemeClr val="tx1"/>
          </a:solidFill>
          <a:latin typeface="Yu Gothic" panose="020B0400000000000000" pitchFamily="34" charset="-128"/>
          <a:ea typeface="Yu Gothic" panose="020B0400000000000000" pitchFamily="34" charset="-128"/>
          <a:cs typeface="+mn-cs"/>
        </a:defRPr>
      </a:lvl2pPr>
      <a:lvl3pPr marL="1257300" indent="-342900" algn="l" defTabSz="914400" rtl="0" eaLnBrk="1" latinLnBrk="0" hangingPunct="1">
        <a:lnSpc>
          <a:spcPct val="90000"/>
        </a:lnSpc>
        <a:spcBef>
          <a:spcPts val="500"/>
        </a:spcBef>
        <a:buClr>
          <a:srgbClr val="F4772E"/>
        </a:buClr>
        <a:buSzPct val="85000"/>
        <a:buFont typeface="Courier New" panose="02070309020205020404" pitchFamily="49" charset="0"/>
        <a:buChar char="o"/>
        <a:defRPr sz="200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Clr>
          <a:srgbClr val="F4772E"/>
        </a:buClr>
        <a:buSzPct val="75000"/>
        <a:buFont typeface="Courier New" panose="02070309020205020404" pitchFamily="49" charset="0"/>
        <a:buChar char="o"/>
        <a:defRPr sz="180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Clr>
          <a:srgbClr val="F4772E"/>
        </a:buClr>
        <a:buSzPct val="68000"/>
        <a:buFont typeface="Courier New" panose="02070309020205020404" pitchFamily="49" charset="0"/>
        <a:buChar char="o"/>
        <a:defRPr sz="180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M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B32BE-8897-734D-80D4-6112DF9FB1D5}"/>
              </a:ext>
            </a:extLst>
          </p:cNvPr>
          <p:cNvSpPr>
            <a:spLocks noGrp="1"/>
          </p:cNvSpPr>
          <p:nvPr>
            <p:ph type="ctrTitle"/>
          </p:nvPr>
        </p:nvSpPr>
        <p:spPr/>
        <p:txBody>
          <a:bodyPr>
            <a:noAutofit/>
          </a:bodyPr>
          <a:lstStyle/>
          <a:p>
            <a:r>
              <a:rPr lang="en-US" sz="3800" dirty="0"/>
              <a:t>Restructuring the Affordable Inputs </a:t>
            </a:r>
            <a:br>
              <a:rPr lang="en-US" sz="3800" dirty="0"/>
            </a:br>
            <a:r>
              <a:rPr lang="en-US" sz="3800" dirty="0"/>
              <a:t>Program to Transform Smallholder Agriculture</a:t>
            </a:r>
          </a:p>
        </p:txBody>
      </p:sp>
      <p:sp>
        <p:nvSpPr>
          <p:cNvPr id="3" name="Subtitle 2">
            <a:extLst>
              <a:ext uri="{FF2B5EF4-FFF2-40B4-BE49-F238E27FC236}">
                <a16:creationId xmlns:a16="http://schemas.microsoft.com/office/drawing/2014/main" id="{7B31E5A4-36D3-514B-9B6F-D759C33FA5A5}"/>
              </a:ext>
            </a:extLst>
          </p:cNvPr>
          <p:cNvSpPr>
            <a:spLocks noGrp="1"/>
          </p:cNvSpPr>
          <p:nvPr>
            <p:ph type="subTitle" idx="1"/>
          </p:nvPr>
        </p:nvSpPr>
        <p:spPr/>
        <p:txBody>
          <a:bodyPr/>
          <a:lstStyle/>
          <a:p>
            <a:r>
              <a:rPr lang="en-US" dirty="0"/>
              <a:t>Christone J. Nyondo </a:t>
            </a:r>
          </a:p>
        </p:txBody>
      </p:sp>
      <p:sp>
        <p:nvSpPr>
          <p:cNvPr id="4" name="Text Placeholder 3">
            <a:extLst>
              <a:ext uri="{FF2B5EF4-FFF2-40B4-BE49-F238E27FC236}">
                <a16:creationId xmlns:a16="http://schemas.microsoft.com/office/drawing/2014/main" id="{FC51264A-EBF1-5841-B338-CBB7B2517B2F}"/>
              </a:ext>
            </a:extLst>
          </p:cNvPr>
          <p:cNvSpPr>
            <a:spLocks noGrp="1"/>
          </p:cNvSpPr>
          <p:nvPr>
            <p:ph type="body" sz="quarter" idx="13"/>
          </p:nvPr>
        </p:nvSpPr>
        <p:spPr>
          <a:xfrm>
            <a:off x="978692" y="4633514"/>
            <a:ext cx="10418651" cy="763587"/>
          </a:xfrm>
        </p:spPr>
        <p:txBody>
          <a:bodyPr>
            <a:normAutofit fontScale="92500" lnSpcReduction="20000"/>
          </a:bodyPr>
          <a:lstStyle/>
          <a:p>
            <a:r>
              <a:rPr lang="en-US" dirty="0"/>
              <a:t>National Research Dissemination Conference </a:t>
            </a:r>
          </a:p>
          <a:p>
            <a:endParaRPr lang="en-US" dirty="0"/>
          </a:p>
          <a:p>
            <a:r>
              <a:rPr lang="en-US" dirty="0"/>
              <a:t>Crossroads Hotel - Lilongwe</a:t>
            </a:r>
          </a:p>
        </p:txBody>
      </p:sp>
      <p:sp>
        <p:nvSpPr>
          <p:cNvPr id="5" name="Text Placeholder 4">
            <a:extLst>
              <a:ext uri="{FF2B5EF4-FFF2-40B4-BE49-F238E27FC236}">
                <a16:creationId xmlns:a16="http://schemas.microsoft.com/office/drawing/2014/main" id="{0D2913D1-ECFE-EF48-9EFF-8C6F3D8C2933}"/>
              </a:ext>
            </a:extLst>
          </p:cNvPr>
          <p:cNvSpPr>
            <a:spLocks noGrp="1"/>
          </p:cNvSpPr>
          <p:nvPr>
            <p:ph type="body" sz="quarter" idx="14"/>
          </p:nvPr>
        </p:nvSpPr>
        <p:spPr>
          <a:xfrm>
            <a:off x="4548117" y="5627914"/>
            <a:ext cx="3267826" cy="363711"/>
          </a:xfrm>
        </p:spPr>
        <p:txBody>
          <a:bodyPr>
            <a:normAutofit lnSpcReduction="10000"/>
          </a:bodyPr>
          <a:lstStyle/>
          <a:p>
            <a:r>
              <a:rPr lang="en-US" dirty="0"/>
              <a:t>January 25</a:t>
            </a:r>
            <a:r>
              <a:rPr lang="en-US" baseline="30000" dirty="0"/>
              <a:t>th</a:t>
            </a:r>
            <a:r>
              <a:rPr lang="en-US" dirty="0"/>
              <a:t>, 2023</a:t>
            </a:r>
          </a:p>
        </p:txBody>
      </p:sp>
    </p:spTree>
    <p:extLst>
      <p:ext uri="{BB962C8B-B14F-4D97-AF65-F5344CB8AC3E}">
        <p14:creationId xmlns:p14="http://schemas.microsoft.com/office/powerpoint/2010/main" val="3150525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4E1F0-9D65-4EF3-4FEE-2F65AB414947}"/>
              </a:ext>
            </a:extLst>
          </p:cNvPr>
          <p:cNvSpPr>
            <a:spLocks noGrp="1"/>
          </p:cNvSpPr>
          <p:nvPr>
            <p:ph type="title"/>
          </p:nvPr>
        </p:nvSpPr>
        <p:spPr/>
        <p:txBody>
          <a:bodyPr>
            <a:normAutofit/>
          </a:bodyPr>
          <a:lstStyle/>
          <a:p>
            <a:r>
              <a:rPr lang="en-US" sz="3800" dirty="0"/>
              <a:t>Short-term interventions (within 1 – 5  years)</a:t>
            </a:r>
            <a:endParaRPr lang="en-MW" sz="3800" dirty="0"/>
          </a:p>
        </p:txBody>
      </p:sp>
      <p:sp>
        <p:nvSpPr>
          <p:cNvPr id="3" name="Slide Number Placeholder 2">
            <a:extLst>
              <a:ext uri="{FF2B5EF4-FFF2-40B4-BE49-F238E27FC236}">
                <a16:creationId xmlns:a16="http://schemas.microsoft.com/office/drawing/2014/main" id="{52209731-BC23-0837-C092-34988E356D6B}"/>
              </a:ext>
            </a:extLst>
          </p:cNvPr>
          <p:cNvSpPr>
            <a:spLocks noGrp="1"/>
          </p:cNvSpPr>
          <p:nvPr>
            <p:ph type="sldNum" sz="quarter" idx="12"/>
          </p:nvPr>
        </p:nvSpPr>
        <p:spPr/>
        <p:txBody>
          <a:bodyPr/>
          <a:lstStyle/>
          <a:p>
            <a:pPr algn="ctr"/>
            <a:fld id="{D6963EB2-57C1-42FA-8A26-7E0DB5B6B463}" type="slidenum">
              <a:rPr lang="en-MW" smtClean="0"/>
              <a:pPr algn="ctr"/>
              <a:t>9</a:t>
            </a:fld>
            <a:endParaRPr lang="en-MW"/>
          </a:p>
        </p:txBody>
      </p:sp>
      <p:sp>
        <p:nvSpPr>
          <p:cNvPr id="5" name="TextBox 4">
            <a:extLst>
              <a:ext uri="{FF2B5EF4-FFF2-40B4-BE49-F238E27FC236}">
                <a16:creationId xmlns:a16="http://schemas.microsoft.com/office/drawing/2014/main" id="{C1918610-331E-2C56-FCB0-8AD00DD4472C}"/>
              </a:ext>
            </a:extLst>
          </p:cNvPr>
          <p:cNvSpPr txBox="1"/>
          <p:nvPr/>
        </p:nvSpPr>
        <p:spPr>
          <a:xfrm>
            <a:off x="243840" y="1493520"/>
            <a:ext cx="11821490" cy="4066883"/>
          </a:xfrm>
          <a:prstGeom prst="rect">
            <a:avLst/>
          </a:prstGeom>
          <a:noFill/>
        </p:spPr>
        <p:txBody>
          <a:bodyPr wrap="square">
            <a:spAutoFit/>
          </a:bodyPr>
          <a:lstStyle/>
          <a:p>
            <a:pPr marL="523875" marR="0" lvl="0" indent="-523875" algn="l" defTabSz="914400" rtl="0" eaLnBrk="1" fontAlgn="auto" latinLnBrk="0" hangingPunct="1">
              <a:lnSpc>
                <a:spcPct val="90000"/>
              </a:lnSpc>
              <a:spcBef>
                <a:spcPts val="1800"/>
              </a:spcBef>
              <a:spcAft>
                <a:spcPts val="0"/>
              </a:spcAft>
              <a:buClrTx/>
              <a:buSzPct val="90000"/>
              <a:buFontTx/>
              <a:buBlip>
                <a:blip r:embed="rId3"/>
              </a:buBlip>
              <a:tabLst/>
              <a:defRPr/>
            </a:pPr>
            <a:r>
              <a:rPr kumimoji="0" lang="en-US" sz="2800" b="0"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Strengthen ag. R&amp;D and Agricultural Extension services</a:t>
            </a:r>
          </a:p>
          <a:p>
            <a:pPr marL="803275" lvl="1" indent="-222250">
              <a:lnSpc>
                <a:spcPct val="90000"/>
              </a:lnSpc>
              <a:spcBef>
                <a:spcPts val="1800"/>
              </a:spcBef>
              <a:buClr>
                <a:srgbClr val="F4772E"/>
              </a:buClr>
              <a:buSzPct val="115000"/>
              <a:buFont typeface="Arial" panose="020B0604020202020204" pitchFamily="34" charset="0"/>
              <a:buChar char="•"/>
              <a:defRPr/>
            </a:pPr>
            <a:r>
              <a:rPr lang="en-US" sz="2400" dirty="0">
                <a:latin typeface="Yu Gothic" panose="020B0400000000000000" pitchFamily="34" charset="-128"/>
                <a:ea typeface="Yu Gothic" panose="020B0400000000000000" pitchFamily="34" charset="-128"/>
              </a:rPr>
              <a:t>improve the general on-farm management practices on smallholder farms </a:t>
            </a:r>
          </a:p>
          <a:p>
            <a:pPr marL="523875" lvl="0" indent="-523875">
              <a:lnSpc>
                <a:spcPct val="90000"/>
              </a:lnSpc>
              <a:spcBef>
                <a:spcPts val="1800"/>
              </a:spcBef>
              <a:buSzPct val="90000"/>
              <a:buBlip>
                <a:blip r:embed="rId3"/>
              </a:buBlip>
              <a:defRPr/>
            </a:pPr>
            <a:r>
              <a:rPr lang="en-US" sz="2800" dirty="0">
                <a:solidFill>
                  <a:prstClr val="black"/>
                </a:solidFill>
                <a:latin typeface="Yu Gothic" panose="020B0400000000000000" pitchFamily="34" charset="-128"/>
                <a:ea typeface="Yu Gothic" panose="020B0400000000000000" pitchFamily="34" charset="-128"/>
              </a:rPr>
              <a:t>Standardize and incentivize the production and of organic fertilizers in line with the NFP (2021) and the Fertilizer Act (2022) </a:t>
            </a:r>
          </a:p>
          <a:p>
            <a:pPr marL="523875" marR="0" lvl="0" indent="-523875" algn="l" defTabSz="914400" rtl="0" eaLnBrk="1" fontAlgn="auto" latinLnBrk="0" hangingPunct="1">
              <a:lnSpc>
                <a:spcPct val="90000"/>
              </a:lnSpc>
              <a:spcBef>
                <a:spcPts val="1800"/>
              </a:spcBef>
              <a:spcAft>
                <a:spcPts val="0"/>
              </a:spcAft>
              <a:buClrTx/>
              <a:buSzPct val="90000"/>
              <a:buFontTx/>
              <a:buBlip>
                <a:blip r:embed="rId3"/>
              </a:buBlip>
              <a:tabLst/>
              <a:defRPr/>
            </a:pPr>
            <a:r>
              <a:rPr lang="en-US" sz="2800" dirty="0">
                <a:solidFill>
                  <a:prstClr val="black"/>
                </a:solidFill>
                <a:latin typeface="Yu Gothic" panose="020B0400000000000000" pitchFamily="34" charset="-128"/>
                <a:ea typeface="Yu Gothic" panose="020B0400000000000000" pitchFamily="34" charset="-128"/>
              </a:rPr>
              <a:t>Incentivize domestic blending to increase the availability of area and crop-specific fertilizers in line with the NFP (2021) </a:t>
            </a:r>
          </a:p>
          <a:p>
            <a:pPr marL="523875" marR="0" lvl="0" indent="-523875" algn="l" defTabSz="914400" rtl="0" eaLnBrk="1" fontAlgn="auto" latinLnBrk="0" hangingPunct="1">
              <a:lnSpc>
                <a:spcPct val="90000"/>
              </a:lnSpc>
              <a:spcBef>
                <a:spcPts val="1800"/>
              </a:spcBef>
              <a:spcAft>
                <a:spcPts val="0"/>
              </a:spcAft>
              <a:buClrTx/>
              <a:buSzPct val="90000"/>
              <a:buFontTx/>
              <a:buBlip>
                <a:blip r:embed="rId3"/>
              </a:buBlip>
              <a:tabLst/>
              <a:defRPr/>
            </a:pPr>
            <a:r>
              <a:rPr lang="en-US" sz="2800" dirty="0">
                <a:solidFill>
                  <a:prstClr val="black"/>
                </a:solidFill>
                <a:latin typeface="Yu Gothic" panose="020B0400000000000000" pitchFamily="34" charset="-128"/>
                <a:ea typeface="Yu Gothic" panose="020B0400000000000000" pitchFamily="34" charset="-128"/>
              </a:rPr>
              <a:t>Strengthen the domestic fertilizer market by implementing the recently enacted Fertilizer Bill</a:t>
            </a:r>
          </a:p>
        </p:txBody>
      </p:sp>
    </p:spTree>
    <p:extLst>
      <p:ext uri="{BB962C8B-B14F-4D97-AF65-F5344CB8AC3E}">
        <p14:creationId xmlns:p14="http://schemas.microsoft.com/office/powerpoint/2010/main" val="38883028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E41E59-1C45-AD45-8A68-C01732A78AB1}"/>
              </a:ext>
            </a:extLst>
          </p:cNvPr>
          <p:cNvSpPr>
            <a:spLocks noGrp="1"/>
          </p:cNvSpPr>
          <p:nvPr>
            <p:ph type="title"/>
          </p:nvPr>
        </p:nvSpPr>
        <p:spPr/>
        <p:txBody>
          <a:bodyPr>
            <a:normAutofit/>
          </a:bodyPr>
          <a:lstStyle/>
          <a:p>
            <a:r>
              <a:rPr lang="en-US" sz="4000" dirty="0">
                <a:solidFill>
                  <a:prstClr val="white"/>
                </a:solidFill>
              </a:rPr>
              <a:t>Medium-term Interventions </a:t>
            </a:r>
            <a:r>
              <a:rPr kumimoji="0" lang="en-US" sz="4000" b="1" i="0" u="none" strike="noStrike" kern="1200" cap="none" spc="0" normalizeH="0" baseline="0" noProof="0" dirty="0">
                <a:ln>
                  <a:noFill/>
                </a:ln>
                <a:solidFill>
                  <a:prstClr val="white"/>
                </a:solidFill>
                <a:effectLst/>
                <a:uLnTx/>
                <a:uFillTx/>
                <a:latin typeface="Yu Gothic" panose="020B0400000000000000" pitchFamily="34" charset="-128"/>
                <a:ea typeface="Yu Gothic" panose="020B0400000000000000" pitchFamily="34" charset="-128"/>
                <a:cs typeface="+mj-cs"/>
              </a:rPr>
              <a:t>(5 - 10 years)</a:t>
            </a:r>
            <a:endParaRPr lang="en-US" dirty="0"/>
          </a:p>
        </p:txBody>
      </p:sp>
      <p:sp>
        <p:nvSpPr>
          <p:cNvPr id="5" name="Content Placeholder 4">
            <a:extLst>
              <a:ext uri="{FF2B5EF4-FFF2-40B4-BE49-F238E27FC236}">
                <a16:creationId xmlns:a16="http://schemas.microsoft.com/office/drawing/2014/main" id="{610AFA72-7328-324E-A085-2406118688EB}"/>
              </a:ext>
            </a:extLst>
          </p:cNvPr>
          <p:cNvSpPr>
            <a:spLocks noGrp="1"/>
          </p:cNvSpPr>
          <p:nvPr>
            <p:ph idx="1"/>
          </p:nvPr>
        </p:nvSpPr>
        <p:spPr>
          <a:xfrm>
            <a:off x="567159" y="1513109"/>
            <a:ext cx="11123271" cy="4843241"/>
          </a:xfrm>
        </p:spPr>
        <p:txBody>
          <a:bodyPr>
            <a:normAutofit/>
          </a:bodyPr>
          <a:lstStyle/>
          <a:p>
            <a:r>
              <a:rPr lang="en-US" b="0" dirty="0"/>
              <a:t>Invest more in public infrastructure (e.g., roads, railway, electricity, etc.)</a:t>
            </a:r>
          </a:p>
          <a:p>
            <a:r>
              <a:rPr lang="en-US" b="0" dirty="0"/>
              <a:t>Invest more in social services (e.g., health, education, nutrition, etc.)</a:t>
            </a:r>
          </a:p>
          <a:p>
            <a:r>
              <a:rPr lang="en-US" b="0" dirty="0"/>
              <a:t>Promote dietary diversity through the agricultural policy </a:t>
            </a:r>
          </a:p>
          <a:p>
            <a:r>
              <a:rPr lang="en-US" b="0" dirty="0"/>
              <a:t>Promote public-private-partnerships that improve and sustain the country's food security status, </a:t>
            </a:r>
            <a:r>
              <a:rPr lang="en-US" b="0" u="sng" dirty="0"/>
              <a:t>wherever feasible</a:t>
            </a:r>
          </a:p>
          <a:p>
            <a:r>
              <a:rPr lang="en-US" b="0" dirty="0"/>
              <a:t>Anchor agricultural development programs (including subsidies), on medium-term development plans (e.g. MIP-1)</a:t>
            </a:r>
          </a:p>
        </p:txBody>
      </p:sp>
      <p:sp>
        <p:nvSpPr>
          <p:cNvPr id="6" name="Slide Number Placeholder 5">
            <a:extLst>
              <a:ext uri="{FF2B5EF4-FFF2-40B4-BE49-F238E27FC236}">
                <a16:creationId xmlns:a16="http://schemas.microsoft.com/office/drawing/2014/main" id="{248CB127-6D97-9441-A033-FBADD6F5646C}"/>
              </a:ext>
            </a:extLst>
          </p:cNvPr>
          <p:cNvSpPr>
            <a:spLocks noGrp="1"/>
          </p:cNvSpPr>
          <p:nvPr>
            <p:ph type="sldNum" sz="quarter" idx="12"/>
          </p:nvPr>
        </p:nvSpPr>
        <p:spPr/>
        <p:txBody>
          <a:bodyPr/>
          <a:lstStyle/>
          <a:p>
            <a:pPr algn="ctr"/>
            <a:fld id="{D6963EB2-57C1-42FA-8A26-7E0DB5B6B463}" type="slidenum">
              <a:rPr lang="en-MW" smtClean="0"/>
              <a:pPr algn="ctr"/>
              <a:t>10</a:t>
            </a:fld>
            <a:endParaRPr lang="en-MW"/>
          </a:p>
        </p:txBody>
      </p:sp>
    </p:spTree>
    <p:extLst>
      <p:ext uri="{BB962C8B-B14F-4D97-AF65-F5344CB8AC3E}">
        <p14:creationId xmlns:p14="http://schemas.microsoft.com/office/powerpoint/2010/main" val="824528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E41E59-1C45-AD45-8A68-C01732A78AB1}"/>
              </a:ext>
            </a:extLst>
          </p:cNvPr>
          <p:cNvSpPr>
            <a:spLocks noGrp="1"/>
          </p:cNvSpPr>
          <p:nvPr>
            <p:ph type="title"/>
          </p:nvPr>
        </p:nvSpPr>
        <p:spPr/>
        <p:txBody>
          <a:bodyPr>
            <a:normAutofit/>
          </a:bodyPr>
          <a:lstStyle/>
          <a:p>
            <a:r>
              <a:rPr lang="en-US" sz="4000" dirty="0">
                <a:solidFill>
                  <a:prstClr val="white"/>
                </a:solidFill>
              </a:rPr>
              <a:t>Long-term </a:t>
            </a:r>
            <a:r>
              <a:rPr kumimoji="0" lang="en-US" sz="4000" b="1" i="0" u="none" strike="noStrike" kern="1200" cap="none" spc="0" normalizeH="0" baseline="0" noProof="0" dirty="0">
                <a:ln>
                  <a:noFill/>
                </a:ln>
                <a:solidFill>
                  <a:prstClr val="white"/>
                </a:solidFill>
                <a:effectLst/>
                <a:uLnTx/>
                <a:uFillTx/>
                <a:latin typeface="Yu Gothic" panose="020B0400000000000000" pitchFamily="34" charset="-128"/>
                <a:ea typeface="Yu Gothic" panose="020B0400000000000000" pitchFamily="34" charset="-128"/>
                <a:cs typeface="+mj-cs"/>
              </a:rPr>
              <a:t>Interventions (10 years and on)</a:t>
            </a:r>
            <a:endParaRPr lang="en-US" dirty="0"/>
          </a:p>
        </p:txBody>
      </p:sp>
      <p:sp>
        <p:nvSpPr>
          <p:cNvPr id="5" name="Content Placeholder 4">
            <a:extLst>
              <a:ext uri="{FF2B5EF4-FFF2-40B4-BE49-F238E27FC236}">
                <a16:creationId xmlns:a16="http://schemas.microsoft.com/office/drawing/2014/main" id="{610AFA72-7328-324E-A085-2406118688EB}"/>
              </a:ext>
            </a:extLst>
          </p:cNvPr>
          <p:cNvSpPr>
            <a:spLocks noGrp="1"/>
          </p:cNvSpPr>
          <p:nvPr>
            <p:ph idx="1"/>
          </p:nvPr>
        </p:nvSpPr>
        <p:spPr>
          <a:xfrm>
            <a:off x="567159" y="1513109"/>
            <a:ext cx="11123271" cy="4843241"/>
          </a:xfrm>
        </p:spPr>
        <p:txBody>
          <a:bodyPr>
            <a:normAutofit/>
          </a:bodyPr>
          <a:lstStyle/>
          <a:p>
            <a:r>
              <a:rPr lang="en-US" b="0" dirty="0"/>
              <a:t>Explore the possibility of manufacturing some of the fertilizers locally or as a regional initiative</a:t>
            </a:r>
          </a:p>
          <a:p>
            <a:pPr marL="523875" lvl="1" indent="-523875">
              <a:spcBef>
                <a:spcPts val="2200"/>
              </a:spcBef>
              <a:buSzPct val="90000"/>
              <a:buFont typeface="Arial" panose="020B0604020202020204" pitchFamily="34" charset="0"/>
              <a:buBlip>
                <a:blip r:embed="rId3"/>
              </a:buBlip>
            </a:pPr>
            <a:r>
              <a:rPr lang="en-US" sz="2800" dirty="0"/>
              <a:t>Anchor the reforms on a consistent, coherent, and enabling policy environment</a:t>
            </a:r>
          </a:p>
          <a:p>
            <a:pPr lvl="1">
              <a:spcBef>
                <a:spcPts val="1200"/>
              </a:spcBef>
            </a:pPr>
            <a:r>
              <a:rPr lang="en-US" sz="2800" dirty="0"/>
              <a:t>Improve farmer’s land tenure rights </a:t>
            </a:r>
          </a:p>
          <a:p>
            <a:pPr lvl="1">
              <a:spcBef>
                <a:spcPts val="1200"/>
              </a:spcBef>
            </a:pPr>
            <a:r>
              <a:rPr lang="en-US" sz="2800" dirty="0"/>
              <a:t>Streamline the regulatory barriers inhibiting commodity markets </a:t>
            </a:r>
          </a:p>
          <a:p>
            <a:pPr lvl="1">
              <a:spcBef>
                <a:spcPts val="1200"/>
              </a:spcBef>
            </a:pPr>
            <a:r>
              <a:rPr lang="en-US" sz="2800" dirty="0"/>
              <a:t>Increase investments in irrigation to improve water control </a:t>
            </a:r>
          </a:p>
        </p:txBody>
      </p:sp>
      <p:sp>
        <p:nvSpPr>
          <p:cNvPr id="6" name="Slide Number Placeholder 5">
            <a:extLst>
              <a:ext uri="{FF2B5EF4-FFF2-40B4-BE49-F238E27FC236}">
                <a16:creationId xmlns:a16="http://schemas.microsoft.com/office/drawing/2014/main" id="{248CB127-6D97-9441-A033-FBADD6F5646C}"/>
              </a:ext>
            </a:extLst>
          </p:cNvPr>
          <p:cNvSpPr>
            <a:spLocks noGrp="1"/>
          </p:cNvSpPr>
          <p:nvPr>
            <p:ph type="sldNum" sz="quarter" idx="12"/>
          </p:nvPr>
        </p:nvSpPr>
        <p:spPr/>
        <p:txBody>
          <a:bodyPr/>
          <a:lstStyle/>
          <a:p>
            <a:pPr algn="ctr"/>
            <a:fld id="{D6963EB2-57C1-42FA-8A26-7E0DB5B6B463}" type="slidenum">
              <a:rPr lang="en-MW" smtClean="0"/>
              <a:pPr algn="ctr"/>
              <a:t>11</a:t>
            </a:fld>
            <a:endParaRPr lang="en-MW"/>
          </a:p>
        </p:txBody>
      </p:sp>
    </p:spTree>
    <p:extLst>
      <p:ext uri="{BB962C8B-B14F-4D97-AF65-F5344CB8AC3E}">
        <p14:creationId xmlns:p14="http://schemas.microsoft.com/office/powerpoint/2010/main" val="23078212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E41E59-1C45-AD45-8A68-C01732A78AB1}"/>
              </a:ext>
            </a:extLst>
          </p:cNvPr>
          <p:cNvSpPr>
            <a:spLocks noGrp="1"/>
          </p:cNvSpPr>
          <p:nvPr>
            <p:ph type="title"/>
          </p:nvPr>
        </p:nvSpPr>
        <p:spPr/>
        <p:txBody>
          <a:bodyPr/>
          <a:lstStyle/>
          <a:p>
            <a:r>
              <a:rPr kumimoji="0" lang="en-US" sz="4000" b="1" i="0" u="none" strike="noStrike" kern="1200" cap="none" spc="0" normalizeH="0" baseline="0" noProof="0" dirty="0">
                <a:ln>
                  <a:noFill/>
                </a:ln>
                <a:solidFill>
                  <a:prstClr val="white"/>
                </a:solidFill>
                <a:effectLst/>
                <a:uLnTx/>
                <a:uFillTx/>
                <a:latin typeface="Yu Gothic" panose="020B0400000000000000" pitchFamily="34" charset="-128"/>
                <a:ea typeface="Yu Gothic" panose="020B0400000000000000" pitchFamily="34" charset="-128"/>
                <a:cs typeface="+mj-cs"/>
              </a:rPr>
              <a:t>Conclusions</a:t>
            </a:r>
            <a:endParaRPr lang="en-US" dirty="0"/>
          </a:p>
        </p:txBody>
      </p:sp>
      <p:sp>
        <p:nvSpPr>
          <p:cNvPr id="5" name="Content Placeholder 4">
            <a:extLst>
              <a:ext uri="{FF2B5EF4-FFF2-40B4-BE49-F238E27FC236}">
                <a16:creationId xmlns:a16="http://schemas.microsoft.com/office/drawing/2014/main" id="{610AFA72-7328-324E-A085-2406118688EB}"/>
              </a:ext>
            </a:extLst>
          </p:cNvPr>
          <p:cNvSpPr>
            <a:spLocks noGrp="1"/>
          </p:cNvSpPr>
          <p:nvPr>
            <p:ph idx="1"/>
          </p:nvPr>
        </p:nvSpPr>
        <p:spPr/>
        <p:txBody>
          <a:bodyPr>
            <a:noAutofit/>
          </a:bodyPr>
          <a:lstStyle/>
          <a:p>
            <a:r>
              <a:rPr lang="en-US" b="0" dirty="0"/>
              <a:t>Redesign and diversify the subsidy program to transform smallholder agriculture  </a:t>
            </a:r>
          </a:p>
          <a:p>
            <a:r>
              <a:rPr lang="en-US" b="0" dirty="0"/>
              <a:t>Soil fertility and conservation interventions may raise the  productivity of subsidized inputs</a:t>
            </a:r>
          </a:p>
          <a:p>
            <a:r>
              <a:rPr lang="en-US" b="0" dirty="0"/>
              <a:t>Streamline and make the subsidy program flexible and cost-effective</a:t>
            </a:r>
          </a:p>
          <a:p>
            <a:r>
              <a:rPr lang="en-US" b="0" dirty="0"/>
              <a:t>Investing in infrastructure and social services has better long-term pay-offs than subsidies </a:t>
            </a:r>
          </a:p>
        </p:txBody>
      </p:sp>
      <p:sp>
        <p:nvSpPr>
          <p:cNvPr id="6" name="Slide Number Placeholder 5">
            <a:extLst>
              <a:ext uri="{FF2B5EF4-FFF2-40B4-BE49-F238E27FC236}">
                <a16:creationId xmlns:a16="http://schemas.microsoft.com/office/drawing/2014/main" id="{248CB127-6D97-9441-A033-FBADD6F5646C}"/>
              </a:ext>
            </a:extLst>
          </p:cNvPr>
          <p:cNvSpPr>
            <a:spLocks noGrp="1"/>
          </p:cNvSpPr>
          <p:nvPr>
            <p:ph type="sldNum" sz="quarter" idx="12"/>
          </p:nvPr>
        </p:nvSpPr>
        <p:spPr/>
        <p:txBody>
          <a:bodyPr/>
          <a:lstStyle/>
          <a:p>
            <a:pPr algn="ctr"/>
            <a:fld id="{D6963EB2-57C1-42FA-8A26-7E0DB5B6B463}" type="slidenum">
              <a:rPr lang="en-MW" smtClean="0"/>
              <a:pPr algn="ctr"/>
              <a:t>12</a:t>
            </a:fld>
            <a:endParaRPr lang="en-MW"/>
          </a:p>
        </p:txBody>
      </p:sp>
    </p:spTree>
    <p:extLst>
      <p:ext uri="{BB962C8B-B14F-4D97-AF65-F5344CB8AC3E}">
        <p14:creationId xmlns:p14="http://schemas.microsoft.com/office/powerpoint/2010/main" val="1695764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D88A64-2085-454C-9DA7-F5214CB46815}"/>
              </a:ext>
            </a:extLst>
          </p:cNvPr>
          <p:cNvSpPr>
            <a:spLocks noGrp="1"/>
          </p:cNvSpPr>
          <p:nvPr>
            <p:ph type="body" sz="quarter" idx="13"/>
          </p:nvPr>
        </p:nvSpPr>
        <p:spPr/>
        <p:txBody>
          <a:bodyPr/>
          <a:lstStyle/>
          <a:p>
            <a:r>
              <a:rPr lang="en-US" dirty="0"/>
              <a:t>c.Nyondo@mwapata.mw</a:t>
            </a:r>
          </a:p>
        </p:txBody>
      </p:sp>
    </p:spTree>
    <p:extLst>
      <p:ext uri="{BB962C8B-B14F-4D97-AF65-F5344CB8AC3E}">
        <p14:creationId xmlns:p14="http://schemas.microsoft.com/office/powerpoint/2010/main" val="1808199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E41E59-1C45-AD45-8A68-C01732A78AB1}"/>
              </a:ext>
            </a:extLst>
          </p:cNvPr>
          <p:cNvSpPr>
            <a:spLocks noGrp="1"/>
          </p:cNvSpPr>
          <p:nvPr>
            <p:ph type="title"/>
          </p:nvPr>
        </p:nvSpPr>
        <p:spPr/>
        <p:txBody>
          <a:bodyPr>
            <a:normAutofit fontScale="90000"/>
          </a:bodyPr>
          <a:lstStyle/>
          <a:p>
            <a:r>
              <a:rPr lang="en-US" dirty="0"/>
              <a:t>Why the subsidy program was introduced</a:t>
            </a:r>
          </a:p>
        </p:txBody>
      </p:sp>
      <p:sp>
        <p:nvSpPr>
          <p:cNvPr id="5" name="Content Placeholder 4">
            <a:extLst>
              <a:ext uri="{FF2B5EF4-FFF2-40B4-BE49-F238E27FC236}">
                <a16:creationId xmlns:a16="http://schemas.microsoft.com/office/drawing/2014/main" id="{610AFA72-7328-324E-A085-2406118688EB}"/>
              </a:ext>
            </a:extLst>
          </p:cNvPr>
          <p:cNvSpPr>
            <a:spLocks noGrp="1"/>
          </p:cNvSpPr>
          <p:nvPr>
            <p:ph idx="1"/>
          </p:nvPr>
        </p:nvSpPr>
        <p:spPr/>
        <p:txBody>
          <a:bodyPr>
            <a:normAutofit/>
          </a:bodyPr>
          <a:lstStyle/>
          <a:p>
            <a:r>
              <a:rPr lang="en-US" b="0" dirty="0"/>
              <a:t>Slow and erratic agricultural growth – averaging about 3% in the last decade</a:t>
            </a:r>
          </a:p>
          <a:p>
            <a:r>
              <a:rPr lang="en-US" b="0" dirty="0"/>
              <a:t>Frequent food insecurity, </a:t>
            </a:r>
          </a:p>
          <a:p>
            <a:pPr lvl="1"/>
            <a:r>
              <a:rPr lang="en-US" dirty="0"/>
              <a:t>Malawi </a:t>
            </a:r>
            <a:r>
              <a:rPr lang="en-US" b="0" dirty="0"/>
              <a:t>ranked 87/121 countries</a:t>
            </a:r>
            <a:r>
              <a:rPr lang="en-US" baseline="30000" dirty="0"/>
              <a:t> </a:t>
            </a:r>
            <a:r>
              <a:rPr lang="en-US" b="0" dirty="0"/>
              <a:t>on a Global Hunger Index </a:t>
            </a:r>
            <a:r>
              <a:rPr lang="en-US" dirty="0"/>
              <a:t>(GHI) score in 2022</a:t>
            </a:r>
            <a:endParaRPr lang="en-US" b="0" dirty="0"/>
          </a:p>
          <a:p>
            <a:r>
              <a:rPr lang="en-US" b="0" dirty="0"/>
              <a:t>Low nutrition status </a:t>
            </a:r>
          </a:p>
          <a:p>
            <a:pPr lvl="1"/>
            <a:r>
              <a:rPr lang="en-US" b="0" dirty="0"/>
              <a:t>Undernourishment in the population is around </a:t>
            </a:r>
            <a:r>
              <a:rPr lang="en-US" dirty="0"/>
              <a:t>17%</a:t>
            </a:r>
            <a:endParaRPr lang="en-US" b="0" dirty="0"/>
          </a:p>
          <a:p>
            <a:r>
              <a:rPr lang="en-US" b="0" dirty="0"/>
              <a:t>High poverty rates – 51.5%</a:t>
            </a:r>
          </a:p>
        </p:txBody>
      </p:sp>
      <p:sp>
        <p:nvSpPr>
          <p:cNvPr id="6" name="Slide Number Placeholder 5">
            <a:extLst>
              <a:ext uri="{FF2B5EF4-FFF2-40B4-BE49-F238E27FC236}">
                <a16:creationId xmlns:a16="http://schemas.microsoft.com/office/drawing/2014/main" id="{248CB127-6D97-9441-A033-FBADD6F5646C}"/>
              </a:ext>
            </a:extLst>
          </p:cNvPr>
          <p:cNvSpPr>
            <a:spLocks noGrp="1"/>
          </p:cNvSpPr>
          <p:nvPr>
            <p:ph type="sldNum" sz="quarter" idx="12"/>
          </p:nvPr>
        </p:nvSpPr>
        <p:spPr/>
        <p:txBody>
          <a:bodyPr/>
          <a:lstStyle/>
          <a:p>
            <a:pPr algn="ctr"/>
            <a:fld id="{D6963EB2-57C1-42FA-8A26-7E0DB5B6B463}" type="slidenum">
              <a:rPr lang="en-MW" smtClean="0"/>
              <a:pPr algn="ctr"/>
              <a:t>1</a:t>
            </a:fld>
            <a:endParaRPr lang="en-MW"/>
          </a:p>
        </p:txBody>
      </p:sp>
    </p:spTree>
    <p:extLst>
      <p:ext uri="{BB962C8B-B14F-4D97-AF65-F5344CB8AC3E}">
        <p14:creationId xmlns:p14="http://schemas.microsoft.com/office/powerpoint/2010/main" val="3648150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E41E59-1C45-AD45-8A68-C01732A78AB1}"/>
              </a:ext>
            </a:extLst>
          </p:cNvPr>
          <p:cNvSpPr>
            <a:spLocks noGrp="1"/>
          </p:cNvSpPr>
          <p:nvPr>
            <p:ph type="title"/>
          </p:nvPr>
        </p:nvSpPr>
        <p:spPr/>
        <p:txBody>
          <a:bodyPr>
            <a:normAutofit/>
          </a:bodyPr>
          <a:lstStyle/>
          <a:p>
            <a:r>
              <a:rPr kumimoji="0" lang="en-US" sz="3800" b="1" i="0" u="none" strike="noStrike" kern="1200" cap="none" spc="0" normalizeH="0" baseline="0" noProof="0" dirty="0">
                <a:ln>
                  <a:noFill/>
                </a:ln>
                <a:solidFill>
                  <a:prstClr val="white"/>
                </a:solidFill>
                <a:effectLst/>
                <a:uLnTx/>
                <a:uFillTx/>
                <a:latin typeface="Yu Gothic" panose="020B0400000000000000" pitchFamily="34" charset="-128"/>
                <a:ea typeface="Yu Gothic" panose="020B0400000000000000" pitchFamily="34" charset="-128"/>
                <a:cs typeface="+mj-cs"/>
              </a:rPr>
              <a:t>Contributions of subsidy programs </a:t>
            </a:r>
            <a:endParaRPr lang="en-US" sz="3800" dirty="0"/>
          </a:p>
        </p:txBody>
      </p:sp>
      <p:sp>
        <p:nvSpPr>
          <p:cNvPr id="5" name="Content Placeholder 4">
            <a:extLst>
              <a:ext uri="{FF2B5EF4-FFF2-40B4-BE49-F238E27FC236}">
                <a16:creationId xmlns:a16="http://schemas.microsoft.com/office/drawing/2014/main" id="{610AFA72-7328-324E-A085-2406118688EB}"/>
              </a:ext>
            </a:extLst>
          </p:cNvPr>
          <p:cNvSpPr>
            <a:spLocks noGrp="1"/>
          </p:cNvSpPr>
          <p:nvPr>
            <p:ph idx="1"/>
          </p:nvPr>
        </p:nvSpPr>
        <p:spPr/>
        <p:txBody>
          <a:bodyPr>
            <a:normAutofit fontScale="92500"/>
          </a:bodyPr>
          <a:lstStyle/>
          <a:p>
            <a:r>
              <a:rPr lang="en-US" b="0" dirty="0"/>
              <a:t>Increased fertilizer consumption</a:t>
            </a:r>
          </a:p>
          <a:p>
            <a:r>
              <a:rPr lang="en-US" b="0" dirty="0"/>
              <a:t>Improved food security</a:t>
            </a:r>
          </a:p>
          <a:p>
            <a:pPr lvl="1"/>
            <a:r>
              <a:rPr lang="en-US" b="0" dirty="0"/>
              <a:t>The GHI score has dropped from roughly 35% in 2005 to 20.7% in 2022</a:t>
            </a:r>
          </a:p>
          <a:p>
            <a:r>
              <a:rPr lang="en-US" b="0" dirty="0"/>
              <a:t>Improved the </a:t>
            </a:r>
            <a:r>
              <a:rPr lang="en-US" b="0" dirty="0">
                <a:solidFill>
                  <a:prstClr val="black"/>
                </a:solidFill>
              </a:rPr>
              <a:t>nutrition of </a:t>
            </a:r>
            <a:r>
              <a:rPr kumimoji="0" lang="en-US" sz="2800" b="0"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under five</a:t>
            </a:r>
          </a:p>
          <a:p>
            <a:pPr marL="803275" marR="0" lvl="1" indent="-222250" algn="l" defTabSz="914400" rtl="0" eaLnBrk="1" fontAlgn="auto" latinLnBrk="0" hangingPunct="1">
              <a:lnSpc>
                <a:spcPct val="90000"/>
              </a:lnSpc>
              <a:spcBef>
                <a:spcPts val="500"/>
              </a:spcBef>
              <a:spcAft>
                <a:spcPts val="0"/>
              </a:spcAft>
              <a:buClr>
                <a:srgbClr val="F4772E"/>
              </a:buClr>
              <a:buSzPct val="115000"/>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rPr>
              <a:t>Low height for age (stunting) dropped from 52.5% in </a:t>
            </a:r>
            <a:r>
              <a:rPr lang="en-US" dirty="0">
                <a:solidFill>
                  <a:prstClr val="black"/>
                </a:solidFill>
              </a:rPr>
              <a:t>2005  to 35.2% in 2022</a:t>
            </a:r>
          </a:p>
          <a:p>
            <a:pPr marL="803275" marR="0" lvl="1" indent="-222250" algn="l" defTabSz="914400" rtl="0" eaLnBrk="1" fontAlgn="auto" latinLnBrk="0" hangingPunct="1">
              <a:lnSpc>
                <a:spcPct val="90000"/>
              </a:lnSpc>
              <a:spcBef>
                <a:spcPts val="500"/>
              </a:spcBef>
              <a:spcAft>
                <a:spcPts val="0"/>
              </a:spcAft>
              <a:buClr>
                <a:srgbClr val="F4772E"/>
              </a:buClr>
              <a:buSzPct val="115000"/>
              <a:buFont typeface="Arial" panose="020B0604020202020204" pitchFamily="34" charset="0"/>
              <a:buChar char="•"/>
              <a:tabLst/>
              <a:defRPr/>
            </a:pPr>
            <a:r>
              <a:rPr lang="en-US" dirty="0">
                <a:solidFill>
                  <a:prstClr val="black"/>
                </a:solidFill>
              </a:rPr>
              <a:t>Low weight for age (child wasting) dropped from 6.3% in 2005 to 2.2% in 2022</a:t>
            </a:r>
          </a:p>
          <a:p>
            <a:pPr marR="0" lvl="0" fontAlgn="auto">
              <a:spcAft>
                <a:spcPts val="0"/>
              </a:spcAft>
              <a:buClrTx/>
              <a:defRPr/>
            </a:pPr>
            <a:r>
              <a:rPr lang="en-US" b="0" dirty="0"/>
              <a:t>Reduced under-five mortality rates (%)</a:t>
            </a:r>
          </a:p>
          <a:p>
            <a:pPr lvl="1">
              <a:defRPr/>
            </a:pPr>
            <a:r>
              <a:rPr lang="en-US" dirty="0">
                <a:solidFill>
                  <a:prstClr val="black"/>
                </a:solidFill>
              </a:rPr>
              <a:t>Have dropped from 10% in 2007 to 3.9% in 2022</a:t>
            </a:r>
          </a:p>
          <a:p>
            <a:pPr marR="0" lvl="0" fontAlgn="auto">
              <a:spcAft>
                <a:spcPts val="0"/>
              </a:spcAft>
              <a:buClrTx/>
              <a:defRPr/>
            </a:pPr>
            <a:r>
              <a:rPr lang="en-US" b="0" dirty="0"/>
              <a:t>Thus, the program has been maintained by successive administrations – albeit with varying designs</a:t>
            </a:r>
          </a:p>
          <a:p>
            <a:pPr marL="803275" marR="0" lvl="1" indent="-222250" algn="l" defTabSz="914400" rtl="0" eaLnBrk="1" fontAlgn="auto" latinLnBrk="0" hangingPunct="1">
              <a:lnSpc>
                <a:spcPct val="90000"/>
              </a:lnSpc>
              <a:spcBef>
                <a:spcPts val="500"/>
              </a:spcBef>
              <a:spcAft>
                <a:spcPts val="0"/>
              </a:spcAft>
              <a:buClr>
                <a:srgbClr val="F4772E"/>
              </a:buClr>
              <a:buSzPct val="115000"/>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Yu Gothic" panose="020B0400000000000000" pitchFamily="34" charset="-128"/>
              <a:ea typeface="Yu Gothic" panose="020B0400000000000000" pitchFamily="34" charset="-128"/>
              <a:cs typeface="+mn-cs"/>
            </a:endParaRPr>
          </a:p>
        </p:txBody>
      </p:sp>
      <p:sp>
        <p:nvSpPr>
          <p:cNvPr id="6" name="Slide Number Placeholder 5">
            <a:extLst>
              <a:ext uri="{FF2B5EF4-FFF2-40B4-BE49-F238E27FC236}">
                <a16:creationId xmlns:a16="http://schemas.microsoft.com/office/drawing/2014/main" id="{248CB127-6D97-9441-A033-FBADD6F5646C}"/>
              </a:ext>
            </a:extLst>
          </p:cNvPr>
          <p:cNvSpPr>
            <a:spLocks noGrp="1"/>
          </p:cNvSpPr>
          <p:nvPr>
            <p:ph type="sldNum" sz="quarter" idx="12"/>
          </p:nvPr>
        </p:nvSpPr>
        <p:spPr/>
        <p:txBody>
          <a:bodyPr/>
          <a:lstStyle/>
          <a:p>
            <a:pPr algn="ctr"/>
            <a:fld id="{D6963EB2-57C1-42FA-8A26-7E0DB5B6B463}" type="slidenum">
              <a:rPr lang="en-MW" smtClean="0"/>
              <a:pPr algn="ctr"/>
              <a:t>2</a:t>
            </a:fld>
            <a:endParaRPr lang="en-MW"/>
          </a:p>
        </p:txBody>
      </p:sp>
    </p:spTree>
    <p:extLst>
      <p:ext uri="{BB962C8B-B14F-4D97-AF65-F5344CB8AC3E}">
        <p14:creationId xmlns:p14="http://schemas.microsoft.com/office/powerpoint/2010/main" val="552960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a:extLst>
              <a:ext uri="{FF2B5EF4-FFF2-40B4-BE49-F238E27FC236}">
                <a16:creationId xmlns:a16="http://schemas.microsoft.com/office/drawing/2014/main" id="{D52E8E63-F3AC-F74F-B914-DC6E866BA63A}"/>
              </a:ext>
            </a:extLst>
          </p:cNvPr>
          <p:cNvCxnSpPr>
            <a:cxnSpLocks/>
          </p:cNvCxnSpPr>
          <p:nvPr/>
        </p:nvCxnSpPr>
        <p:spPr>
          <a:xfrm>
            <a:off x="1927246" y="5564302"/>
            <a:ext cx="153952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itle 3">
            <a:extLst>
              <a:ext uri="{FF2B5EF4-FFF2-40B4-BE49-F238E27FC236}">
                <a16:creationId xmlns:a16="http://schemas.microsoft.com/office/drawing/2014/main" id="{91E41E59-1C45-AD45-8A68-C01732A78AB1}"/>
              </a:ext>
            </a:extLst>
          </p:cNvPr>
          <p:cNvSpPr>
            <a:spLocks noGrp="1"/>
          </p:cNvSpPr>
          <p:nvPr>
            <p:ph type="title"/>
          </p:nvPr>
        </p:nvSpPr>
        <p:spPr/>
        <p:txBody>
          <a:bodyPr>
            <a:normAutofit/>
          </a:bodyPr>
          <a:lstStyle/>
          <a:p>
            <a:r>
              <a:rPr kumimoji="0" lang="en-US" sz="3800" b="1" i="0" u="none" strike="noStrike" kern="1200" cap="none" spc="0" normalizeH="0" baseline="0" noProof="0" dirty="0">
                <a:ln>
                  <a:noFill/>
                </a:ln>
                <a:solidFill>
                  <a:prstClr val="white"/>
                </a:solidFill>
                <a:effectLst/>
                <a:uLnTx/>
                <a:uFillTx/>
                <a:latin typeface="Yu Gothic" panose="020B0400000000000000" pitchFamily="34" charset="-128"/>
                <a:ea typeface="Yu Gothic" panose="020B0400000000000000" pitchFamily="34" charset="-128"/>
                <a:cs typeface="+mj-cs"/>
              </a:rPr>
              <a:t>Achievements of subsidy programs</a:t>
            </a:r>
            <a:endParaRPr lang="en-US" sz="3800" dirty="0"/>
          </a:p>
        </p:txBody>
      </p:sp>
      <p:sp>
        <p:nvSpPr>
          <p:cNvPr id="5" name="Content Placeholder 4">
            <a:extLst>
              <a:ext uri="{FF2B5EF4-FFF2-40B4-BE49-F238E27FC236}">
                <a16:creationId xmlns:a16="http://schemas.microsoft.com/office/drawing/2014/main" id="{610AFA72-7328-324E-A085-2406118688EB}"/>
              </a:ext>
            </a:extLst>
          </p:cNvPr>
          <p:cNvSpPr>
            <a:spLocks noGrp="1"/>
          </p:cNvSpPr>
          <p:nvPr>
            <p:ph idx="1"/>
          </p:nvPr>
        </p:nvSpPr>
        <p:spPr>
          <a:xfrm>
            <a:off x="197044" y="1451509"/>
            <a:ext cx="11123271" cy="4843241"/>
          </a:xfrm>
        </p:spPr>
        <p:txBody>
          <a:bodyPr rIns="91440">
            <a:normAutofit/>
          </a:bodyPr>
          <a:lstStyle/>
          <a:p>
            <a:r>
              <a:rPr lang="en-US" b="0" dirty="0"/>
              <a:t>Lauded as a suitable and appropriate response to persistent food crises</a:t>
            </a:r>
          </a:p>
        </p:txBody>
      </p:sp>
      <p:sp>
        <p:nvSpPr>
          <p:cNvPr id="6" name="Slide Number Placeholder 5">
            <a:extLst>
              <a:ext uri="{FF2B5EF4-FFF2-40B4-BE49-F238E27FC236}">
                <a16:creationId xmlns:a16="http://schemas.microsoft.com/office/drawing/2014/main" id="{248CB127-6D97-9441-A033-FBADD6F5646C}"/>
              </a:ext>
            </a:extLst>
          </p:cNvPr>
          <p:cNvSpPr>
            <a:spLocks noGrp="1"/>
          </p:cNvSpPr>
          <p:nvPr>
            <p:ph type="sldNum" sz="quarter" idx="12"/>
          </p:nvPr>
        </p:nvSpPr>
        <p:spPr/>
        <p:txBody>
          <a:bodyPr/>
          <a:lstStyle/>
          <a:p>
            <a:pPr algn="ctr"/>
            <a:fld id="{D6963EB2-57C1-42FA-8A26-7E0DB5B6B463}" type="slidenum">
              <a:rPr lang="en-MW" smtClean="0"/>
              <a:pPr algn="ctr"/>
              <a:t>3</a:t>
            </a:fld>
            <a:endParaRPr lang="en-MW" dirty="0"/>
          </a:p>
        </p:txBody>
      </p:sp>
      <p:sp>
        <p:nvSpPr>
          <p:cNvPr id="7" name="Content Placeholder 4">
            <a:extLst>
              <a:ext uri="{FF2B5EF4-FFF2-40B4-BE49-F238E27FC236}">
                <a16:creationId xmlns:a16="http://schemas.microsoft.com/office/drawing/2014/main" id="{9D12B01B-103D-7547-8D54-54C4F7D5BF9A}"/>
              </a:ext>
            </a:extLst>
          </p:cNvPr>
          <p:cNvSpPr txBox="1">
            <a:spLocks/>
          </p:cNvSpPr>
          <p:nvPr/>
        </p:nvSpPr>
        <p:spPr>
          <a:xfrm>
            <a:off x="-51492" y="2478803"/>
            <a:ext cx="4288971" cy="3946813"/>
          </a:xfrm>
          <a:prstGeom prst="rect">
            <a:avLst/>
          </a:prstGeom>
        </p:spPr>
        <p:txBody>
          <a:bodyPr vert="horz" lIns="91440" tIns="45720" rIns="91440" bIns="45720" rtlCol="0">
            <a:normAutofit/>
          </a:bodyPr>
          <a:lstStyle>
            <a:lvl1pPr marL="523875" indent="-523875" algn="l" defTabSz="914400" rtl="0" eaLnBrk="1" latinLnBrk="0" hangingPunct="1">
              <a:lnSpc>
                <a:spcPct val="90000"/>
              </a:lnSpc>
              <a:spcBef>
                <a:spcPts val="2200"/>
              </a:spcBef>
              <a:buSzPct val="90000"/>
              <a:buFontTx/>
              <a:buBlip>
                <a:blip r:embed="rId3"/>
              </a:buBlip>
              <a:tabLst/>
              <a:defRPr sz="2800" b="1" kern="1200">
                <a:solidFill>
                  <a:schemeClr val="tx1"/>
                </a:solidFill>
                <a:latin typeface="Yu Gothic" panose="020B0400000000000000" pitchFamily="34" charset="-128"/>
                <a:ea typeface="Yu Gothic" panose="020B0400000000000000" pitchFamily="34" charset="-128"/>
                <a:cs typeface="+mn-cs"/>
              </a:defRPr>
            </a:lvl1pPr>
            <a:lvl2pPr marL="803275" indent="-222250" algn="l" defTabSz="914400" rtl="0" eaLnBrk="1" latinLnBrk="0" hangingPunct="1">
              <a:lnSpc>
                <a:spcPct val="90000"/>
              </a:lnSpc>
              <a:spcBef>
                <a:spcPts val="500"/>
              </a:spcBef>
              <a:buClr>
                <a:srgbClr val="F4772E"/>
              </a:buClr>
              <a:buSzPct val="115000"/>
              <a:buFont typeface="Arial" panose="020B0604020202020204" pitchFamily="34" charset="0"/>
              <a:buChar char="•"/>
              <a:tabLst/>
              <a:defRPr sz="2400" kern="1200">
                <a:solidFill>
                  <a:schemeClr val="tx1"/>
                </a:solidFill>
                <a:latin typeface="Yu Gothic" panose="020B0400000000000000" pitchFamily="34" charset="-128"/>
                <a:ea typeface="Yu Gothic" panose="020B0400000000000000" pitchFamily="34" charset="-128"/>
                <a:cs typeface="+mn-cs"/>
              </a:defRPr>
            </a:lvl2pPr>
            <a:lvl3pPr marL="1152525" indent="-238125" algn="l" defTabSz="914400" rtl="0" eaLnBrk="1" latinLnBrk="0" hangingPunct="1">
              <a:lnSpc>
                <a:spcPct val="90000"/>
              </a:lnSpc>
              <a:spcBef>
                <a:spcPts val="500"/>
              </a:spcBef>
              <a:buClr>
                <a:srgbClr val="F4772E"/>
              </a:buClr>
              <a:buSzPct val="80000"/>
              <a:buFont typeface="Courier New" panose="02070309020205020404" pitchFamily="49" charset="0"/>
              <a:buChar char="o"/>
              <a:tabLst/>
              <a:defRPr sz="2000" kern="1200">
                <a:solidFill>
                  <a:schemeClr val="tx1"/>
                </a:solidFill>
                <a:latin typeface="Yu Gothic" panose="020B0400000000000000" pitchFamily="34" charset="-128"/>
                <a:ea typeface="Yu Gothic" panose="020B0400000000000000" pitchFamily="34" charset="-128"/>
                <a:cs typeface="+mn-cs"/>
              </a:defRPr>
            </a:lvl3pPr>
            <a:lvl4pPr marL="1600200" indent="-228600" algn="l" defTabSz="914400" rtl="0" eaLnBrk="1" latinLnBrk="0" hangingPunct="1">
              <a:lnSpc>
                <a:spcPct val="90000"/>
              </a:lnSpc>
              <a:spcBef>
                <a:spcPts val="500"/>
              </a:spcBef>
              <a:buClr>
                <a:srgbClr val="F4772E"/>
              </a:buClr>
              <a:buSzPct val="70000"/>
              <a:buFont typeface="Courier New" panose="02070309020205020404" pitchFamily="49" charset="0"/>
              <a:buChar char="o"/>
              <a:defRPr sz="1800" kern="1200">
                <a:solidFill>
                  <a:schemeClr val="tx1"/>
                </a:solidFill>
                <a:latin typeface="Yu Gothic" panose="020B0400000000000000" pitchFamily="34" charset="-128"/>
                <a:ea typeface="Yu Gothic" panose="020B0400000000000000" pitchFamily="34" charset="-128"/>
                <a:cs typeface="+mn-cs"/>
              </a:defRPr>
            </a:lvl4pPr>
            <a:lvl5pPr marL="2057400" indent="-228600" algn="l" defTabSz="914400" rtl="0" eaLnBrk="1" latinLnBrk="0" hangingPunct="1">
              <a:lnSpc>
                <a:spcPct val="90000"/>
              </a:lnSpc>
              <a:spcBef>
                <a:spcPts val="500"/>
              </a:spcBef>
              <a:buClr>
                <a:srgbClr val="F4772E"/>
              </a:buClr>
              <a:buSzPct val="60000"/>
              <a:buFont typeface="Courier New" panose="02070309020205020404" pitchFamily="49" charset="0"/>
              <a:buChar char="o"/>
              <a:defRPr sz="1800" kern="1200">
                <a:solidFill>
                  <a:schemeClr val="tx1"/>
                </a:solidFill>
                <a:latin typeface="Yu Gothic" panose="020B0400000000000000" pitchFamily="34" charset="-128"/>
                <a:ea typeface="Yu Gothic" panose="020B04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00100" lvl="1" indent="-520700"/>
            <a:r>
              <a:rPr lang="en-US" b="0" dirty="0"/>
              <a:t>Average household maize yields increased over 60% from 1.3 MT/ha (1995-2004) to 2.1MT/ha (2005-2014)</a:t>
            </a:r>
          </a:p>
          <a:p>
            <a:pPr marL="800100" lvl="1" indent="-520700"/>
            <a:r>
              <a:rPr lang="en-US" b="0" dirty="0"/>
              <a:t>Yields </a:t>
            </a:r>
            <a:r>
              <a:rPr lang="en-US" dirty="0"/>
              <a:t>are slightly lower and </a:t>
            </a:r>
            <a:r>
              <a:rPr lang="en-US" b="0" dirty="0"/>
              <a:t>volatile to external </a:t>
            </a:r>
            <a:r>
              <a:rPr lang="en-US" dirty="0"/>
              <a:t>shocks (e.g., rainfed as in </a:t>
            </a:r>
            <a:r>
              <a:rPr lang="en-US" b="0" dirty="0"/>
              <a:t>2015</a:t>
            </a:r>
            <a:r>
              <a:rPr lang="en-US" dirty="0"/>
              <a:t>)</a:t>
            </a:r>
            <a:endParaRPr lang="en-US" b="0" dirty="0"/>
          </a:p>
        </p:txBody>
      </p:sp>
      <p:grpSp>
        <p:nvGrpSpPr>
          <p:cNvPr id="10" name="Group 9">
            <a:extLst>
              <a:ext uri="{FF2B5EF4-FFF2-40B4-BE49-F238E27FC236}">
                <a16:creationId xmlns:a16="http://schemas.microsoft.com/office/drawing/2014/main" id="{A38871A9-3537-F94E-AEC3-B3AAD32209B2}"/>
              </a:ext>
            </a:extLst>
          </p:cNvPr>
          <p:cNvGrpSpPr/>
          <p:nvPr/>
        </p:nvGrpSpPr>
        <p:grpSpPr>
          <a:xfrm>
            <a:off x="4030000" y="5003059"/>
            <a:ext cx="5281867" cy="1491702"/>
            <a:chOff x="6910133" y="5498757"/>
            <a:chExt cx="5281867" cy="1491702"/>
          </a:xfrm>
        </p:grpSpPr>
        <p:sp>
          <p:nvSpPr>
            <p:cNvPr id="8" name="Rectangle 7">
              <a:extLst>
                <a:ext uri="{FF2B5EF4-FFF2-40B4-BE49-F238E27FC236}">
                  <a16:creationId xmlns:a16="http://schemas.microsoft.com/office/drawing/2014/main" id="{C11D263E-F8A5-1749-B1CB-73EE4238BB68}"/>
                </a:ext>
              </a:extLst>
            </p:cNvPr>
            <p:cNvSpPr/>
            <p:nvPr/>
          </p:nvSpPr>
          <p:spPr>
            <a:xfrm>
              <a:off x="9978766" y="5498757"/>
              <a:ext cx="2213234" cy="13592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29F2507-655E-4D48-9D1C-76604C351E28}"/>
                </a:ext>
              </a:extLst>
            </p:cNvPr>
            <p:cNvSpPr txBox="1"/>
            <p:nvPr/>
          </p:nvSpPr>
          <p:spPr>
            <a:xfrm>
              <a:off x="6910133" y="6728849"/>
              <a:ext cx="1941557" cy="261610"/>
            </a:xfrm>
            <a:prstGeom prst="rect">
              <a:avLst/>
            </a:prstGeom>
            <a:noFill/>
          </p:spPr>
          <p:txBody>
            <a:bodyPr wrap="none" rtlCol="0">
              <a:spAutoFit/>
            </a:bodyPr>
            <a:lstStyle/>
            <a:p>
              <a:r>
                <a:rPr lang="en-US" sz="1100" dirty="0">
                  <a:latin typeface="Yu Gothic" panose="020B0400000000000000" pitchFamily="34" charset="-128"/>
                  <a:ea typeface="Yu Gothic" panose="020B0400000000000000" pitchFamily="34" charset="-128"/>
                </a:rPr>
                <a:t>Source: APES and </a:t>
              </a:r>
              <a:r>
                <a:rPr lang="en-US" sz="1100" dirty="0" err="1">
                  <a:latin typeface="Yu Gothic" panose="020B0400000000000000" pitchFamily="34" charset="-128"/>
                  <a:ea typeface="Yu Gothic" panose="020B0400000000000000" pitchFamily="34" charset="-128"/>
                </a:rPr>
                <a:t>FAOStat</a:t>
              </a:r>
              <a:endParaRPr lang="en-US" sz="1100" dirty="0">
                <a:latin typeface="Yu Gothic" panose="020B0400000000000000" pitchFamily="34" charset="-128"/>
                <a:ea typeface="Yu Gothic" panose="020B0400000000000000" pitchFamily="34" charset="-128"/>
              </a:endParaRPr>
            </a:p>
          </p:txBody>
        </p:sp>
      </p:grpSp>
      <p:sp>
        <p:nvSpPr>
          <p:cNvPr id="11" name="Oval 10">
            <a:extLst>
              <a:ext uri="{FF2B5EF4-FFF2-40B4-BE49-F238E27FC236}">
                <a16:creationId xmlns:a16="http://schemas.microsoft.com/office/drawing/2014/main" id="{97D721BB-F1A0-8043-8505-1CFDC955DEAD}"/>
              </a:ext>
            </a:extLst>
          </p:cNvPr>
          <p:cNvSpPr/>
          <p:nvPr/>
        </p:nvSpPr>
        <p:spPr>
          <a:xfrm>
            <a:off x="9797993" y="2776544"/>
            <a:ext cx="946500" cy="1155649"/>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63F7A7D-CAF7-2041-9251-477103A20743}"/>
              </a:ext>
            </a:extLst>
          </p:cNvPr>
          <p:cNvSpPr/>
          <p:nvPr/>
        </p:nvSpPr>
        <p:spPr>
          <a:xfrm>
            <a:off x="7043658" y="3234101"/>
            <a:ext cx="1276218" cy="803189"/>
          </a:xfrm>
          <a:prstGeom prst="ellipse">
            <a:avLst/>
          </a:prstGeom>
          <a:no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086B4745-DC65-B54B-B73F-462E38D82491}"/>
              </a:ext>
            </a:extLst>
          </p:cNvPr>
          <p:cNvCxnSpPr/>
          <p:nvPr/>
        </p:nvCxnSpPr>
        <p:spPr>
          <a:xfrm>
            <a:off x="1927246" y="3771987"/>
            <a:ext cx="1680519" cy="0"/>
          </a:xfrm>
          <a:prstGeom prst="line">
            <a:avLst/>
          </a:prstGeom>
          <a:ln w="381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B1CF5D28-9305-0944-8F0A-845D46953B12}"/>
              </a:ext>
            </a:extLst>
          </p:cNvPr>
          <p:cNvSpPr/>
          <p:nvPr/>
        </p:nvSpPr>
        <p:spPr>
          <a:xfrm>
            <a:off x="8517685" y="2302286"/>
            <a:ext cx="1276218" cy="803189"/>
          </a:xfrm>
          <a:prstGeom prst="ellipse">
            <a:avLst/>
          </a:prstGeom>
          <a:noFill/>
          <a:ln w="57150">
            <a:solidFill>
              <a:srgbClr val="01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E05AE0BE-6F4E-6845-9F05-91797E2590EE}"/>
              </a:ext>
            </a:extLst>
          </p:cNvPr>
          <p:cNvCxnSpPr/>
          <p:nvPr/>
        </p:nvCxnSpPr>
        <p:spPr>
          <a:xfrm>
            <a:off x="2340832" y="4155232"/>
            <a:ext cx="1680519" cy="0"/>
          </a:xfrm>
          <a:prstGeom prst="line">
            <a:avLst/>
          </a:prstGeom>
          <a:ln w="38100">
            <a:solidFill>
              <a:srgbClr val="01B050"/>
            </a:solidFill>
          </a:ln>
        </p:spPr>
        <p:style>
          <a:lnRef idx="1">
            <a:schemeClr val="accent1"/>
          </a:lnRef>
          <a:fillRef idx="0">
            <a:schemeClr val="accent1"/>
          </a:fillRef>
          <a:effectRef idx="0">
            <a:schemeClr val="accent1"/>
          </a:effectRef>
          <a:fontRef idx="minor">
            <a:schemeClr val="tx1"/>
          </a:fontRef>
        </p:style>
      </p:cxnSp>
      <p:graphicFrame>
        <p:nvGraphicFramePr>
          <p:cNvPr id="19" name="Chart 18">
            <a:extLst>
              <a:ext uri="{FF2B5EF4-FFF2-40B4-BE49-F238E27FC236}">
                <a16:creationId xmlns:a16="http://schemas.microsoft.com/office/drawing/2014/main" id="{B7C67744-B3BC-4DC5-AA5F-8693AE051EF1}"/>
              </a:ext>
            </a:extLst>
          </p:cNvPr>
          <p:cNvGraphicFramePr>
            <a:graphicFrameLocks/>
          </p:cNvGraphicFramePr>
          <p:nvPr>
            <p:extLst>
              <p:ext uri="{D42A27DB-BD31-4B8C-83A1-F6EECF244321}">
                <p14:modId xmlns:p14="http://schemas.microsoft.com/office/powerpoint/2010/main" val="29362251"/>
              </p:ext>
            </p:extLst>
          </p:nvPr>
        </p:nvGraphicFramePr>
        <p:xfrm>
          <a:off x="4021351" y="1829722"/>
          <a:ext cx="7104705" cy="433416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69309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par>
                                <p:cTn id="27" presetID="10"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
                                            <p:txEl>
                                              <p:pRg st="1" end="1"/>
                                            </p:txEl>
                                          </p:spTgt>
                                        </p:tgtEl>
                                        <p:attrNameLst>
                                          <p:attrName>style.visibility</p:attrName>
                                        </p:attrNameLst>
                                      </p:cBhvr>
                                      <p:to>
                                        <p:strVal val="visible"/>
                                      </p:to>
                                    </p:set>
                                    <p:animEffect transition="in" filter="wipe(left)">
                                      <p:cBhvr>
                                        <p:cTn id="34" dur="500"/>
                                        <p:tgtEl>
                                          <p:spTgt spid="7">
                                            <p:txEl>
                                              <p:pRg st="1" end="1"/>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xit" presetSubtype="0" fill="hold" grpId="1" nodeType="withEffect">
                                  <p:stCondLst>
                                    <p:cond delay="0"/>
                                  </p:stCondLst>
                                  <p:childTnLst>
                                    <p:animEffect transition="out" filter="fade">
                                      <p:cBhvr>
                                        <p:cTn id="39" dur="500"/>
                                        <p:tgtEl>
                                          <p:spTgt spid="12"/>
                                        </p:tgtEl>
                                      </p:cBhvr>
                                    </p:animEffect>
                                    <p:set>
                                      <p:cBhvr>
                                        <p:cTn id="40" dur="1" fill="hold">
                                          <p:stCondLst>
                                            <p:cond delay="499"/>
                                          </p:stCondLst>
                                        </p:cTn>
                                        <p:tgtEl>
                                          <p:spTgt spid="12"/>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15"/>
                                        </p:tgtEl>
                                      </p:cBhvr>
                                    </p:animEffect>
                                    <p:set>
                                      <p:cBhvr>
                                        <p:cTn id="46" dur="1" fill="hold">
                                          <p:stCondLst>
                                            <p:cond delay="499"/>
                                          </p:stCondLst>
                                        </p:cTn>
                                        <p:tgtEl>
                                          <p:spTgt spid="15"/>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7"/>
                                        </p:tgtEl>
                                      </p:cBhvr>
                                    </p:animEffect>
                                    <p:set>
                                      <p:cBhvr>
                                        <p:cTn id="49" dur="1" fill="hold">
                                          <p:stCondLst>
                                            <p:cond delay="499"/>
                                          </p:stCondLst>
                                        </p:cTn>
                                        <p:tgtEl>
                                          <p:spTgt spid="17"/>
                                        </p:tgtEl>
                                        <p:attrNameLst>
                                          <p:attrName>style.visibility</p:attrName>
                                        </p:attrNameLst>
                                      </p:cBhvr>
                                      <p:to>
                                        <p:strVal val="hidden"/>
                                      </p:to>
                                    </p:set>
                                  </p:childTnLst>
                                </p:cTn>
                              </p:par>
                              <p:par>
                                <p:cTn id="50" presetID="10" presetClass="entr" presetSubtype="0"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2" grpId="1" animBg="1"/>
      <p:bldP spid="16" grpId="0" animBg="1"/>
      <p:bldP spid="1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E41E59-1C45-AD45-8A68-C01732A78AB1}"/>
              </a:ext>
            </a:extLst>
          </p:cNvPr>
          <p:cNvSpPr>
            <a:spLocks noGrp="1"/>
          </p:cNvSpPr>
          <p:nvPr>
            <p:ph type="title"/>
          </p:nvPr>
        </p:nvSpPr>
        <p:spPr/>
        <p:txBody>
          <a:bodyPr>
            <a:normAutofit fontScale="90000"/>
          </a:bodyPr>
          <a:lstStyle/>
          <a:p>
            <a:r>
              <a:rPr kumimoji="0" lang="en-US" sz="4400" b="1" i="0" u="none" strike="noStrike" kern="1200" cap="none" spc="0" normalizeH="0" baseline="0" noProof="0" dirty="0">
                <a:ln>
                  <a:noFill/>
                </a:ln>
                <a:solidFill>
                  <a:prstClr val="white"/>
                </a:solidFill>
                <a:effectLst/>
                <a:uLnTx/>
                <a:uFillTx/>
                <a:latin typeface="Yu Gothic" panose="020B0400000000000000" pitchFamily="34" charset="-128"/>
                <a:ea typeface="Yu Gothic" panose="020B0400000000000000" pitchFamily="34" charset="-128"/>
                <a:cs typeface="+mj-cs"/>
              </a:rPr>
              <a:t>Why ag. subsidies in their current form may be  underachieving </a:t>
            </a:r>
            <a:endParaRPr lang="en-US" dirty="0"/>
          </a:p>
        </p:txBody>
      </p:sp>
      <p:sp>
        <p:nvSpPr>
          <p:cNvPr id="5" name="Content Placeholder 4">
            <a:extLst>
              <a:ext uri="{FF2B5EF4-FFF2-40B4-BE49-F238E27FC236}">
                <a16:creationId xmlns:a16="http://schemas.microsoft.com/office/drawing/2014/main" id="{610AFA72-7328-324E-A085-2406118688EB}"/>
              </a:ext>
            </a:extLst>
          </p:cNvPr>
          <p:cNvSpPr>
            <a:spLocks noGrp="1"/>
          </p:cNvSpPr>
          <p:nvPr>
            <p:ph idx="1"/>
          </p:nvPr>
        </p:nvSpPr>
        <p:spPr>
          <a:xfrm>
            <a:off x="567159" y="1532454"/>
            <a:ext cx="11123271" cy="4843241"/>
          </a:xfrm>
        </p:spPr>
        <p:txBody>
          <a:bodyPr>
            <a:noAutofit/>
          </a:bodyPr>
          <a:lstStyle/>
          <a:p>
            <a:pPr>
              <a:lnSpc>
                <a:spcPct val="100000"/>
              </a:lnSpc>
            </a:pPr>
            <a:r>
              <a:rPr lang="en-GB" b="0" dirty="0"/>
              <a:t>Ineffective targeting of beneficiaries due to </a:t>
            </a:r>
            <a:r>
              <a:rPr lang="en-GB" b="0" u="sng" dirty="0"/>
              <a:t>comingling of objectives</a:t>
            </a:r>
          </a:p>
          <a:p>
            <a:pPr marR="0" lvl="0" fontAlgn="auto">
              <a:lnSpc>
                <a:spcPct val="100000"/>
              </a:lnSpc>
              <a:spcAft>
                <a:spcPts val="0"/>
              </a:spcAft>
              <a:buClrTx/>
              <a:defRPr/>
            </a:pPr>
            <a:r>
              <a:rPr lang="en-GB" b="0" dirty="0"/>
              <a:t>Emphasis on mineral fertilizer has jeopardized NUE due to  neglecting the fundamental question of soil health</a:t>
            </a:r>
          </a:p>
          <a:p>
            <a:pPr>
              <a:lnSpc>
                <a:spcPct val="100000"/>
              </a:lnSpc>
              <a:defRPr/>
            </a:pPr>
            <a:r>
              <a:rPr lang="en-US" b="0" dirty="0"/>
              <a:t>Rigidity and overemphasis on maize production</a:t>
            </a:r>
          </a:p>
          <a:p>
            <a:pPr lvl="1">
              <a:lnSpc>
                <a:spcPct val="100000"/>
              </a:lnSpc>
              <a:defRPr/>
            </a:pPr>
            <a:r>
              <a:rPr lang="en-US" dirty="0"/>
              <a:t>has reduced scope for </a:t>
            </a:r>
            <a:r>
              <a:rPr lang="en-US" b="0" dirty="0"/>
              <a:t>exploiting the opportunities provided by differences in agro-ecological zones </a:t>
            </a:r>
          </a:p>
          <a:p>
            <a:pPr lvl="1">
              <a:lnSpc>
                <a:spcPct val="100000"/>
              </a:lnSpc>
              <a:defRPr/>
            </a:pPr>
            <a:r>
              <a:rPr lang="en-US" dirty="0"/>
              <a:t>has </a:t>
            </a:r>
            <a:r>
              <a:rPr lang="en-US" b="0" dirty="0"/>
              <a:t>discouraged dietary and production diversity </a:t>
            </a:r>
          </a:p>
          <a:p>
            <a:pPr>
              <a:lnSpc>
                <a:spcPct val="100000"/>
              </a:lnSpc>
            </a:pPr>
            <a:r>
              <a:rPr lang="en-GB" b="0" dirty="0"/>
              <a:t>Have crowded out </a:t>
            </a:r>
            <a:r>
              <a:rPr lang="en-US" b="0" dirty="0"/>
              <a:t>investments in the agriculture sector</a:t>
            </a:r>
          </a:p>
        </p:txBody>
      </p:sp>
      <p:sp>
        <p:nvSpPr>
          <p:cNvPr id="6" name="Slide Number Placeholder 5">
            <a:extLst>
              <a:ext uri="{FF2B5EF4-FFF2-40B4-BE49-F238E27FC236}">
                <a16:creationId xmlns:a16="http://schemas.microsoft.com/office/drawing/2014/main" id="{248CB127-6D97-9441-A033-FBADD6F5646C}"/>
              </a:ext>
            </a:extLst>
          </p:cNvPr>
          <p:cNvSpPr>
            <a:spLocks noGrp="1"/>
          </p:cNvSpPr>
          <p:nvPr>
            <p:ph type="sldNum" sz="quarter" idx="12"/>
          </p:nvPr>
        </p:nvSpPr>
        <p:spPr/>
        <p:txBody>
          <a:bodyPr/>
          <a:lstStyle/>
          <a:p>
            <a:pPr algn="ctr"/>
            <a:fld id="{D6963EB2-57C1-42FA-8A26-7E0DB5B6B463}" type="slidenum">
              <a:rPr lang="en-MW" sz="1400" smtClean="0"/>
              <a:pPr algn="ctr"/>
              <a:t>4</a:t>
            </a:fld>
            <a:endParaRPr lang="en-MW" sz="1400" dirty="0"/>
          </a:p>
        </p:txBody>
      </p:sp>
    </p:spTree>
    <p:extLst>
      <p:ext uri="{BB962C8B-B14F-4D97-AF65-F5344CB8AC3E}">
        <p14:creationId xmlns:p14="http://schemas.microsoft.com/office/powerpoint/2010/main" val="860351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D0B8C-D33C-C36A-575F-0F6EF3132258}"/>
              </a:ext>
            </a:extLst>
          </p:cNvPr>
          <p:cNvSpPr>
            <a:spLocks noGrp="1"/>
          </p:cNvSpPr>
          <p:nvPr>
            <p:ph type="title"/>
          </p:nvPr>
        </p:nvSpPr>
        <p:spPr/>
        <p:txBody>
          <a:bodyPr>
            <a:normAutofit/>
          </a:bodyPr>
          <a:lstStyle/>
          <a:p>
            <a:r>
              <a:rPr kumimoji="0" lang="en-US" sz="4000" b="1" i="0" u="none" strike="noStrike" kern="1200" cap="none" spc="0" normalizeH="0" baseline="0" noProof="0" dirty="0">
                <a:ln>
                  <a:noFill/>
                </a:ln>
                <a:solidFill>
                  <a:prstClr val="white"/>
                </a:solidFill>
                <a:effectLst/>
                <a:uLnTx/>
                <a:uFillTx/>
                <a:latin typeface="Yu Gothic" panose="020B0400000000000000" pitchFamily="34" charset="-128"/>
                <a:ea typeface="Yu Gothic" panose="020B0400000000000000" pitchFamily="34" charset="-128"/>
                <a:cs typeface="+mj-cs"/>
              </a:rPr>
              <a:t>Why ag. subsidies in their current form may be  underachieving </a:t>
            </a:r>
            <a:endParaRPr lang="en-MW" sz="4000" dirty="0"/>
          </a:p>
        </p:txBody>
      </p:sp>
      <p:sp>
        <p:nvSpPr>
          <p:cNvPr id="3" name="Content Placeholder 2">
            <a:extLst>
              <a:ext uri="{FF2B5EF4-FFF2-40B4-BE49-F238E27FC236}">
                <a16:creationId xmlns:a16="http://schemas.microsoft.com/office/drawing/2014/main" id="{A90396AE-B63A-8F16-EA2E-D07B70D2E512}"/>
              </a:ext>
            </a:extLst>
          </p:cNvPr>
          <p:cNvSpPr>
            <a:spLocks noGrp="1"/>
          </p:cNvSpPr>
          <p:nvPr>
            <p:ph sz="half" idx="1"/>
          </p:nvPr>
        </p:nvSpPr>
        <p:spPr>
          <a:xfrm>
            <a:off x="158646" y="1502229"/>
            <a:ext cx="4992474" cy="4832453"/>
          </a:xfrm>
        </p:spPr>
        <p:txBody>
          <a:bodyPr>
            <a:normAutofit fontScale="85000" lnSpcReduction="10000"/>
          </a:bodyPr>
          <a:lstStyle/>
          <a:p>
            <a:pPr marL="523875" indent="-523875">
              <a:lnSpc>
                <a:spcPct val="110000"/>
              </a:lnSpc>
              <a:spcBef>
                <a:spcPts val="2200"/>
              </a:spcBef>
              <a:buSzPct val="90000"/>
              <a:buBlip>
                <a:blip r:embed="rId3"/>
              </a:buBlip>
            </a:pPr>
            <a:r>
              <a:rPr lang="en-US" b="0" dirty="0"/>
              <a:t>The program averaged roughly 41% of the </a:t>
            </a:r>
            <a:r>
              <a:rPr lang="en-US" b="0" dirty="0" err="1"/>
              <a:t>MoA</a:t>
            </a:r>
            <a:r>
              <a:rPr lang="en-US" b="0" dirty="0"/>
              <a:t> budget between 2010 &amp; 2020)</a:t>
            </a:r>
          </a:p>
          <a:p>
            <a:pPr marL="523875" indent="-523875">
              <a:lnSpc>
                <a:spcPct val="110000"/>
              </a:lnSpc>
              <a:spcBef>
                <a:spcPts val="2200"/>
              </a:spcBef>
              <a:buSzPct val="90000"/>
              <a:buBlip>
                <a:blip r:embed="rId3"/>
              </a:buBlip>
            </a:pPr>
            <a:r>
              <a:rPr lang="en-US" b="0" dirty="0"/>
              <a:t>While ag. R&amp;D averaged roughly 1%, extension 0.1%, irrigation development 0.4%, and liv. development 0.8% between 2010 &amp; 2020</a:t>
            </a:r>
          </a:p>
          <a:p>
            <a:pPr marL="523875" indent="-523875">
              <a:lnSpc>
                <a:spcPct val="110000"/>
              </a:lnSpc>
              <a:spcBef>
                <a:spcPts val="2200"/>
              </a:spcBef>
              <a:buSzPct val="90000"/>
              <a:buBlip>
                <a:blip r:embed="rId3"/>
              </a:buBlip>
            </a:pPr>
            <a:r>
              <a:rPr lang="en-US" b="0" dirty="0"/>
              <a:t>Currently, the program averages 60% of the </a:t>
            </a:r>
            <a:r>
              <a:rPr lang="en-US" b="0" dirty="0" err="1"/>
              <a:t>MoA</a:t>
            </a:r>
            <a:r>
              <a:rPr lang="en-US" b="0" dirty="0"/>
              <a:t> budget</a:t>
            </a:r>
          </a:p>
          <a:p>
            <a:endParaRPr lang="en-MW" dirty="0"/>
          </a:p>
        </p:txBody>
      </p:sp>
      <p:sp>
        <p:nvSpPr>
          <p:cNvPr id="5" name="Content Placeholder 4">
            <a:extLst>
              <a:ext uri="{FF2B5EF4-FFF2-40B4-BE49-F238E27FC236}">
                <a16:creationId xmlns:a16="http://schemas.microsoft.com/office/drawing/2014/main" id="{453F6605-F65B-D912-B385-D269C566C330}"/>
              </a:ext>
            </a:extLst>
          </p:cNvPr>
          <p:cNvSpPr>
            <a:spLocks noGrp="1"/>
          </p:cNvSpPr>
          <p:nvPr>
            <p:ph sz="half" idx="2"/>
          </p:nvPr>
        </p:nvSpPr>
        <p:spPr>
          <a:xfrm>
            <a:off x="5599416" y="1624384"/>
            <a:ext cx="6339155" cy="4710299"/>
          </a:xfrm>
        </p:spPr>
        <p:txBody>
          <a:bodyPr>
            <a:normAutofit fontScale="85000" lnSpcReduction="10000"/>
          </a:bodyPr>
          <a:lstStyle/>
          <a:p>
            <a:pPr marL="0" indent="0">
              <a:buNone/>
            </a:pPr>
            <a:endParaRPr lang="en-US" dirty="0"/>
          </a:p>
          <a:p>
            <a:pPr marL="0" indent="0">
              <a:buNone/>
            </a:pPr>
            <a:endParaRPr lang="en-MW" dirty="0"/>
          </a:p>
        </p:txBody>
      </p:sp>
      <p:sp>
        <p:nvSpPr>
          <p:cNvPr id="4" name="Slide Number Placeholder 3">
            <a:extLst>
              <a:ext uri="{FF2B5EF4-FFF2-40B4-BE49-F238E27FC236}">
                <a16:creationId xmlns:a16="http://schemas.microsoft.com/office/drawing/2014/main" id="{CAE273B1-0DAE-9CED-6C1A-529E6BD9CEB2}"/>
              </a:ext>
            </a:extLst>
          </p:cNvPr>
          <p:cNvSpPr>
            <a:spLocks noGrp="1"/>
          </p:cNvSpPr>
          <p:nvPr>
            <p:ph type="sldNum" sz="quarter" idx="12"/>
          </p:nvPr>
        </p:nvSpPr>
        <p:spPr/>
        <p:txBody>
          <a:bodyPr/>
          <a:lstStyle/>
          <a:p>
            <a:pPr algn="ctr"/>
            <a:fld id="{D6963EB2-57C1-42FA-8A26-7E0DB5B6B463}" type="slidenum">
              <a:rPr lang="en-MW" smtClean="0"/>
              <a:pPr algn="ctr"/>
              <a:t>5</a:t>
            </a:fld>
            <a:endParaRPr lang="en-MW"/>
          </a:p>
        </p:txBody>
      </p:sp>
      <p:graphicFrame>
        <p:nvGraphicFramePr>
          <p:cNvPr id="6" name="Chart 5">
            <a:extLst>
              <a:ext uri="{FF2B5EF4-FFF2-40B4-BE49-F238E27FC236}">
                <a16:creationId xmlns:a16="http://schemas.microsoft.com/office/drawing/2014/main" id="{78A46F65-90B1-89FC-ECE1-FBFC53EAC5E4}"/>
              </a:ext>
            </a:extLst>
          </p:cNvPr>
          <p:cNvGraphicFramePr>
            <a:graphicFrameLocks/>
          </p:cNvGraphicFramePr>
          <p:nvPr>
            <p:extLst>
              <p:ext uri="{D42A27DB-BD31-4B8C-83A1-F6EECF244321}">
                <p14:modId xmlns:p14="http://schemas.microsoft.com/office/powerpoint/2010/main" val="3968377263"/>
              </p:ext>
            </p:extLst>
          </p:nvPr>
        </p:nvGraphicFramePr>
        <p:xfrm>
          <a:off x="5151120" y="1502228"/>
          <a:ext cx="6882234" cy="50091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98426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E41E59-1C45-AD45-8A68-C01732A78AB1}"/>
              </a:ext>
            </a:extLst>
          </p:cNvPr>
          <p:cNvSpPr>
            <a:spLocks noGrp="1"/>
          </p:cNvSpPr>
          <p:nvPr>
            <p:ph type="title"/>
          </p:nvPr>
        </p:nvSpPr>
        <p:spPr/>
        <p:txBody>
          <a:bodyPr>
            <a:normAutofit fontScale="90000"/>
          </a:bodyPr>
          <a:lstStyle/>
          <a:p>
            <a:r>
              <a:rPr kumimoji="0" lang="en-US" sz="4400" b="1" i="0" u="none" strike="noStrike" kern="1200" cap="none" spc="0" normalizeH="0" baseline="0" noProof="0" dirty="0">
                <a:ln>
                  <a:noFill/>
                </a:ln>
                <a:solidFill>
                  <a:prstClr val="white"/>
                </a:solidFill>
                <a:effectLst/>
                <a:uLnTx/>
                <a:uFillTx/>
                <a:latin typeface="Yu Gothic" panose="020B0400000000000000" pitchFamily="34" charset="-128"/>
                <a:ea typeface="Yu Gothic" panose="020B0400000000000000" pitchFamily="34" charset="-128"/>
                <a:cs typeface="+mj-cs"/>
              </a:rPr>
              <a:t>Why ag. subsidies in their current form may be  underachieving </a:t>
            </a:r>
            <a:endParaRPr lang="en-US" dirty="0"/>
          </a:p>
        </p:txBody>
      </p:sp>
      <p:sp>
        <p:nvSpPr>
          <p:cNvPr id="5" name="Content Placeholder 4">
            <a:extLst>
              <a:ext uri="{FF2B5EF4-FFF2-40B4-BE49-F238E27FC236}">
                <a16:creationId xmlns:a16="http://schemas.microsoft.com/office/drawing/2014/main" id="{610AFA72-7328-324E-A085-2406118688EB}"/>
              </a:ext>
            </a:extLst>
          </p:cNvPr>
          <p:cNvSpPr>
            <a:spLocks noGrp="1"/>
          </p:cNvSpPr>
          <p:nvPr>
            <p:ph idx="1"/>
          </p:nvPr>
        </p:nvSpPr>
        <p:spPr>
          <a:xfrm>
            <a:off x="499665" y="1545577"/>
            <a:ext cx="11258257" cy="4843241"/>
          </a:xfrm>
        </p:spPr>
        <p:txBody>
          <a:bodyPr>
            <a:normAutofit/>
          </a:bodyPr>
          <a:lstStyle/>
          <a:p>
            <a:r>
              <a:rPr lang="en-US" sz="2600" b="0" dirty="0"/>
              <a:t>Low - possibly declining - maize yield response to nitrogen fertilizer</a:t>
            </a:r>
            <a:br>
              <a:rPr lang="en-US" sz="2600" b="0" dirty="0"/>
            </a:br>
            <a:endParaRPr lang="en-US" sz="2600" b="0" dirty="0"/>
          </a:p>
        </p:txBody>
      </p:sp>
      <p:sp>
        <p:nvSpPr>
          <p:cNvPr id="6" name="Slide Number Placeholder 5">
            <a:extLst>
              <a:ext uri="{FF2B5EF4-FFF2-40B4-BE49-F238E27FC236}">
                <a16:creationId xmlns:a16="http://schemas.microsoft.com/office/drawing/2014/main" id="{248CB127-6D97-9441-A033-FBADD6F5646C}"/>
              </a:ext>
            </a:extLst>
          </p:cNvPr>
          <p:cNvSpPr>
            <a:spLocks noGrp="1"/>
          </p:cNvSpPr>
          <p:nvPr>
            <p:ph type="sldNum" sz="quarter" idx="12"/>
          </p:nvPr>
        </p:nvSpPr>
        <p:spPr/>
        <p:txBody>
          <a:bodyPr/>
          <a:lstStyle/>
          <a:p>
            <a:pPr algn="ctr"/>
            <a:fld id="{D6963EB2-57C1-42FA-8A26-7E0DB5B6B463}" type="slidenum">
              <a:rPr lang="en-MW" smtClean="0"/>
              <a:pPr algn="ctr"/>
              <a:t>6</a:t>
            </a:fld>
            <a:endParaRPr lang="en-MW"/>
          </a:p>
        </p:txBody>
      </p:sp>
      <p:sp>
        <p:nvSpPr>
          <p:cNvPr id="2" name="TextBox 1">
            <a:extLst>
              <a:ext uri="{FF2B5EF4-FFF2-40B4-BE49-F238E27FC236}">
                <a16:creationId xmlns:a16="http://schemas.microsoft.com/office/drawing/2014/main" id="{5E308B5F-35EF-5643-AC61-3BAF1A3FD58D}"/>
              </a:ext>
            </a:extLst>
          </p:cNvPr>
          <p:cNvSpPr txBox="1"/>
          <p:nvPr/>
        </p:nvSpPr>
        <p:spPr>
          <a:xfrm>
            <a:off x="2231571" y="1958654"/>
            <a:ext cx="8512628" cy="338554"/>
          </a:xfrm>
          <a:prstGeom prst="rect">
            <a:avLst/>
          </a:prstGeom>
          <a:noFill/>
        </p:spPr>
        <p:txBody>
          <a:bodyPr wrap="square" rtlCol="0">
            <a:spAutoFit/>
          </a:bodyPr>
          <a:lstStyle/>
          <a:p>
            <a:pPr algn="ctr"/>
            <a:r>
              <a:rPr lang="en-US" sz="1600" b="1" dirty="0">
                <a:latin typeface="Yu Gothic" panose="020B0400000000000000" pitchFamily="34" charset="-128"/>
                <a:ea typeface="Yu Gothic" panose="020B0400000000000000" pitchFamily="34" charset="-128"/>
              </a:rPr>
              <a:t>Yield response to N on farmer-managed fields over time (1984-2018) in Malawi</a:t>
            </a:r>
          </a:p>
        </p:txBody>
      </p:sp>
      <p:sp>
        <p:nvSpPr>
          <p:cNvPr id="7" name="Rectangle 6">
            <a:extLst>
              <a:ext uri="{FF2B5EF4-FFF2-40B4-BE49-F238E27FC236}">
                <a16:creationId xmlns:a16="http://schemas.microsoft.com/office/drawing/2014/main" id="{4C4E20A8-A366-9241-9A04-FC6A27B56C5F}"/>
              </a:ext>
            </a:extLst>
          </p:cNvPr>
          <p:cNvSpPr/>
          <p:nvPr/>
        </p:nvSpPr>
        <p:spPr>
          <a:xfrm>
            <a:off x="2688771" y="6460825"/>
            <a:ext cx="7413171" cy="468160"/>
          </a:xfrm>
          <a:prstGeom prst="rect">
            <a:avLst/>
          </a:prstGeom>
          <a:solidFill>
            <a:schemeClr val="lt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1300" dirty="0">
                <a:latin typeface="Yu Gothic" panose="020B0400000000000000" pitchFamily="34" charset="-128"/>
                <a:ea typeface="Yu Gothic" panose="020B0400000000000000" pitchFamily="34" charset="-128"/>
              </a:rPr>
              <a:t>For more details on each study see Burke et al. (2021), “</a:t>
            </a:r>
            <a:r>
              <a:rPr lang="en-US" altLang="en-US" sz="1300" dirty="0">
                <a:solidFill>
                  <a:schemeClr val="tx1"/>
                </a:solidFill>
                <a:latin typeface="Yu Gothic" panose="020B0400000000000000" pitchFamily="34" charset="-128"/>
                <a:ea typeface="Yu Gothic" panose="020B0400000000000000" pitchFamily="34" charset="-128"/>
              </a:rPr>
              <a:t>Sustainable Intensification in Jeopardy: Transdisciplinary Evidence from Malawi” MwAPATA WP 21/07</a:t>
            </a:r>
          </a:p>
          <a:p>
            <a:pPr algn="ctr"/>
            <a:endParaRPr lang="en-US" altLang="en-US" sz="1400" dirty="0">
              <a:solidFill>
                <a:schemeClr val="tx1"/>
              </a:solidFill>
              <a:latin typeface="Yu Gothic" panose="020B0400000000000000" pitchFamily="34" charset="-128"/>
              <a:ea typeface="Yu Gothic" panose="020B0400000000000000" pitchFamily="34" charset="-128"/>
            </a:endParaRPr>
          </a:p>
        </p:txBody>
      </p:sp>
      <p:pic>
        <p:nvPicPr>
          <p:cNvPr id="8" name="Picture 7">
            <a:extLst>
              <a:ext uri="{FF2B5EF4-FFF2-40B4-BE49-F238E27FC236}">
                <a16:creationId xmlns:a16="http://schemas.microsoft.com/office/drawing/2014/main" id="{2E10E8C3-2E04-493F-93CC-80B674ABB46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31812" y="2234112"/>
            <a:ext cx="6421981" cy="4154706"/>
          </a:xfrm>
          <a:prstGeom prst="rect">
            <a:avLst/>
          </a:prstGeom>
        </p:spPr>
      </p:pic>
    </p:spTree>
    <p:extLst>
      <p:ext uri="{BB962C8B-B14F-4D97-AF65-F5344CB8AC3E}">
        <p14:creationId xmlns:p14="http://schemas.microsoft.com/office/powerpoint/2010/main" val="2967638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E41E59-1C45-AD45-8A68-C01732A78AB1}"/>
              </a:ext>
            </a:extLst>
          </p:cNvPr>
          <p:cNvSpPr>
            <a:spLocks noGrp="1"/>
          </p:cNvSpPr>
          <p:nvPr>
            <p:ph type="title"/>
          </p:nvPr>
        </p:nvSpPr>
        <p:spPr>
          <a:xfrm>
            <a:off x="838199" y="67236"/>
            <a:ext cx="10918371" cy="1206394"/>
          </a:xfrm>
        </p:spPr>
        <p:txBody>
          <a:bodyPr>
            <a:normAutofit/>
          </a:bodyPr>
          <a:lstStyle/>
          <a:p>
            <a:r>
              <a:rPr lang="en-US" dirty="0"/>
              <a:t>The need for restructuring the AIP </a:t>
            </a:r>
          </a:p>
        </p:txBody>
      </p:sp>
      <p:sp>
        <p:nvSpPr>
          <p:cNvPr id="6" name="Slide Number Placeholder 5">
            <a:extLst>
              <a:ext uri="{FF2B5EF4-FFF2-40B4-BE49-F238E27FC236}">
                <a16:creationId xmlns:a16="http://schemas.microsoft.com/office/drawing/2014/main" id="{248CB127-6D97-9441-A033-FBADD6F5646C}"/>
              </a:ext>
            </a:extLst>
          </p:cNvPr>
          <p:cNvSpPr>
            <a:spLocks noGrp="1"/>
          </p:cNvSpPr>
          <p:nvPr>
            <p:ph type="sldNum" sz="quarter" idx="12"/>
          </p:nvPr>
        </p:nvSpPr>
        <p:spPr/>
        <p:txBody>
          <a:bodyPr/>
          <a:lstStyle/>
          <a:p>
            <a:pPr algn="ctr"/>
            <a:fld id="{D6963EB2-57C1-42FA-8A26-7E0DB5B6B463}" type="slidenum">
              <a:rPr lang="en-MW" smtClean="0"/>
              <a:pPr algn="ctr"/>
              <a:t>7</a:t>
            </a:fld>
            <a:endParaRPr lang="en-MW"/>
          </a:p>
        </p:txBody>
      </p:sp>
      <p:sp>
        <p:nvSpPr>
          <p:cNvPr id="5" name="Content Placeholder 4">
            <a:extLst>
              <a:ext uri="{FF2B5EF4-FFF2-40B4-BE49-F238E27FC236}">
                <a16:creationId xmlns:a16="http://schemas.microsoft.com/office/drawing/2014/main" id="{610AFA72-7328-324E-A085-2406118688EB}"/>
              </a:ext>
            </a:extLst>
          </p:cNvPr>
          <p:cNvSpPr>
            <a:spLocks noGrp="1"/>
          </p:cNvSpPr>
          <p:nvPr>
            <p:ph idx="1"/>
          </p:nvPr>
        </p:nvSpPr>
        <p:spPr>
          <a:xfrm>
            <a:off x="567159" y="1513108"/>
            <a:ext cx="11341812" cy="5208367"/>
          </a:xfrm>
        </p:spPr>
        <p:txBody>
          <a:bodyPr>
            <a:noAutofit/>
          </a:bodyPr>
          <a:lstStyle/>
          <a:p>
            <a:r>
              <a:rPr lang="en-US" b="0" dirty="0"/>
              <a:t>Recent adoption of MW2063 and the ten-year MIP – 1</a:t>
            </a:r>
          </a:p>
          <a:p>
            <a:r>
              <a:rPr lang="en-US" b="0" dirty="0"/>
              <a:t>The need to focus on dietary and production diversity in the face of the ongoing geopolitical crisis caused by the RUW </a:t>
            </a:r>
          </a:p>
          <a:p>
            <a:r>
              <a:rPr lang="en-US" b="0" dirty="0"/>
              <a:t>Implement agricultural diversification and commercialization enshrined in the NAP, NAIP, and MW2063</a:t>
            </a:r>
          </a:p>
          <a:p>
            <a:r>
              <a:rPr lang="en-US" b="0" dirty="0">
                <a:solidFill>
                  <a:prstClr val="black"/>
                </a:solidFill>
              </a:rPr>
              <a:t>Greater long-term payoffs from investing in infrastructure and social services</a:t>
            </a:r>
            <a:endParaRPr lang="en-US" b="0" dirty="0"/>
          </a:p>
          <a:p>
            <a:r>
              <a:rPr lang="en-US" b="0" dirty="0"/>
              <a:t>Subsidies are financially unsustainable in the long run </a:t>
            </a:r>
          </a:p>
        </p:txBody>
      </p:sp>
    </p:spTree>
    <p:extLst>
      <p:ext uri="{BB962C8B-B14F-4D97-AF65-F5344CB8AC3E}">
        <p14:creationId xmlns:p14="http://schemas.microsoft.com/office/powerpoint/2010/main" val="2680330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4E1F0-9D65-4EF3-4FEE-2F65AB414947}"/>
              </a:ext>
            </a:extLst>
          </p:cNvPr>
          <p:cNvSpPr>
            <a:spLocks noGrp="1"/>
          </p:cNvSpPr>
          <p:nvPr>
            <p:ph type="title"/>
          </p:nvPr>
        </p:nvSpPr>
        <p:spPr/>
        <p:txBody>
          <a:bodyPr>
            <a:normAutofit/>
          </a:bodyPr>
          <a:lstStyle/>
          <a:p>
            <a:r>
              <a:rPr lang="en-US" sz="3800" dirty="0"/>
              <a:t>Short-term interventions (within 1 – 5  years)</a:t>
            </a:r>
            <a:endParaRPr lang="en-MW" sz="3800" dirty="0"/>
          </a:p>
        </p:txBody>
      </p:sp>
      <p:sp>
        <p:nvSpPr>
          <p:cNvPr id="3" name="Slide Number Placeholder 2">
            <a:extLst>
              <a:ext uri="{FF2B5EF4-FFF2-40B4-BE49-F238E27FC236}">
                <a16:creationId xmlns:a16="http://schemas.microsoft.com/office/drawing/2014/main" id="{52209731-BC23-0837-C092-34988E356D6B}"/>
              </a:ext>
            </a:extLst>
          </p:cNvPr>
          <p:cNvSpPr>
            <a:spLocks noGrp="1"/>
          </p:cNvSpPr>
          <p:nvPr>
            <p:ph type="sldNum" sz="quarter" idx="12"/>
          </p:nvPr>
        </p:nvSpPr>
        <p:spPr/>
        <p:txBody>
          <a:bodyPr/>
          <a:lstStyle/>
          <a:p>
            <a:pPr algn="ctr"/>
            <a:fld id="{D6963EB2-57C1-42FA-8A26-7E0DB5B6B463}" type="slidenum">
              <a:rPr lang="en-MW" smtClean="0"/>
              <a:pPr algn="ctr"/>
              <a:t>8</a:t>
            </a:fld>
            <a:endParaRPr lang="en-MW"/>
          </a:p>
        </p:txBody>
      </p:sp>
      <p:sp>
        <p:nvSpPr>
          <p:cNvPr id="5" name="TextBox 4">
            <a:extLst>
              <a:ext uri="{FF2B5EF4-FFF2-40B4-BE49-F238E27FC236}">
                <a16:creationId xmlns:a16="http://schemas.microsoft.com/office/drawing/2014/main" id="{C1918610-331E-2C56-FCB0-8AD00DD4472C}"/>
              </a:ext>
            </a:extLst>
          </p:cNvPr>
          <p:cNvSpPr txBox="1"/>
          <p:nvPr/>
        </p:nvSpPr>
        <p:spPr>
          <a:xfrm>
            <a:off x="243840" y="1493520"/>
            <a:ext cx="11765280" cy="5026569"/>
          </a:xfrm>
          <a:prstGeom prst="rect">
            <a:avLst/>
          </a:prstGeom>
          <a:noFill/>
        </p:spPr>
        <p:txBody>
          <a:bodyPr wrap="square">
            <a:spAutoFit/>
          </a:bodyPr>
          <a:lstStyle/>
          <a:p>
            <a:pPr marL="523875" indent="-523875">
              <a:lnSpc>
                <a:spcPct val="90000"/>
              </a:lnSpc>
              <a:spcBef>
                <a:spcPts val="1800"/>
              </a:spcBef>
              <a:buSzPct val="90000"/>
              <a:buBlip>
                <a:blip r:embed="rId3"/>
              </a:buBlip>
              <a:defRPr/>
            </a:pPr>
            <a:r>
              <a:rPr lang="en-US" sz="2800" dirty="0">
                <a:latin typeface="Yu Gothic" panose="020B0400000000000000" pitchFamily="34" charset="-128"/>
                <a:ea typeface="Yu Gothic" panose="020B0400000000000000" pitchFamily="34" charset="-128"/>
              </a:rPr>
              <a:t>Improve the identification and targeting in the AIP by generating a unified and refined beneficiary register </a:t>
            </a:r>
          </a:p>
          <a:p>
            <a:pPr marL="523875" indent="-523875">
              <a:lnSpc>
                <a:spcPct val="90000"/>
              </a:lnSpc>
              <a:spcBef>
                <a:spcPts val="1800"/>
              </a:spcBef>
              <a:buSzPct val="90000"/>
              <a:buBlip>
                <a:blip r:embed="rId3"/>
              </a:buBlip>
              <a:defRPr/>
            </a:pPr>
            <a:r>
              <a:rPr lang="en-US" sz="2800" dirty="0">
                <a:latin typeface="Yu Gothic" panose="020B0400000000000000" pitchFamily="34" charset="-128"/>
                <a:ea typeface="Yu Gothic" panose="020B0400000000000000" pitchFamily="34" charset="-128"/>
              </a:rPr>
              <a:t>Improve fertilizer use efficiency through:</a:t>
            </a:r>
          </a:p>
          <a:p>
            <a:pPr marL="803275" lvl="1" indent="-222250">
              <a:lnSpc>
                <a:spcPct val="90000"/>
              </a:lnSpc>
              <a:spcBef>
                <a:spcPts val="1800"/>
              </a:spcBef>
              <a:buClr>
                <a:srgbClr val="F4772E"/>
              </a:buClr>
              <a:buSzPct val="115000"/>
              <a:buFont typeface="Arial" panose="020B0604020202020204" pitchFamily="34" charset="0"/>
              <a:buChar char="•"/>
              <a:defRPr/>
            </a:pPr>
            <a:r>
              <a:rPr lang="en-US" sz="2400" dirty="0">
                <a:latin typeface="Yu Gothic" panose="020B0400000000000000" pitchFamily="34" charset="-128"/>
                <a:ea typeface="Yu Gothic" panose="020B0400000000000000" pitchFamily="34" charset="-128"/>
              </a:rPr>
              <a:t>targeting productive farmers</a:t>
            </a:r>
          </a:p>
          <a:p>
            <a:pPr marL="803275" lvl="1" indent="-222250">
              <a:lnSpc>
                <a:spcPct val="90000"/>
              </a:lnSpc>
              <a:spcBef>
                <a:spcPts val="1800"/>
              </a:spcBef>
              <a:buClr>
                <a:srgbClr val="F4772E"/>
              </a:buClr>
              <a:buSzPct val="115000"/>
              <a:buFont typeface="Arial" panose="020B0604020202020204" pitchFamily="34" charset="0"/>
              <a:buChar char="•"/>
              <a:defRPr/>
            </a:pPr>
            <a:r>
              <a:rPr lang="en-US" sz="2400" dirty="0">
                <a:latin typeface="Yu Gothic" panose="020B0400000000000000" pitchFamily="34" charset="-128"/>
                <a:ea typeface="Yu Gothic" panose="020B0400000000000000" pitchFamily="34" charset="-128"/>
              </a:rPr>
              <a:t>introducing a consolidated/conditional program to promote interventions that holistically address soil health, and soil, and water conservation issues </a:t>
            </a:r>
          </a:p>
          <a:p>
            <a:pPr marL="523875" lvl="1" indent="-523875">
              <a:lnSpc>
                <a:spcPct val="90000"/>
              </a:lnSpc>
              <a:spcBef>
                <a:spcPts val="1800"/>
              </a:spcBef>
              <a:buClr>
                <a:srgbClr val="F4772E"/>
              </a:buClr>
              <a:buSzPct val="90000"/>
              <a:buBlip>
                <a:blip r:embed="rId3"/>
              </a:buBlip>
              <a:defRPr/>
            </a:pPr>
            <a:r>
              <a:rPr lang="en-US" sz="2800" dirty="0">
                <a:latin typeface="Yu Gothic" panose="020B0400000000000000" pitchFamily="34" charset="-128"/>
                <a:ea typeface="Yu Gothic" panose="020B0400000000000000" pitchFamily="34" charset="-128"/>
              </a:rPr>
              <a:t>Introduce a streamlined and flexible program that:</a:t>
            </a:r>
          </a:p>
          <a:p>
            <a:pPr marL="1260475" lvl="2" indent="-222250">
              <a:lnSpc>
                <a:spcPct val="90000"/>
              </a:lnSpc>
              <a:spcBef>
                <a:spcPts val="1800"/>
              </a:spcBef>
              <a:buClr>
                <a:srgbClr val="F4772E"/>
              </a:buClr>
              <a:buSzPct val="115000"/>
              <a:buFont typeface="Arial" panose="020B0604020202020204" pitchFamily="34" charset="0"/>
              <a:buChar char="•"/>
              <a:defRPr/>
            </a:pPr>
            <a:r>
              <a:rPr lang="en-US" sz="2400" dirty="0">
                <a:latin typeface="Yu Gothic" panose="020B0400000000000000" pitchFamily="34" charset="-128"/>
                <a:ea typeface="Yu Gothic" panose="020B0400000000000000" pitchFamily="34" charset="-128"/>
              </a:rPr>
              <a:t>accounts for the heterogeneity of farmers, and</a:t>
            </a:r>
          </a:p>
          <a:p>
            <a:pPr marL="1260475" lvl="2" indent="-222250">
              <a:lnSpc>
                <a:spcPct val="90000"/>
              </a:lnSpc>
              <a:spcBef>
                <a:spcPts val="1800"/>
              </a:spcBef>
              <a:buClr>
                <a:srgbClr val="F4772E"/>
              </a:buClr>
              <a:buSzPct val="115000"/>
              <a:buFont typeface="Arial" panose="020B0604020202020204" pitchFamily="34" charset="0"/>
              <a:buChar char="•"/>
              <a:defRPr/>
            </a:pPr>
            <a:r>
              <a:rPr lang="en-US" sz="2400" dirty="0">
                <a:latin typeface="Yu Gothic" panose="020B0400000000000000" pitchFamily="34" charset="-128"/>
                <a:ea typeface="Yu Gothic" panose="020B0400000000000000" pitchFamily="34" charset="-128"/>
              </a:rPr>
              <a:t>recognizes the potential and comparative advantage of different agro-ecological zones </a:t>
            </a:r>
          </a:p>
        </p:txBody>
      </p:sp>
    </p:spTree>
    <p:extLst>
      <p:ext uri="{BB962C8B-B14F-4D97-AF65-F5344CB8AC3E}">
        <p14:creationId xmlns:p14="http://schemas.microsoft.com/office/powerpoint/2010/main" val="469489061"/>
      </p:ext>
    </p:extLst>
  </p:cSld>
  <p:clrMapOvr>
    <a:masterClrMapping/>
  </p:clrMapOvr>
</p:sld>
</file>

<file path=ppt/theme/theme1.xml><?xml version="1.0" encoding="utf-8"?>
<a:theme xmlns:a="http://schemas.openxmlformats.org/drawingml/2006/main" name="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wAPATA" id="{A95BEB6D-A85B-454F-A681-A4EAB3C3D6C6}" vid="{54DDE5E3-741F-DB49-92B1-068C0F7631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4879</TotalTime>
  <Words>2631</Words>
  <Application>Microsoft Office PowerPoint</Application>
  <PresentationFormat>Widescreen</PresentationFormat>
  <Paragraphs>187</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Yu Gothic</vt:lpstr>
      <vt:lpstr>Arial</vt:lpstr>
      <vt:lpstr>Calibri</vt:lpstr>
      <vt:lpstr>Century Gothic</vt:lpstr>
      <vt:lpstr>Courier New</vt:lpstr>
      <vt:lpstr>Times New Roman</vt:lpstr>
      <vt:lpstr>YuGothic-Regular</vt:lpstr>
      <vt:lpstr>Office Theme</vt:lpstr>
      <vt:lpstr>Restructuring the Affordable Inputs  Program to Transform Smallholder Agriculture</vt:lpstr>
      <vt:lpstr>Why the subsidy program was introduced</vt:lpstr>
      <vt:lpstr>Contributions of subsidy programs </vt:lpstr>
      <vt:lpstr>Achievements of subsidy programs</vt:lpstr>
      <vt:lpstr>Why ag. subsidies in their current form may be  underachieving </vt:lpstr>
      <vt:lpstr>Why ag. subsidies in their current form may be  underachieving </vt:lpstr>
      <vt:lpstr>Why ag. subsidies in their current form may be  underachieving </vt:lpstr>
      <vt:lpstr>The need for restructuring the AIP </vt:lpstr>
      <vt:lpstr>Short-term interventions (within 1 – 5  years)</vt:lpstr>
      <vt:lpstr>Short-term interventions (within 1 – 5  years)</vt:lpstr>
      <vt:lpstr>Medium-term Interventions (5 - 10 years)</vt:lpstr>
      <vt:lpstr>Long-term Interventions (10 years and on)</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Locally-Led Agricultural Policy Think Tanks</dc:title>
  <dc:creator>Muyanga, Milu</dc:creator>
  <cp:lastModifiedBy>Ndidza Chisanu</cp:lastModifiedBy>
  <cp:revision>311</cp:revision>
  <cp:lastPrinted>2021-01-07T18:21:03Z</cp:lastPrinted>
  <dcterms:created xsi:type="dcterms:W3CDTF">2020-11-16T17:34:04Z</dcterms:created>
  <dcterms:modified xsi:type="dcterms:W3CDTF">2023-05-10T14:47:08Z</dcterms:modified>
</cp:coreProperties>
</file>