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5"/>
  </p:notesMasterIdLst>
  <p:handoutMasterIdLst>
    <p:handoutMasterId r:id="rId16"/>
  </p:handoutMasterIdLst>
  <p:sldIdLst>
    <p:sldId id="283" r:id="rId2"/>
    <p:sldId id="281" r:id="rId3"/>
    <p:sldId id="287" r:id="rId4"/>
    <p:sldId id="292" r:id="rId5"/>
    <p:sldId id="286" r:id="rId6"/>
    <p:sldId id="293" r:id="rId7"/>
    <p:sldId id="288" r:id="rId8"/>
    <p:sldId id="284" r:id="rId9"/>
    <p:sldId id="285" r:id="rId10"/>
    <p:sldId id="290" r:id="rId11"/>
    <p:sldId id="291" r:id="rId12"/>
    <p:sldId id="289" r:id="rId13"/>
    <p:sldId id="282" r:id="rId14"/>
  </p:sldIdLst>
  <p:sldSz cx="12192000" cy="6858000"/>
  <p:notesSz cx="6858000" cy="9296400"/>
  <p:defaultTextStyle>
    <a:defPPr>
      <a:defRPr lang="en-M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FCC666-D0FC-999D-25CB-C034A3C91FA2}" name="William Burke" initials="WB" userId="5eae11b45074f6a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didza Chisanu" initials="NC" lastIdx="1" clrIdx="0">
    <p:extLst>
      <p:ext uri="{19B8F6BF-5375-455C-9EA6-DF929625EA0E}">
        <p15:presenceInfo xmlns:p15="http://schemas.microsoft.com/office/powerpoint/2012/main" userId="2d2d2490ce2700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3690" autoAdjust="0"/>
  </p:normalViewPr>
  <p:slideViewPr>
    <p:cSldViewPr snapToGrid="0">
      <p:cViewPr varScale="1">
        <p:scale>
          <a:sx n="78" d="100"/>
          <a:sy n="78" d="100"/>
        </p:scale>
        <p:origin x="653" y="58"/>
      </p:cViewPr>
      <p:guideLst/>
    </p:cSldViewPr>
  </p:slideViewPr>
  <p:outlineViewPr>
    <p:cViewPr>
      <p:scale>
        <a:sx n="33" d="100"/>
        <a:sy n="33" d="100"/>
      </p:scale>
      <p:origin x="0" y="-4104"/>
    </p:cViewPr>
  </p:outlineViewPr>
  <p:notesTextViewPr>
    <p:cViewPr>
      <p:scale>
        <a:sx n="1" d="1"/>
        <a:sy n="1" d="1"/>
      </p:scale>
      <p:origin x="0" y="0"/>
    </p:cViewPr>
  </p:notesTextViewPr>
  <p:notesViewPr>
    <p:cSldViewPr snapToGrid="0">
      <p:cViewPr varScale="1">
        <p:scale>
          <a:sx n="48" d="100"/>
          <a:sy n="48" d="100"/>
        </p:scale>
        <p:origin x="2684"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HOME$\C-Nyondo\Desktop\FISP%20Data_14-01-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74309594470206"/>
          <c:y val="6.6991169300976622E-2"/>
          <c:w val="0.76877866295873609"/>
          <c:h val="0.66530013461748361"/>
        </c:manualLayout>
      </c:layout>
      <c:lineChart>
        <c:grouping val="standard"/>
        <c:varyColors val="0"/>
        <c:ser>
          <c:idx val="2"/>
          <c:order val="2"/>
          <c:tx>
            <c:strRef>
              <c:f>'FAOSTAT_data_2-24-2022'!$D$1</c:f>
              <c:strCache>
                <c:ptCount val="1"/>
                <c:pt idx="0">
                  <c:v>Annual maize yield (MT/ha)</c:v>
                </c:pt>
              </c:strCache>
            </c:strRef>
          </c:tx>
          <c:spPr>
            <a:ln w="34925" cap="rnd">
              <a:solidFill>
                <a:schemeClr val="tx2"/>
              </a:solidFill>
              <a:round/>
            </a:ln>
            <a:effectLst>
              <a:outerShdw blurRad="57150" dist="19050" dir="5400000" algn="ctr" rotWithShape="0">
                <a:srgbClr val="000000">
                  <a:alpha val="63000"/>
                </a:srgbClr>
              </a:outerShdw>
            </a:effectLst>
          </c:spPr>
          <c:marker>
            <c:symbol val="none"/>
          </c:marker>
          <c:cat>
            <c:numRef>
              <c:f>'FAOSTAT_data_2-24-2022'!$A$26:$A$62</c:f>
              <c:numCache>
                <c:formatCode>General</c:formatCode>
                <c:ptCount val="3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numCache>
              <c:extLst/>
            </c:numRef>
          </c:cat>
          <c:val>
            <c:numRef>
              <c:f>'FAOSTAT_data_2-24-2022'!$D$26:$D$62</c:f>
              <c:numCache>
                <c:formatCode>General</c:formatCode>
                <c:ptCount val="37"/>
                <c:pt idx="0">
                  <c:v>1.2</c:v>
                </c:pt>
                <c:pt idx="1">
                  <c:v>1.1000000000000001</c:v>
                </c:pt>
                <c:pt idx="2">
                  <c:v>1</c:v>
                </c:pt>
                <c:pt idx="3">
                  <c:v>1.2</c:v>
                </c:pt>
                <c:pt idx="4">
                  <c:v>1.2</c:v>
                </c:pt>
                <c:pt idx="5">
                  <c:v>1</c:v>
                </c:pt>
                <c:pt idx="6">
                  <c:v>1.1000000000000001</c:v>
                </c:pt>
                <c:pt idx="7">
                  <c:v>0.5</c:v>
                </c:pt>
                <c:pt idx="8">
                  <c:v>1.5</c:v>
                </c:pt>
                <c:pt idx="9">
                  <c:v>0.9</c:v>
                </c:pt>
                <c:pt idx="10">
                  <c:v>1.4</c:v>
                </c:pt>
                <c:pt idx="11">
                  <c:v>1.4</c:v>
                </c:pt>
                <c:pt idx="12">
                  <c:v>1.1000000000000001</c:v>
                </c:pt>
                <c:pt idx="13">
                  <c:v>1.4</c:v>
                </c:pt>
                <c:pt idx="14">
                  <c:v>1.8</c:v>
                </c:pt>
                <c:pt idx="15">
                  <c:v>1.7</c:v>
                </c:pt>
                <c:pt idx="16">
                  <c:v>1.2</c:v>
                </c:pt>
                <c:pt idx="17">
                  <c:v>1</c:v>
                </c:pt>
                <c:pt idx="18">
                  <c:v>1.2</c:v>
                </c:pt>
                <c:pt idx="19">
                  <c:v>1</c:v>
                </c:pt>
                <c:pt idx="20">
                  <c:v>0.8</c:v>
                </c:pt>
                <c:pt idx="21">
                  <c:v>1.5</c:v>
                </c:pt>
                <c:pt idx="22">
                  <c:v>2.7</c:v>
                </c:pt>
                <c:pt idx="23">
                  <c:v>1.6</c:v>
                </c:pt>
                <c:pt idx="24">
                  <c:v>2.2000000000000002</c:v>
                </c:pt>
                <c:pt idx="25">
                  <c:v>2</c:v>
                </c:pt>
                <c:pt idx="26">
                  <c:v>2.2000000000000002</c:v>
                </c:pt>
                <c:pt idx="27">
                  <c:v>2.2000000000000002</c:v>
                </c:pt>
                <c:pt idx="28">
                  <c:v>2.2000000000000002</c:v>
                </c:pt>
                <c:pt idx="29">
                  <c:v>2.2999999999999998</c:v>
                </c:pt>
                <c:pt idx="30">
                  <c:v>1.7</c:v>
                </c:pt>
                <c:pt idx="31">
                  <c:v>1.4</c:v>
                </c:pt>
                <c:pt idx="32">
                  <c:v>2</c:v>
                </c:pt>
                <c:pt idx="33">
                  <c:v>1.6</c:v>
                </c:pt>
                <c:pt idx="34">
                  <c:v>2</c:v>
                </c:pt>
                <c:pt idx="35">
                  <c:v>2.1</c:v>
                </c:pt>
                <c:pt idx="36" formatCode="0.0">
                  <c:v>2.4632445408625476</c:v>
                </c:pt>
              </c:numCache>
              <c:extLst/>
            </c:numRef>
          </c:val>
          <c:smooth val="0"/>
          <c:extLst>
            <c:ext xmlns:c16="http://schemas.microsoft.com/office/drawing/2014/chart" uri="{C3380CC4-5D6E-409C-BE32-E72D297353CC}">
              <c16:uniqueId val="{00000000-B9EE-4AE2-B9CE-A7E087108111}"/>
            </c:ext>
          </c:extLst>
        </c:ser>
        <c:ser>
          <c:idx val="3"/>
          <c:order val="3"/>
          <c:tx>
            <c:strRef>
              <c:f>'FAOSTAT_data_2-24-2022'!$E$1</c:f>
              <c:strCache>
                <c:ptCount val="1"/>
                <c:pt idx="0">
                  <c:v>5-year rolling average </c:v>
                </c:pt>
              </c:strCache>
            </c:strRef>
          </c:tx>
          <c:spPr>
            <a:ln w="34925" cap="rnd">
              <a:solidFill>
                <a:schemeClr val="accent4"/>
              </a:solidFill>
              <a:prstDash val="sysDash"/>
              <a:round/>
            </a:ln>
            <a:effectLst>
              <a:outerShdw blurRad="57150" dist="19050" dir="5400000" algn="ctr" rotWithShape="0">
                <a:srgbClr val="000000">
                  <a:alpha val="63000"/>
                </a:srgbClr>
              </a:outerShdw>
            </a:effectLst>
          </c:spPr>
          <c:marker>
            <c:symbol val="none"/>
          </c:marker>
          <c:cat>
            <c:numRef>
              <c:f>'FAOSTAT_data_2-24-2022'!$A$26:$A$62</c:f>
              <c:numCache>
                <c:formatCode>General</c:formatCode>
                <c:ptCount val="3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numCache>
              <c:extLst/>
            </c:numRef>
          </c:cat>
          <c:val>
            <c:numRef>
              <c:f>'FAOSTAT_data_2-24-2022'!$E$26:$E$62</c:f>
              <c:numCache>
                <c:formatCode>0.0</c:formatCode>
                <c:ptCount val="37"/>
                <c:pt idx="0">
                  <c:v>1.1800000000000002</c:v>
                </c:pt>
                <c:pt idx="1">
                  <c:v>1.1800000000000002</c:v>
                </c:pt>
                <c:pt idx="2">
                  <c:v>1.1399999999999999</c:v>
                </c:pt>
                <c:pt idx="3">
                  <c:v>1.1400000000000001</c:v>
                </c:pt>
                <c:pt idx="4">
                  <c:v>1.1400000000000001</c:v>
                </c:pt>
                <c:pt idx="5">
                  <c:v>1.1000000000000001</c:v>
                </c:pt>
                <c:pt idx="6">
                  <c:v>1.1000000000000001</c:v>
                </c:pt>
                <c:pt idx="7">
                  <c:v>1</c:v>
                </c:pt>
                <c:pt idx="8">
                  <c:v>1.06</c:v>
                </c:pt>
                <c:pt idx="9">
                  <c:v>1</c:v>
                </c:pt>
                <c:pt idx="10">
                  <c:v>1.08</c:v>
                </c:pt>
                <c:pt idx="11">
                  <c:v>1.1399999999999999</c:v>
                </c:pt>
                <c:pt idx="12">
                  <c:v>1.2599999999999998</c:v>
                </c:pt>
                <c:pt idx="13">
                  <c:v>1.2399999999999998</c:v>
                </c:pt>
                <c:pt idx="14">
                  <c:v>1.42</c:v>
                </c:pt>
                <c:pt idx="15">
                  <c:v>1.48</c:v>
                </c:pt>
                <c:pt idx="16">
                  <c:v>1.44</c:v>
                </c:pt>
                <c:pt idx="17">
                  <c:v>1.4200000000000002</c:v>
                </c:pt>
                <c:pt idx="18">
                  <c:v>1.3800000000000001</c:v>
                </c:pt>
                <c:pt idx="19">
                  <c:v>1.22</c:v>
                </c:pt>
                <c:pt idx="20">
                  <c:v>1.04</c:v>
                </c:pt>
                <c:pt idx="21">
                  <c:v>1.1000000000000001</c:v>
                </c:pt>
                <c:pt idx="22">
                  <c:v>1.44</c:v>
                </c:pt>
                <c:pt idx="23">
                  <c:v>1.52</c:v>
                </c:pt>
                <c:pt idx="24">
                  <c:v>1.7600000000000002</c:v>
                </c:pt>
                <c:pt idx="25">
                  <c:v>2</c:v>
                </c:pt>
                <c:pt idx="26">
                  <c:v>2.1399999999999997</c:v>
                </c:pt>
                <c:pt idx="27">
                  <c:v>2.04</c:v>
                </c:pt>
                <c:pt idx="28">
                  <c:v>2.16</c:v>
                </c:pt>
                <c:pt idx="29">
                  <c:v>2.1800000000000006</c:v>
                </c:pt>
                <c:pt idx="30">
                  <c:v>2.12</c:v>
                </c:pt>
                <c:pt idx="31">
                  <c:v>1.9600000000000002</c:v>
                </c:pt>
                <c:pt idx="32">
                  <c:v>1.92</c:v>
                </c:pt>
                <c:pt idx="33">
                  <c:v>1.8</c:v>
                </c:pt>
                <c:pt idx="34">
                  <c:v>1.7399999999999998</c:v>
                </c:pt>
                <c:pt idx="35">
                  <c:v>1.8199999999999998</c:v>
                </c:pt>
                <c:pt idx="36">
                  <c:v>2.0326489081725092</c:v>
                </c:pt>
              </c:numCache>
              <c:extLst/>
            </c:numRef>
          </c:val>
          <c:smooth val="0"/>
          <c:extLst>
            <c:ext xmlns:c16="http://schemas.microsoft.com/office/drawing/2014/chart" uri="{C3380CC4-5D6E-409C-BE32-E72D297353CC}">
              <c16:uniqueId val="{00000001-B9EE-4AE2-B9CE-A7E087108111}"/>
            </c:ext>
          </c:extLst>
        </c:ser>
        <c:dLbls>
          <c:showLegendKey val="0"/>
          <c:showVal val="0"/>
          <c:showCatName val="0"/>
          <c:showSerName val="0"/>
          <c:showPercent val="0"/>
          <c:showBubbleSize val="0"/>
        </c:dLbls>
        <c:smooth val="0"/>
        <c:axId val="855769807"/>
        <c:axId val="855793103"/>
        <c:extLst>
          <c:ext xmlns:c15="http://schemas.microsoft.com/office/drawing/2012/chart" uri="{02D57815-91ED-43cb-92C2-25804820EDAC}">
            <c15:filteredLineSeries>
              <c15:ser>
                <c:idx val="0"/>
                <c:order val="0"/>
                <c:tx>
                  <c:strRef>
                    <c:extLst>
                      <c:ext uri="{02D57815-91ED-43cb-92C2-25804820EDAC}">
                        <c15:formulaRef>
                          <c15:sqref>'FAOSTAT_data_2-24-2022'!$B$1</c15:sqref>
                        </c15:formulaRef>
                      </c:ext>
                    </c:extLst>
                    <c:strCache>
                      <c:ptCount val="1"/>
                      <c:pt idx="0">
                        <c:v>HG/ha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extLst>
                      <c:ext uri="{02D57815-91ED-43cb-92C2-25804820EDAC}">
                        <c15:formulaRef>
                          <c15:sqref>'FAOSTAT_data_2-24-2022'!$A$26:$A$62</c15:sqref>
                        </c15:formulaRef>
                      </c:ext>
                    </c:extLst>
                    <c:numCache>
                      <c:formatCode>General</c:formatCode>
                      <c:ptCount val="3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numCache>
                  </c:numRef>
                </c:cat>
                <c:val>
                  <c:numRef>
                    <c:extLst>
                      <c:ext uri="{02D57815-91ED-43cb-92C2-25804820EDAC}">
                        <c15:formulaRef>
                          <c15:sqref>'FAOSTAT_data_2-24-2022'!$B$26:$B$62</c15:sqref>
                        </c15:formulaRef>
                      </c:ext>
                    </c:extLst>
                    <c:numCache>
                      <c:formatCode>General</c:formatCode>
                      <c:ptCount val="37"/>
                      <c:pt idx="0">
                        <c:v>11835</c:v>
                      </c:pt>
                      <c:pt idx="1">
                        <c:v>10849</c:v>
                      </c:pt>
                      <c:pt idx="2">
                        <c:v>10164</c:v>
                      </c:pt>
                      <c:pt idx="3">
                        <c:v>11718</c:v>
                      </c:pt>
                      <c:pt idx="4">
                        <c:v>11878</c:v>
                      </c:pt>
                      <c:pt idx="5">
                        <c:v>9993</c:v>
                      </c:pt>
                      <c:pt idx="6">
                        <c:v>11419</c:v>
                      </c:pt>
                      <c:pt idx="7">
                        <c:v>4802</c:v>
                      </c:pt>
                      <c:pt idx="8">
                        <c:v>15327</c:v>
                      </c:pt>
                      <c:pt idx="9">
                        <c:v>9209</c:v>
                      </c:pt>
                      <c:pt idx="10">
                        <c:v>13517</c:v>
                      </c:pt>
                      <c:pt idx="11">
                        <c:v>14433</c:v>
                      </c:pt>
                      <c:pt idx="12">
                        <c:v>10959</c:v>
                      </c:pt>
                      <c:pt idx="13">
                        <c:v>13711</c:v>
                      </c:pt>
                      <c:pt idx="14">
                        <c:v>18109</c:v>
                      </c:pt>
                      <c:pt idx="15">
                        <c:v>17428</c:v>
                      </c:pt>
                      <c:pt idx="16">
                        <c:v>11845</c:v>
                      </c:pt>
                      <c:pt idx="17">
                        <c:v>10460</c:v>
                      </c:pt>
                      <c:pt idx="18">
                        <c:v>12259</c:v>
                      </c:pt>
                      <c:pt idx="19">
                        <c:v>10460</c:v>
                      </c:pt>
                      <c:pt idx="20">
                        <c:v>8093</c:v>
                      </c:pt>
                      <c:pt idx="21">
                        <c:v>14814</c:v>
                      </c:pt>
                      <c:pt idx="22">
                        <c:v>26547</c:v>
                      </c:pt>
                      <c:pt idx="23">
                        <c:v>16498</c:v>
                      </c:pt>
                      <c:pt idx="24">
                        <c:v>22265</c:v>
                      </c:pt>
                      <c:pt idx="25">
                        <c:v>20158</c:v>
                      </c:pt>
                      <c:pt idx="26">
                        <c:v>22079</c:v>
                      </c:pt>
                      <c:pt idx="27">
                        <c:v>21932</c:v>
                      </c:pt>
                      <c:pt idx="28">
                        <c:v>21708</c:v>
                      </c:pt>
                      <c:pt idx="29">
                        <c:v>23339</c:v>
                      </c:pt>
                      <c:pt idx="30">
                        <c:v>16563</c:v>
                      </c:pt>
                      <c:pt idx="31">
                        <c:v>14154</c:v>
                      </c:pt>
                      <c:pt idx="32">
                        <c:v>20078</c:v>
                      </c:pt>
                      <c:pt idx="33">
                        <c:v>16008</c:v>
                      </c:pt>
                      <c:pt idx="34">
                        <c:v>19578</c:v>
                      </c:pt>
                      <c:pt idx="35">
                        <c:v>20955</c:v>
                      </c:pt>
                    </c:numCache>
                  </c:numRef>
                </c:val>
                <c:smooth val="0"/>
                <c:extLst>
                  <c:ext xmlns:c16="http://schemas.microsoft.com/office/drawing/2014/chart" uri="{C3380CC4-5D6E-409C-BE32-E72D297353CC}">
                    <c16:uniqueId val="{00000002-B9EE-4AE2-B9CE-A7E08710811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'FAOSTAT_data_2-24-2022'!$C$1</c15:sqref>
                        </c15:formulaRef>
                      </c:ext>
                    </c:extLst>
                    <c:strCache>
                      <c:ptCount val="1"/>
                      <c:pt idx="0">
                        <c:v>KG/ha</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extLst xmlns:c15="http://schemas.microsoft.com/office/drawing/2012/chart">
                      <c:ext xmlns:c15="http://schemas.microsoft.com/office/drawing/2012/chart" uri="{02D57815-91ED-43cb-92C2-25804820EDAC}">
                        <c15:formulaRef>
                          <c15:sqref>'FAOSTAT_data_2-24-2022'!$A$26:$A$62</c15:sqref>
                        </c15:formulaRef>
                      </c:ext>
                    </c:extLst>
                    <c:numCache>
                      <c:formatCode>General</c:formatCode>
                      <c:ptCount val="3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numCache>
                  </c:numRef>
                </c:cat>
                <c:val>
                  <c:numRef>
                    <c:extLst xmlns:c15="http://schemas.microsoft.com/office/drawing/2012/chart">
                      <c:ext xmlns:c15="http://schemas.microsoft.com/office/drawing/2012/chart" uri="{02D57815-91ED-43cb-92C2-25804820EDAC}">
                        <c15:formulaRef>
                          <c15:sqref>'FAOSTAT_data_2-24-2022'!$C$26:$C$62</c15:sqref>
                        </c15:formulaRef>
                      </c:ext>
                    </c:extLst>
                    <c:numCache>
                      <c:formatCode>General</c:formatCode>
                      <c:ptCount val="37"/>
                      <c:pt idx="0">
                        <c:v>1183.5</c:v>
                      </c:pt>
                      <c:pt idx="1">
                        <c:v>1084.9000000000001</c:v>
                      </c:pt>
                      <c:pt idx="2">
                        <c:v>1016.4</c:v>
                      </c:pt>
                      <c:pt idx="3">
                        <c:v>1171.8</c:v>
                      </c:pt>
                      <c:pt idx="4">
                        <c:v>1187.8</c:v>
                      </c:pt>
                      <c:pt idx="5">
                        <c:v>999.3</c:v>
                      </c:pt>
                      <c:pt idx="6">
                        <c:v>1141.9000000000001</c:v>
                      </c:pt>
                      <c:pt idx="7">
                        <c:v>480.2</c:v>
                      </c:pt>
                      <c:pt idx="8">
                        <c:v>1532.7</c:v>
                      </c:pt>
                      <c:pt idx="9">
                        <c:v>920.9</c:v>
                      </c:pt>
                      <c:pt idx="10">
                        <c:v>1351.7</c:v>
                      </c:pt>
                      <c:pt idx="11">
                        <c:v>1443.3</c:v>
                      </c:pt>
                      <c:pt idx="12">
                        <c:v>1095.9000000000001</c:v>
                      </c:pt>
                      <c:pt idx="13">
                        <c:v>1371.1</c:v>
                      </c:pt>
                      <c:pt idx="14">
                        <c:v>1810.9</c:v>
                      </c:pt>
                      <c:pt idx="15">
                        <c:v>1742.8</c:v>
                      </c:pt>
                      <c:pt idx="16">
                        <c:v>1184.5</c:v>
                      </c:pt>
                      <c:pt idx="17">
                        <c:v>1046</c:v>
                      </c:pt>
                      <c:pt idx="18">
                        <c:v>1225.9000000000001</c:v>
                      </c:pt>
                      <c:pt idx="19">
                        <c:v>1046</c:v>
                      </c:pt>
                      <c:pt idx="20">
                        <c:v>809.3</c:v>
                      </c:pt>
                      <c:pt idx="21">
                        <c:v>1481.4</c:v>
                      </c:pt>
                      <c:pt idx="22">
                        <c:v>2654.7</c:v>
                      </c:pt>
                      <c:pt idx="23">
                        <c:v>1649.8</c:v>
                      </c:pt>
                      <c:pt idx="24">
                        <c:v>2226.5</c:v>
                      </c:pt>
                      <c:pt idx="25">
                        <c:v>2015.8</c:v>
                      </c:pt>
                      <c:pt idx="26">
                        <c:v>2207.9</c:v>
                      </c:pt>
                      <c:pt idx="27">
                        <c:v>2193.1999999999998</c:v>
                      </c:pt>
                      <c:pt idx="28">
                        <c:v>2170.8000000000002</c:v>
                      </c:pt>
                      <c:pt idx="29">
                        <c:v>2333.9</c:v>
                      </c:pt>
                      <c:pt idx="30">
                        <c:v>1656.3</c:v>
                      </c:pt>
                      <c:pt idx="31">
                        <c:v>1415.4</c:v>
                      </c:pt>
                      <c:pt idx="32">
                        <c:v>2007.8</c:v>
                      </c:pt>
                      <c:pt idx="33">
                        <c:v>1600.8</c:v>
                      </c:pt>
                      <c:pt idx="34">
                        <c:v>1957.8</c:v>
                      </c:pt>
                      <c:pt idx="35">
                        <c:v>2095.5</c:v>
                      </c:pt>
                    </c:numCache>
                  </c:numRef>
                </c:val>
                <c:smooth val="0"/>
                <c:extLst xmlns:c15="http://schemas.microsoft.com/office/drawing/2012/chart">
                  <c:ext xmlns:c16="http://schemas.microsoft.com/office/drawing/2014/chart" uri="{C3380CC4-5D6E-409C-BE32-E72D297353CC}">
                    <c16:uniqueId val="{00000003-B9EE-4AE2-B9CE-A7E087108111}"/>
                  </c:ext>
                </c:extLst>
              </c15:ser>
            </c15:filteredLineSeries>
          </c:ext>
        </c:extLst>
      </c:lineChart>
      <c:catAx>
        <c:axId val="8557698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crossAx val="855793103"/>
        <c:crosses val="autoZero"/>
        <c:auto val="1"/>
        <c:lblAlgn val="ctr"/>
        <c:lblOffset val="100"/>
        <c:noMultiLvlLbl val="0"/>
      </c:catAx>
      <c:valAx>
        <c:axId val="8557931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r>
                  <a:rPr lang="en-US" b="0"/>
                  <a:t>Malawian average maize yield (MT/ha)</a:t>
                </a:r>
              </a:p>
            </c:rich>
          </c:tx>
          <c:layout>
            <c:manualLayout>
              <c:xMode val="edge"/>
              <c:yMode val="edge"/>
              <c:x val="7.8102694896588498E-3"/>
              <c:y val="5.70897675119674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crossAx val="855769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Yu Gothic" panose="020B0400000000000000" pitchFamily="34" charset="-128"/>
          <a:ea typeface="Yu Gothic" panose="020B0400000000000000" pitchFamily="34" charset="-128"/>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'Proportional cost over time'!$N$1</c:f>
              <c:strCache>
                <c:ptCount val="1"/>
                <c:pt idx="0">
                  <c:v>FISP/AIP</c:v>
                </c:pt>
              </c:strCache>
            </c:strRef>
          </c:tx>
          <c:spPr>
            <a:solidFill>
              <a:schemeClr val="accent1"/>
            </a:solidFill>
            <a:ln>
              <a:noFill/>
            </a:ln>
            <a:effectLst/>
          </c:spPr>
          <c:invertIfNegative val="0"/>
          <c:cat>
            <c:strRef>
              <c:f>'Proportional cost over time'!$A$5:$A$15</c:f>
              <c:strCache>
                <c:ptCount val="11"/>
                <c:pt idx="0">
                  <c:v>2009/10</c:v>
                </c:pt>
                <c:pt idx="1">
                  <c:v>2010/11</c:v>
                </c:pt>
                <c:pt idx="2">
                  <c:v>2011/12</c:v>
                </c:pt>
                <c:pt idx="3">
                  <c:v>2012/13</c:v>
                </c:pt>
                <c:pt idx="4">
                  <c:v>2013/14</c:v>
                </c:pt>
                <c:pt idx="5">
                  <c:v>2014/15</c:v>
                </c:pt>
                <c:pt idx="6">
                  <c:v>2015/16</c:v>
                </c:pt>
                <c:pt idx="7">
                  <c:v>2016/17</c:v>
                </c:pt>
                <c:pt idx="8">
                  <c:v>2017/18</c:v>
                </c:pt>
                <c:pt idx="9">
                  <c:v>2018/19</c:v>
                </c:pt>
                <c:pt idx="10">
                  <c:v>2019/20</c:v>
                </c:pt>
              </c:strCache>
              <c:extLst/>
            </c:strRef>
          </c:cat>
          <c:val>
            <c:numRef>
              <c:f>'Proportional cost over time'!$N$5:$N$15</c:f>
              <c:numCache>
                <c:formatCode>0.00%</c:formatCode>
                <c:ptCount val="11"/>
                <c:pt idx="0">
                  <c:v>0.44738564031168132</c:v>
                </c:pt>
                <c:pt idx="1">
                  <c:v>0.63019491514012416</c:v>
                </c:pt>
                <c:pt idx="2">
                  <c:v>0.52622041461192859</c:v>
                </c:pt>
                <c:pt idx="3">
                  <c:v>0.73830010891343567</c:v>
                </c:pt>
                <c:pt idx="4">
                  <c:v>0.45623796838380803</c:v>
                </c:pt>
                <c:pt idx="5">
                  <c:v>0.38310186293486931</c:v>
                </c:pt>
                <c:pt idx="6">
                  <c:v>0.43986812379768286</c:v>
                </c:pt>
                <c:pt idx="7">
                  <c:v>0.17016831440361507</c:v>
                </c:pt>
                <c:pt idx="8">
                  <c:v>0.25539881088838384</c:v>
                </c:pt>
                <c:pt idx="9">
                  <c:v>0.26201144071085336</c:v>
                </c:pt>
                <c:pt idx="10">
                  <c:v>0.202847299718872</c:v>
                </c:pt>
              </c:numCache>
              <c:extLst/>
            </c:numRef>
          </c:val>
          <c:extLst>
            <c:ext xmlns:c16="http://schemas.microsoft.com/office/drawing/2014/chart" uri="{C3380CC4-5D6E-409C-BE32-E72D297353CC}">
              <c16:uniqueId val="{00000000-D49C-4465-97CD-2AC4DE685D96}"/>
            </c:ext>
          </c:extLst>
        </c:ser>
        <c:ser>
          <c:idx val="1"/>
          <c:order val="1"/>
          <c:tx>
            <c:strRef>
              <c:f>'Proportional cost over time'!$P$1</c:f>
              <c:strCache>
                <c:ptCount val="1"/>
                <c:pt idx="0">
                  <c:v>Ag. R&amp;D</c:v>
                </c:pt>
              </c:strCache>
            </c:strRef>
          </c:tx>
          <c:spPr>
            <a:solidFill>
              <a:schemeClr val="accent2"/>
            </a:solidFill>
            <a:ln>
              <a:noFill/>
            </a:ln>
            <a:effectLst/>
          </c:spPr>
          <c:invertIfNegative val="0"/>
          <c:cat>
            <c:strRef>
              <c:f>'Proportional cost over time'!$A$5:$A$15</c:f>
              <c:strCache>
                <c:ptCount val="11"/>
                <c:pt idx="0">
                  <c:v>2009/10</c:v>
                </c:pt>
                <c:pt idx="1">
                  <c:v>2010/11</c:v>
                </c:pt>
                <c:pt idx="2">
                  <c:v>2011/12</c:v>
                </c:pt>
                <c:pt idx="3">
                  <c:v>2012/13</c:v>
                </c:pt>
                <c:pt idx="4">
                  <c:v>2013/14</c:v>
                </c:pt>
                <c:pt idx="5">
                  <c:v>2014/15</c:v>
                </c:pt>
                <c:pt idx="6">
                  <c:v>2015/16</c:v>
                </c:pt>
                <c:pt idx="7">
                  <c:v>2016/17</c:v>
                </c:pt>
                <c:pt idx="8">
                  <c:v>2017/18</c:v>
                </c:pt>
                <c:pt idx="9">
                  <c:v>2018/19</c:v>
                </c:pt>
                <c:pt idx="10">
                  <c:v>2019/20</c:v>
                </c:pt>
              </c:strCache>
              <c:extLst/>
            </c:strRef>
          </c:cat>
          <c:val>
            <c:numRef>
              <c:f>'Proportional cost over time'!$P$5:$P$15</c:f>
              <c:numCache>
                <c:formatCode>0.00%</c:formatCode>
                <c:ptCount val="11"/>
                <c:pt idx="0">
                  <c:v>1.280430835941794E-2</c:v>
                </c:pt>
                <c:pt idx="1">
                  <c:v>1.4419388514819864E-2</c:v>
                </c:pt>
                <c:pt idx="2">
                  <c:v>1.4353345444467114E-2</c:v>
                </c:pt>
                <c:pt idx="3">
                  <c:v>1.0214240034977369E-2</c:v>
                </c:pt>
                <c:pt idx="4">
                  <c:v>7.0132916476769698E-3</c:v>
                </c:pt>
                <c:pt idx="5">
                  <c:v>8.5351633367794083E-3</c:v>
                </c:pt>
                <c:pt idx="6">
                  <c:v>9.5947195106935654E-3</c:v>
                </c:pt>
                <c:pt idx="7">
                  <c:v>6.6522583687164518E-3</c:v>
                </c:pt>
                <c:pt idx="8">
                  <c:v>1.0031885292466344E-2</c:v>
                </c:pt>
                <c:pt idx="9">
                  <c:v>1.5967693226258458E-2</c:v>
                </c:pt>
                <c:pt idx="10">
                  <c:v>1.6193326598111832E-2</c:v>
                </c:pt>
              </c:numCache>
              <c:extLst/>
            </c:numRef>
          </c:val>
          <c:extLst>
            <c:ext xmlns:c16="http://schemas.microsoft.com/office/drawing/2014/chart" uri="{C3380CC4-5D6E-409C-BE32-E72D297353CC}">
              <c16:uniqueId val="{00000001-D49C-4465-97CD-2AC4DE685D96}"/>
            </c:ext>
          </c:extLst>
        </c:ser>
        <c:ser>
          <c:idx val="2"/>
          <c:order val="2"/>
          <c:tx>
            <c:strRef>
              <c:f>'Proportional cost over time'!$Q$1</c:f>
              <c:strCache>
                <c:ptCount val="1"/>
                <c:pt idx="0">
                  <c:v>Ag. Extension </c:v>
                </c:pt>
              </c:strCache>
            </c:strRef>
          </c:tx>
          <c:spPr>
            <a:solidFill>
              <a:schemeClr val="accent3"/>
            </a:solidFill>
            <a:ln>
              <a:noFill/>
            </a:ln>
            <a:effectLst/>
          </c:spPr>
          <c:invertIfNegative val="0"/>
          <c:cat>
            <c:strRef>
              <c:f>'Proportional cost over time'!$A$5:$A$15</c:f>
              <c:strCache>
                <c:ptCount val="11"/>
                <c:pt idx="0">
                  <c:v>2009/10</c:v>
                </c:pt>
                <c:pt idx="1">
                  <c:v>2010/11</c:v>
                </c:pt>
                <c:pt idx="2">
                  <c:v>2011/12</c:v>
                </c:pt>
                <c:pt idx="3">
                  <c:v>2012/13</c:v>
                </c:pt>
                <c:pt idx="4">
                  <c:v>2013/14</c:v>
                </c:pt>
                <c:pt idx="5">
                  <c:v>2014/15</c:v>
                </c:pt>
                <c:pt idx="6">
                  <c:v>2015/16</c:v>
                </c:pt>
                <c:pt idx="7">
                  <c:v>2016/17</c:v>
                </c:pt>
                <c:pt idx="8">
                  <c:v>2017/18</c:v>
                </c:pt>
                <c:pt idx="9">
                  <c:v>2018/19</c:v>
                </c:pt>
                <c:pt idx="10">
                  <c:v>2019/20</c:v>
                </c:pt>
              </c:strCache>
              <c:extLst/>
            </c:strRef>
          </c:cat>
          <c:val>
            <c:numRef>
              <c:f>'Proportional cost over time'!$Q$5:$Q$15</c:f>
              <c:numCache>
                <c:formatCode>0.00%</c:formatCode>
                <c:ptCount val="11"/>
                <c:pt idx="0">
                  <c:v>0</c:v>
                </c:pt>
                <c:pt idx="1">
                  <c:v>0</c:v>
                </c:pt>
                <c:pt idx="2">
                  <c:v>2.4179108114457044E-4</c:v>
                </c:pt>
                <c:pt idx="3">
                  <c:v>1.0076965843989209E-3</c:v>
                </c:pt>
                <c:pt idx="4">
                  <c:v>7.6627437425354423E-4</c:v>
                </c:pt>
                <c:pt idx="5">
                  <c:v>9.0493437329777998E-4</c:v>
                </c:pt>
                <c:pt idx="6">
                  <c:v>2.3127672225432992E-3</c:v>
                </c:pt>
                <c:pt idx="7">
                  <c:v>1.6372993463698372E-3</c:v>
                </c:pt>
                <c:pt idx="8">
                  <c:v>9.7955560486792485E-4</c:v>
                </c:pt>
                <c:pt idx="9">
                  <c:v>1.3087916125123734E-3</c:v>
                </c:pt>
                <c:pt idx="10">
                  <c:v>2.0744805424032457E-3</c:v>
                </c:pt>
              </c:numCache>
              <c:extLst/>
            </c:numRef>
          </c:val>
          <c:extLst>
            <c:ext xmlns:c16="http://schemas.microsoft.com/office/drawing/2014/chart" uri="{C3380CC4-5D6E-409C-BE32-E72D297353CC}">
              <c16:uniqueId val="{00000002-D49C-4465-97CD-2AC4DE685D96}"/>
            </c:ext>
          </c:extLst>
        </c:ser>
        <c:ser>
          <c:idx val="3"/>
          <c:order val="3"/>
          <c:tx>
            <c:strRef>
              <c:f>'Proportional cost over time'!$R$1</c:f>
              <c:strCache>
                <c:ptCount val="1"/>
                <c:pt idx="0">
                  <c:v>Irrig. Dev. </c:v>
                </c:pt>
              </c:strCache>
            </c:strRef>
          </c:tx>
          <c:spPr>
            <a:solidFill>
              <a:schemeClr val="accent4"/>
            </a:solidFill>
            <a:ln>
              <a:noFill/>
            </a:ln>
            <a:effectLst/>
          </c:spPr>
          <c:invertIfNegative val="0"/>
          <c:cat>
            <c:strRef>
              <c:f>'Proportional cost over time'!$A$5:$A$15</c:f>
              <c:strCache>
                <c:ptCount val="11"/>
                <c:pt idx="0">
                  <c:v>2009/10</c:v>
                </c:pt>
                <c:pt idx="1">
                  <c:v>2010/11</c:v>
                </c:pt>
                <c:pt idx="2">
                  <c:v>2011/12</c:v>
                </c:pt>
                <c:pt idx="3">
                  <c:v>2012/13</c:v>
                </c:pt>
                <c:pt idx="4">
                  <c:v>2013/14</c:v>
                </c:pt>
                <c:pt idx="5">
                  <c:v>2014/15</c:v>
                </c:pt>
                <c:pt idx="6">
                  <c:v>2015/16</c:v>
                </c:pt>
                <c:pt idx="7">
                  <c:v>2016/17</c:v>
                </c:pt>
                <c:pt idx="8">
                  <c:v>2017/18</c:v>
                </c:pt>
                <c:pt idx="9">
                  <c:v>2018/19</c:v>
                </c:pt>
                <c:pt idx="10">
                  <c:v>2019/20</c:v>
                </c:pt>
              </c:strCache>
              <c:extLst/>
            </c:strRef>
          </c:cat>
          <c:val>
            <c:numRef>
              <c:f>'Proportional cost over time'!$R$5:$R$15</c:f>
              <c:numCache>
                <c:formatCode>0.00%</c:formatCode>
                <c:ptCount val="11"/>
                <c:pt idx="0">
                  <c:v>4.9082235883152782E-3</c:v>
                </c:pt>
                <c:pt idx="1">
                  <c:v>4.1697096500857185E-3</c:v>
                </c:pt>
                <c:pt idx="2">
                  <c:v>3.247904618221976E-3</c:v>
                </c:pt>
                <c:pt idx="3">
                  <c:v>2.0916863329988331E-3</c:v>
                </c:pt>
                <c:pt idx="4">
                  <c:v>2.188130576348851E-3</c:v>
                </c:pt>
                <c:pt idx="5">
                  <c:v>1.6705403504487638E-3</c:v>
                </c:pt>
                <c:pt idx="6">
                  <c:v>5.2454400252346491E-3</c:v>
                </c:pt>
                <c:pt idx="7">
                  <c:v>2.0052937050514695E-3</c:v>
                </c:pt>
                <c:pt idx="8">
                  <c:v>4.4834423120688272E-3</c:v>
                </c:pt>
                <c:pt idx="9">
                  <c:v>4.7876099507849525E-3</c:v>
                </c:pt>
                <c:pt idx="10">
                  <c:v>5.6616910123132415E-3</c:v>
                </c:pt>
              </c:numCache>
              <c:extLst/>
            </c:numRef>
          </c:val>
          <c:extLst>
            <c:ext xmlns:c16="http://schemas.microsoft.com/office/drawing/2014/chart" uri="{C3380CC4-5D6E-409C-BE32-E72D297353CC}">
              <c16:uniqueId val="{00000003-D49C-4465-97CD-2AC4DE685D96}"/>
            </c:ext>
          </c:extLst>
        </c:ser>
        <c:ser>
          <c:idx val="4"/>
          <c:order val="4"/>
          <c:tx>
            <c:strRef>
              <c:f>'Proportional cost over time'!$S$1</c:f>
              <c:strCache>
                <c:ptCount val="1"/>
                <c:pt idx="0">
                  <c:v>Liv. Dev.</c:v>
                </c:pt>
              </c:strCache>
            </c:strRef>
          </c:tx>
          <c:spPr>
            <a:solidFill>
              <a:schemeClr val="accent5"/>
            </a:solidFill>
            <a:ln>
              <a:noFill/>
            </a:ln>
            <a:effectLst/>
          </c:spPr>
          <c:invertIfNegative val="0"/>
          <c:cat>
            <c:strRef>
              <c:f>'Proportional cost over time'!$A$5:$A$15</c:f>
              <c:strCache>
                <c:ptCount val="11"/>
                <c:pt idx="0">
                  <c:v>2009/10</c:v>
                </c:pt>
                <c:pt idx="1">
                  <c:v>2010/11</c:v>
                </c:pt>
                <c:pt idx="2">
                  <c:v>2011/12</c:v>
                </c:pt>
                <c:pt idx="3">
                  <c:v>2012/13</c:v>
                </c:pt>
                <c:pt idx="4">
                  <c:v>2013/14</c:v>
                </c:pt>
                <c:pt idx="5">
                  <c:v>2014/15</c:v>
                </c:pt>
                <c:pt idx="6">
                  <c:v>2015/16</c:v>
                </c:pt>
                <c:pt idx="7">
                  <c:v>2016/17</c:v>
                </c:pt>
                <c:pt idx="8">
                  <c:v>2017/18</c:v>
                </c:pt>
                <c:pt idx="9">
                  <c:v>2018/19</c:v>
                </c:pt>
                <c:pt idx="10">
                  <c:v>2019/20</c:v>
                </c:pt>
              </c:strCache>
              <c:extLst/>
            </c:strRef>
          </c:cat>
          <c:val>
            <c:numRef>
              <c:f>'Proportional cost over time'!$S$5:$S$15</c:f>
              <c:numCache>
                <c:formatCode>0.00%</c:formatCode>
                <c:ptCount val="11"/>
                <c:pt idx="0">
                  <c:v>9.6311364891913732E-4</c:v>
                </c:pt>
                <c:pt idx="1">
                  <c:v>3.5197437601587433E-3</c:v>
                </c:pt>
                <c:pt idx="2">
                  <c:v>6.3048499585772067E-3</c:v>
                </c:pt>
                <c:pt idx="3">
                  <c:v>1.7633103858032691E-2</c:v>
                </c:pt>
                <c:pt idx="4">
                  <c:v>1.7912909182498427E-2</c:v>
                </c:pt>
                <c:pt idx="5">
                  <c:v>3.4613968851562164E-3</c:v>
                </c:pt>
                <c:pt idx="6">
                  <c:v>4.6057640115822352E-3</c:v>
                </c:pt>
                <c:pt idx="7">
                  <c:v>3.5301541790180068E-3</c:v>
                </c:pt>
                <c:pt idx="8">
                  <c:v>1.1366919137863895E-2</c:v>
                </c:pt>
                <c:pt idx="9">
                  <c:v>1.4956790614547312E-2</c:v>
                </c:pt>
                <c:pt idx="10">
                  <c:v>3.9854073556944598E-3</c:v>
                </c:pt>
              </c:numCache>
              <c:extLst/>
            </c:numRef>
          </c:val>
          <c:extLst>
            <c:ext xmlns:c16="http://schemas.microsoft.com/office/drawing/2014/chart" uri="{C3380CC4-5D6E-409C-BE32-E72D297353CC}">
              <c16:uniqueId val="{00000004-D49C-4465-97CD-2AC4DE685D96}"/>
            </c:ext>
          </c:extLst>
        </c:ser>
        <c:dLbls>
          <c:showLegendKey val="0"/>
          <c:showVal val="0"/>
          <c:showCatName val="0"/>
          <c:showSerName val="0"/>
          <c:showPercent val="0"/>
          <c:showBubbleSize val="0"/>
        </c:dLbls>
        <c:gapWidth val="150"/>
        <c:overlap val="100"/>
        <c:axId val="1186517871"/>
        <c:axId val="1186523695"/>
      </c:barChart>
      <c:catAx>
        <c:axId val="118651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crossAx val="1186523695"/>
        <c:crosses val="autoZero"/>
        <c:auto val="1"/>
        <c:lblAlgn val="ctr"/>
        <c:lblOffset val="100"/>
        <c:noMultiLvlLbl val="0"/>
      </c:catAx>
      <c:valAx>
        <c:axId val="11865236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r>
                  <a:rPr lang="en-US" sz="1400"/>
                  <a:t>Government expenditure (%)</a:t>
                </a:r>
              </a:p>
            </c:rich>
          </c:tx>
          <c:layout>
            <c:manualLayout>
              <c:xMode val="edge"/>
              <c:yMode val="edge"/>
              <c:x val="2.2222173673609864E-2"/>
              <c:y val="1.716062492183516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crossAx val="1186517871"/>
        <c:crosses val="autoZero"/>
        <c:crossBetween val="between"/>
      </c:valAx>
      <c:spPr>
        <a:noFill/>
        <a:ln>
          <a:noFill/>
        </a:ln>
        <a:effectLst/>
      </c:spPr>
    </c:plotArea>
    <c:legend>
      <c:legendPos val="b"/>
      <c:layout>
        <c:manualLayout>
          <c:xMode val="edge"/>
          <c:yMode val="edge"/>
          <c:x val="5.157079815531225E-2"/>
          <c:y val="0.91223136426263174"/>
          <c:w val="0.90280387482426916"/>
          <c:h val="6.787331852585622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legend>
    <c:plotVisOnly val="1"/>
    <c:dispBlanksAs val="gap"/>
    <c:showDLblsOverMax val="0"/>
  </c:chart>
  <c:spPr>
    <a:noFill/>
    <a:ln>
      <a:noFill/>
    </a:ln>
    <a:effectLst/>
  </c:spPr>
  <c:txPr>
    <a:bodyPr/>
    <a:lstStyle/>
    <a:p>
      <a:pPr>
        <a:defRPr>
          <a:latin typeface="Yu Gothic" panose="020B0400000000000000" pitchFamily="34" charset="-128"/>
          <a:ea typeface="Yu Gothic" panose="020B0400000000000000" pitchFamily="34" charset="-128"/>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015E78-7875-AB44-B139-D31ADEAFFEE1}"/>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BAA2C4-8533-E64A-A47F-C519B6514A3A}"/>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3CB708AF-FA59-CD4A-8400-E28082B5DD7F}" type="datetimeFigureOut">
              <a:rPr lang="en-US" smtClean="0"/>
              <a:t>2/7/2023</a:t>
            </a:fld>
            <a:endParaRPr lang="en-US"/>
          </a:p>
        </p:txBody>
      </p:sp>
      <p:sp>
        <p:nvSpPr>
          <p:cNvPr id="4" name="Footer Placeholder 3">
            <a:extLst>
              <a:ext uri="{FF2B5EF4-FFF2-40B4-BE49-F238E27FC236}">
                <a16:creationId xmlns:a16="http://schemas.microsoft.com/office/drawing/2014/main" id="{1B39F402-F81C-7D43-BA29-B564C6EEEEDF}"/>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2496F8-1C01-5445-AD5E-576A19CB9629}"/>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6CAD17A-958D-2440-8D02-971A39847EB6}" type="slidenum">
              <a:rPr lang="en-US" smtClean="0"/>
              <a:t>‹#›</a:t>
            </a:fld>
            <a:endParaRPr lang="en-US"/>
          </a:p>
        </p:txBody>
      </p:sp>
    </p:spTree>
    <p:extLst>
      <p:ext uri="{BB962C8B-B14F-4D97-AF65-F5344CB8AC3E}">
        <p14:creationId xmlns:p14="http://schemas.microsoft.com/office/powerpoint/2010/main" val="2676878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9A80229-0DE5-451E-9C4C-093038B74704}" type="datetimeFigureOut">
              <a:rPr lang="en-GB" smtClean="0"/>
              <a:t>07/02/2023</a:t>
            </a:fld>
            <a:endParaRPr lang="en-GB"/>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A15FFEB-B92C-48FE-B7DC-14B19DB0085E}" type="slidenum">
              <a:rPr lang="en-GB" smtClean="0"/>
              <a:t>‹#›</a:t>
            </a:fld>
            <a:endParaRPr lang="en-GB"/>
          </a:p>
        </p:txBody>
      </p:sp>
    </p:spTree>
    <p:extLst>
      <p:ext uri="{BB962C8B-B14F-4D97-AF65-F5344CB8AC3E}">
        <p14:creationId xmlns:p14="http://schemas.microsoft.com/office/powerpoint/2010/main" val="88169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0</a:t>
            </a:fld>
            <a:endParaRPr lang="en-GB"/>
          </a:p>
        </p:txBody>
      </p:sp>
    </p:spTree>
    <p:extLst>
      <p:ext uri="{BB962C8B-B14F-4D97-AF65-F5344CB8AC3E}">
        <p14:creationId xmlns:p14="http://schemas.microsoft.com/office/powerpoint/2010/main" val="282358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640572" cy="4736030"/>
          </a:xfrm>
        </p:spPr>
        <p:txBody>
          <a:bodyPr/>
          <a:lstStyle/>
          <a:p>
            <a:pPr marL="228600" indent="-228600">
              <a:buAutoNum type="arabicPeriod"/>
            </a:pPr>
            <a:r>
              <a:rPr kumimoji="0" lang="en-US" sz="1050" b="0" i="0" u="none" strike="noStrike" kern="1200" cap="none" spc="0" normalizeH="0" baseline="0" noProof="0" dirty="0">
                <a:ln>
                  <a:noFill/>
                </a:ln>
                <a:solidFill>
                  <a:srgbClr val="000000"/>
                </a:solidFill>
                <a:effectLst/>
                <a:uLnTx/>
                <a:uFillTx/>
                <a:latin typeface="YuGothic-Regular"/>
                <a:ea typeface="+mn-ea"/>
                <a:cs typeface="+mn-cs"/>
              </a:rPr>
              <a:t>.,… government should consider investing more in economic infrastructure (e.g., road, railway lines, electricity, etc.,) and social services (health, education, nutrition, etc.,)</a:t>
            </a:r>
            <a:endParaRPr lang="en-US" sz="1050" dirty="0"/>
          </a:p>
          <a:p>
            <a:pPr marL="228600" indent="-228600">
              <a:buAutoNum type="arabicPeriod"/>
            </a:pPr>
            <a:r>
              <a:rPr lang="en-US" sz="1050" b="0" i="0" dirty="0">
                <a:solidFill>
                  <a:srgbClr val="000000"/>
                </a:solidFill>
                <a:effectLst/>
                <a:latin typeface="YuGothic-Regular"/>
              </a:rPr>
              <a:t>Because studies from India and elsewhere have consistently shown that</a:t>
            </a:r>
            <a:r>
              <a:rPr lang="en-US" sz="1050" dirty="0"/>
              <a:t> investing in public infrastructure provide greater long-lasting and widespread payoffs for food security and poverty reduction than sole focus on agricultural subsidies.</a:t>
            </a:r>
          </a:p>
          <a:p>
            <a:pPr marL="228600" indent="-228600">
              <a:buAutoNum type="arabicPeriod"/>
            </a:pPr>
            <a:r>
              <a:rPr lang="en-US" sz="1050" dirty="0"/>
              <a:t>Similarly, investing in education, especially in skills development and critical thinking, raises off and on farm labour productivity in the long-run</a:t>
            </a:r>
          </a:p>
          <a:p>
            <a:pPr marL="228600" indent="-228600">
              <a:buAutoNum type="arabicPeriod"/>
            </a:pPr>
            <a:r>
              <a:rPr lang="en-US" sz="1050" dirty="0"/>
              <a:t>This is feasible in Malawi, our simulation shows that the cost of just 3.25 average years of the FISP, could have added nearly 9,000 classrooms to existing primary schools, built nearly 500 all-new primary schools, or 130 all-new secondary schools or a  new basic science learning laboratory could be built at every single secondary school in Malawi</a:t>
            </a:r>
          </a:p>
          <a:p>
            <a:pPr marL="228600" indent="-228600">
              <a:buAutoNum type="arabicPeriod"/>
            </a:pPr>
            <a:r>
              <a:rPr lang="en-US" sz="1050" dirty="0"/>
              <a:t>As already said, these proposals should not mean to say that government should abolish the subsidy program but resolve the design and implementation issues while also aligning investments in economic infrastructure and social services to the subsidy program</a:t>
            </a:r>
          </a:p>
          <a:p>
            <a:pPr marL="228600" indent="-228600">
              <a:buAutoNum type="arabicPeriod"/>
            </a:pPr>
            <a:r>
              <a:rPr lang="en-US" sz="1050" dirty="0"/>
              <a:t>We have already talked about the role of policy in promoting dietary and production diversity</a:t>
            </a:r>
          </a:p>
          <a:p>
            <a:pPr marL="228600" indent="-228600">
              <a:buAutoNum type="arabicPeriod"/>
            </a:pPr>
            <a:r>
              <a:rPr lang="en-US" sz="1050" b="0" i="0" dirty="0">
                <a:solidFill>
                  <a:srgbClr val="000000"/>
                </a:solidFill>
                <a:effectLst/>
                <a:latin typeface="YuGothic-Regular"/>
              </a:rPr>
              <a:t>And then on the last point, PPP could come in the form of government working with private sector institutions with capacity to produce for the Strategic Grain Reserves (SGRs) to sustain food availability and accessibility by all.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050" b="0" i="0" u="none" strike="noStrike" kern="1200" cap="none" spc="0" normalizeH="0" baseline="0" noProof="0" dirty="0">
                <a:ln>
                  <a:noFill/>
                </a:ln>
                <a:solidFill>
                  <a:srgbClr val="000000"/>
                </a:solidFill>
                <a:effectLst/>
                <a:uLnTx/>
                <a:uFillTx/>
                <a:latin typeface="YuGothic-Regular"/>
                <a:ea typeface="+mn-ea"/>
                <a:cs typeface="+mn-cs"/>
              </a:rPr>
              <a:t>However, to the best of our knowledge, this proposal is an untested and vulnerable approach for Malawi that would require transparent rules and procurement practices, and independent oversight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Lastly, on the recent proposal by government </a:t>
            </a:r>
            <a:r>
              <a:rPr lang="en-US" sz="1050" b="0" i="0" dirty="0">
                <a:solidFill>
                  <a:srgbClr val="000000"/>
                </a:solidFill>
                <a:effectLst/>
                <a:latin typeface="YuGothic-Regular"/>
              </a:rPr>
              <a:t>to import fertilizers directly from manufacturers, we believe the decision is mostly certainly going to be a double-edged sword in the sense that it may reduce the landing cost of fertilizers depending on how fertilizer logistics are handled by government agencies</a:t>
            </a:r>
          </a:p>
          <a:p>
            <a:pPr marL="228600" indent="-228600">
              <a:buAutoNum type="arabicPeriod"/>
            </a:pPr>
            <a:r>
              <a:rPr lang="en-US" sz="1050" b="0" i="0" dirty="0">
                <a:solidFill>
                  <a:srgbClr val="000000"/>
                </a:solidFill>
                <a:effectLst/>
                <a:latin typeface="YuGothic-Regular"/>
              </a:rPr>
              <a:t>However, the long-term ramifications on the private sector are huge if government does not find a way of involving the private sector, somehow. </a:t>
            </a:r>
          </a:p>
          <a:p>
            <a:pPr marL="228600" indent="-228600">
              <a:buAutoNum type="arabicPeriod"/>
            </a:pPr>
            <a:r>
              <a:rPr lang="en-US" sz="1050" b="0" i="0" dirty="0">
                <a:solidFill>
                  <a:srgbClr val="000000"/>
                </a:solidFill>
                <a:effectLst/>
                <a:latin typeface="YuGothic-Regular"/>
              </a:rPr>
              <a:t>Also, it risks delivering fertilizers to farmers late</a:t>
            </a:r>
          </a:p>
          <a:p>
            <a:pPr marL="228600" indent="-228600">
              <a:buAutoNum type="arabicPeriod"/>
            </a:pPr>
            <a:r>
              <a:rPr lang="en-US" sz="1050" dirty="0"/>
              <a:t>In the long-run ….</a:t>
            </a:r>
          </a:p>
        </p:txBody>
      </p:sp>
      <p:sp>
        <p:nvSpPr>
          <p:cNvPr id="4" name="Slide Number Placeholder 3"/>
          <p:cNvSpPr>
            <a:spLocks noGrp="1"/>
          </p:cNvSpPr>
          <p:nvPr>
            <p:ph type="sldNum" sz="quarter" idx="5"/>
          </p:nvPr>
        </p:nvSpPr>
        <p:spPr/>
        <p:txBody>
          <a:bodyPr/>
          <a:lstStyle/>
          <a:p>
            <a:fld id="{AA15FFEB-B92C-48FE-B7DC-14B19DB0085E}" type="slidenum">
              <a:rPr lang="en-GB" smtClean="0"/>
              <a:t>9</a:t>
            </a:fld>
            <a:endParaRPr lang="en-GB"/>
          </a:p>
        </p:txBody>
      </p:sp>
    </p:spTree>
    <p:extLst>
      <p:ext uri="{BB962C8B-B14F-4D97-AF65-F5344CB8AC3E}">
        <p14:creationId xmlns:p14="http://schemas.microsoft.com/office/powerpoint/2010/main" val="1053517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1200"/>
              </a:spcBef>
              <a:buAutoNum type="arabicPeriod"/>
            </a:pPr>
            <a:r>
              <a:rPr lang="en-US" sz="1200" b="0" i="0" kern="1200" dirty="0">
                <a:solidFill>
                  <a:srgbClr val="000000"/>
                </a:solidFill>
                <a:effectLst/>
                <a:latin typeface="YuGothic-Regular"/>
                <a:ea typeface="+mn-ea"/>
                <a:cs typeface="+mn-cs"/>
              </a:rPr>
              <a:t>…… it may be sensible to explore the possibility of producing fertilizers locally, if this can be more cost effective than importing, to reduce the country’s vulnerability to volatile </a:t>
            </a:r>
            <a:r>
              <a:rPr lang="en-GB" sz="1200" b="0" i="0" kern="1200" dirty="0">
                <a:solidFill>
                  <a:srgbClr val="000000"/>
                </a:solidFill>
                <a:effectLst/>
                <a:latin typeface="YuGothic-Regular"/>
                <a:ea typeface="+mn-ea"/>
                <a:cs typeface="+mn-cs"/>
              </a:rPr>
              <a:t>global fertilizer markets </a:t>
            </a:r>
          </a:p>
          <a:p>
            <a:pPr marL="228600" indent="-228600">
              <a:spcBef>
                <a:spcPts val="1200"/>
              </a:spcBef>
              <a:buAutoNum type="arabicPeriod"/>
            </a:pPr>
            <a:r>
              <a:rPr lang="en-US" sz="1200" b="0" i="0" dirty="0">
                <a:solidFill>
                  <a:srgbClr val="000000"/>
                </a:solidFill>
                <a:effectLst/>
                <a:latin typeface="YuGothic-Regular"/>
              </a:rPr>
              <a:t>However, it is not immediately apparent that this would be cost effective; the country would still rely on imported fertilizer production inputs and be </a:t>
            </a:r>
            <a:br>
              <a:rPr lang="en-US" sz="1200" b="0" i="0" dirty="0">
                <a:solidFill>
                  <a:srgbClr val="000000"/>
                </a:solidFill>
                <a:effectLst/>
                <a:latin typeface="YuGothic-Regular"/>
              </a:rPr>
            </a:br>
            <a:r>
              <a:rPr lang="en-US" sz="1200" b="0" i="0" dirty="0">
                <a:solidFill>
                  <a:srgbClr val="000000"/>
                </a:solidFill>
                <a:effectLst/>
                <a:latin typeface="YuGothic-Regular"/>
              </a:rPr>
              <a:t>required to generate a great deal of energy to convert atmospheric nitrogen into fertilizer</a:t>
            </a:r>
            <a:r>
              <a:rPr lang="en-US" dirty="0"/>
              <a:t> </a:t>
            </a:r>
          </a:p>
          <a:p>
            <a:pPr marL="228600" indent="-228600">
              <a:spcBef>
                <a:spcPts val="1200"/>
              </a:spcBef>
              <a:buAutoNum type="arabicPeriod"/>
            </a:pPr>
            <a:r>
              <a:rPr lang="en-US" dirty="0"/>
              <a:t>Similarly, the country will need to adopt a more transparent, rules-based, and predictable maize marketing and trade policies to reduce the degree of maize price uncertainty and promote greater private investment in agricultural markets.</a:t>
            </a:r>
          </a:p>
          <a:p>
            <a:pPr marL="228600" indent="-228600">
              <a:spcBef>
                <a:spcPts val="1200"/>
              </a:spcBef>
              <a:buAutoNum type="arabicPeriod"/>
            </a:pPr>
            <a:r>
              <a:rPr lang="en-US" dirty="0"/>
              <a:t>And to conclude ……</a:t>
            </a:r>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10</a:t>
            </a:fld>
            <a:endParaRPr lang="en-GB"/>
          </a:p>
        </p:txBody>
      </p:sp>
    </p:spTree>
    <p:extLst>
      <p:ext uri="{BB962C8B-B14F-4D97-AF65-F5344CB8AC3E}">
        <p14:creationId xmlns:p14="http://schemas.microsoft.com/office/powerpoint/2010/main" val="3401410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fontAlgn="auto">
              <a:lnSpc>
                <a:spcPct val="90000"/>
              </a:lnSpc>
              <a:spcBef>
                <a:spcPts val="2200"/>
              </a:spcBef>
              <a:spcAft>
                <a:spcPts val="0"/>
              </a:spcAft>
              <a:buClrTx/>
              <a:buSzPct val="90000"/>
              <a:buFontTx/>
              <a:buAutoNum type="arabicPeriod"/>
              <a:tabLst/>
              <a:defRPr/>
            </a:pPr>
            <a:r>
              <a:rPr lang="en-US" dirty="0">
                <a:solidFill>
                  <a:srgbClr val="000000"/>
                </a:solidFill>
                <a:latin typeface="YuGothic-Regular"/>
              </a:rPr>
              <a:t>We believe this is an opportune time to redesign and diversify the subsidy program to sustain growth </a:t>
            </a:r>
          </a:p>
          <a:p>
            <a:pPr marL="228600" marR="0" lvl="0" indent="-228600" fontAlgn="auto">
              <a:lnSpc>
                <a:spcPct val="90000"/>
              </a:lnSpc>
              <a:spcBef>
                <a:spcPts val="2200"/>
              </a:spcBef>
              <a:spcAft>
                <a:spcPts val="0"/>
              </a:spcAft>
              <a:buClrTx/>
              <a:buSzPct val="90000"/>
              <a:buFontTx/>
              <a:buAutoNum type="arabicPeriod"/>
              <a:tabLst/>
              <a:defRPr/>
            </a:pPr>
            <a:r>
              <a:rPr lang="en-US" dirty="0">
                <a:solidFill>
                  <a:srgbClr val="000000"/>
                </a:solidFill>
                <a:latin typeface="YuGothic-Regular"/>
              </a:rPr>
              <a:t>Integrate soil fertility and conservation interventions that may raise the agronomic efficiency of N fertilizers and the productivity of subsidized inputs</a:t>
            </a:r>
          </a:p>
          <a:p>
            <a:pPr marL="228600" marR="0" lvl="0" indent="-228600" fontAlgn="auto">
              <a:lnSpc>
                <a:spcPct val="90000"/>
              </a:lnSpc>
              <a:spcBef>
                <a:spcPts val="2200"/>
              </a:spcBef>
              <a:spcAft>
                <a:spcPts val="0"/>
              </a:spcAft>
              <a:buClrTx/>
              <a:buSzPct val="90000"/>
              <a:buFontTx/>
              <a:buAutoNum type="arabicPeriod"/>
              <a:tabLst/>
              <a:defRPr/>
            </a:pPr>
            <a:r>
              <a:rPr lang="en-US" dirty="0">
                <a:solidFill>
                  <a:srgbClr val="000000"/>
                </a:solidFill>
                <a:latin typeface="YuGothic-Regular"/>
              </a:rPr>
              <a:t>And serious consider linking investments in subsidies with investments in economic infrastructure and social services to increase prospects of an more diversified and vibrant future economy</a:t>
            </a:r>
          </a:p>
          <a:p>
            <a:pPr marL="228600" marR="0" lvl="0" indent="-228600" fontAlgn="auto">
              <a:lnSpc>
                <a:spcPct val="90000"/>
              </a:lnSpc>
              <a:spcBef>
                <a:spcPts val="2200"/>
              </a:spcBef>
              <a:spcAft>
                <a:spcPts val="0"/>
              </a:spcAft>
              <a:buClrTx/>
              <a:buSzPct val="90000"/>
              <a:buFontTx/>
              <a:buAutoNum type="arabicPeriod"/>
              <a:tabLst/>
              <a:defRPr/>
            </a:pPr>
            <a:r>
              <a:rPr lang="en-US" dirty="0">
                <a:solidFill>
                  <a:srgbClr val="000000"/>
                </a:solidFill>
                <a:latin typeface="YuGothic-Regular"/>
              </a:rPr>
              <a:t>I thank you all for </a:t>
            </a:r>
            <a:r>
              <a:rPr lang="en-US">
                <a:solidFill>
                  <a:srgbClr val="000000"/>
                </a:solidFill>
                <a:latin typeface="YuGothic-Regular"/>
              </a:rPr>
              <a:t>your attention</a:t>
            </a:r>
            <a:endParaRPr lang="en-US" dirty="0">
              <a:solidFill>
                <a:srgbClr val="000000"/>
              </a:solidFill>
              <a:latin typeface="YuGothic-Regular"/>
            </a:endParaRPr>
          </a:p>
          <a:p>
            <a:pPr marR="0" lvl="0" algn="l" defTabSz="914400" rtl="0" eaLnBrk="1" fontAlgn="auto" latinLnBrk="0" hangingPunct="1">
              <a:lnSpc>
                <a:spcPct val="90000"/>
              </a:lnSpc>
              <a:spcBef>
                <a:spcPts val="2200"/>
              </a:spcBef>
              <a:spcAft>
                <a:spcPts val="0"/>
              </a:spcAft>
              <a:buClrTx/>
              <a:buSzPct val="90000"/>
              <a:tabLst/>
              <a:defRPr/>
            </a:pPr>
            <a:endParaRPr kumimoji="0" lang="en-US" sz="28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endParaRPr>
          </a:p>
          <a:p>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11</a:t>
            </a:fld>
            <a:endParaRPr lang="en-GB"/>
          </a:p>
        </p:txBody>
      </p:sp>
    </p:spTree>
    <p:extLst>
      <p:ext uri="{BB962C8B-B14F-4D97-AF65-F5344CB8AC3E}">
        <p14:creationId xmlns:p14="http://schemas.microsoft.com/office/powerpoint/2010/main" val="261002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W"/>
          </a:p>
        </p:txBody>
      </p:sp>
      <p:sp>
        <p:nvSpPr>
          <p:cNvPr id="4" name="Slide Number Placeholder 3"/>
          <p:cNvSpPr>
            <a:spLocks noGrp="1"/>
          </p:cNvSpPr>
          <p:nvPr>
            <p:ph type="sldNum" sz="quarter" idx="5"/>
          </p:nvPr>
        </p:nvSpPr>
        <p:spPr/>
        <p:txBody>
          <a:bodyPr/>
          <a:lstStyle/>
          <a:p>
            <a:fld id="{AA15FFEB-B92C-48FE-B7DC-14B19DB0085E}" type="slidenum">
              <a:rPr lang="en-GB" smtClean="0"/>
              <a:t>12</a:t>
            </a:fld>
            <a:endParaRPr lang="en-GB"/>
          </a:p>
        </p:txBody>
      </p:sp>
    </p:spTree>
    <p:extLst>
      <p:ext uri="{BB962C8B-B14F-4D97-AF65-F5344CB8AC3E}">
        <p14:creationId xmlns:p14="http://schemas.microsoft.com/office/powerpoint/2010/main" val="339312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The agriculture sector has been at the centre of the country’s economic </a:t>
            </a:r>
            <a:r>
              <a:rPr lang="en-GB" sz="1100" dirty="0">
                <a:effectLst/>
                <a:latin typeface="Calibri" panose="020F0502020204030204" pitchFamily="34" charset="0"/>
                <a:ea typeface="Calibri" panose="020F0502020204030204" pitchFamily="34" charset="0"/>
              </a:rPr>
              <a:t>development agenda since independence in 1964</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However, the sector has been registering slow and erratic growth, averaging roughly 3% in the last 10 years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This 3% average growth rate is just half of the 6% sector growth considered necessary for any country to be food secure and self-sufficient and to have improved nutrition.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As a result, Malawi is still experiencing frequent food and nutrition insecurity issues despite making significant progress, since 2005</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Food insecurity as measured by the GHI score is still classified as serious with a GHI score of 21.3% in 2021 and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Undernourishment in the population is still around 17%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The</a:t>
            </a:r>
            <a:r>
              <a:rPr lang="en-GB" sz="1100" dirty="0">
                <a:effectLst/>
                <a:latin typeface="Calibri" panose="020F0502020204030204" pitchFamily="34" charset="0"/>
                <a:ea typeface="Calibri" panose="020F0502020204030204" pitchFamily="34" charset="0"/>
              </a:rPr>
              <a:t> major factor contributing to low agricultural productivity has been cited as the inability of smallholder farmers to access adequate quantities of productivity enhancing farm inputs, such as inorganic fertilisers and seed.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The inputs subsidy program (FISP) was introduced to counter this problem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The program initially targeted </a:t>
            </a:r>
            <a:r>
              <a:rPr lang="en-US" sz="1100" b="0" dirty="0"/>
              <a:t>between 0.9 to 1.6 million smallholder farmers before being made universal in the 2020/21 agricultural season when it was expanded to reach 3.7 million smallholder farmers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100" b="0" dirty="0"/>
              <a:t>The program has made several achievements that has made it popular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MW"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1</a:t>
            </a:fld>
            <a:endParaRPr lang="en-GB"/>
          </a:p>
        </p:txBody>
      </p:sp>
    </p:spTree>
    <p:extLst>
      <p:ext uri="{BB962C8B-B14F-4D97-AF65-F5344CB8AC3E}">
        <p14:creationId xmlns:p14="http://schemas.microsoft.com/office/powerpoint/2010/main" val="2580726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defTabSz="914400" rtl="0" eaLnBrk="1" latinLnBrk="0" hangingPunct="1">
              <a:spcBef>
                <a:spcPts val="1200"/>
              </a:spcBef>
              <a:buAutoNum type="arabicPeriod"/>
            </a:pPr>
            <a:r>
              <a:rPr lang="en-US" dirty="0"/>
              <a:t>For example, the APES data shows that farmer-level yields for CG-7 groundnuts increased from around </a:t>
            </a:r>
            <a:r>
              <a:rPr lang="en-US" sz="1200" kern="1200" dirty="0">
                <a:solidFill>
                  <a:schemeClr val="tx1"/>
                </a:solidFill>
                <a:latin typeface="+mn-lt"/>
                <a:ea typeface="+mn-ea"/>
                <a:cs typeface="+mn-cs"/>
              </a:rPr>
              <a:t>900kgs/Ha to around 1.12 MT/ha </a:t>
            </a:r>
          </a:p>
          <a:p>
            <a:pPr marL="228600" indent="-228600" algn="l" defTabSz="914400" rtl="0" eaLnBrk="1" latinLnBrk="0" hangingPunct="1">
              <a:spcBef>
                <a:spcPts val="1200"/>
              </a:spcBef>
              <a:buAutoNum type="arabicPeriod"/>
            </a:pPr>
            <a:r>
              <a:rPr lang="en-US" sz="1200" kern="1200" dirty="0">
                <a:solidFill>
                  <a:schemeClr val="tx1"/>
                </a:solidFill>
                <a:latin typeface="+mn-lt"/>
                <a:ea typeface="+mn-ea"/>
                <a:cs typeface="+mn-cs"/>
              </a:rPr>
              <a:t>And those for pigeon peas and Soybeans from around 800kgs/Ha to around 1.22 MT/Ha and 1MT/Ha, respectively</a:t>
            </a:r>
          </a:p>
          <a:p>
            <a:pPr marL="228600" indent="-228600" algn="l" defTabSz="914400" rtl="0" eaLnBrk="1" latinLnBrk="0" hangingPunct="1">
              <a:spcBef>
                <a:spcPts val="1200"/>
              </a:spcBef>
              <a:buAutoNum type="arabicPeriod"/>
            </a:pPr>
            <a:r>
              <a:rPr lang="en-US" sz="1200" kern="1200" dirty="0">
                <a:solidFill>
                  <a:schemeClr val="tx1"/>
                </a:solidFill>
                <a:latin typeface="+mn-lt"/>
                <a:ea typeface="+mn-ea"/>
                <a:cs typeface="+mn-cs"/>
              </a:rPr>
              <a:t>However, these were below their respective yield potential of 2.5MT/Ha for CG-7 groundnuts, 6MT/Ha for Pigeon peas, and 4MT/Ha for Soybeans </a:t>
            </a:r>
          </a:p>
          <a:p>
            <a:pPr marL="228600" marR="0" lvl="0" indent="-228600" algn="l" defTabSz="914400" rtl="0" eaLnBrk="1" fontAlgn="auto" latinLnBrk="0" hangingPunct="1">
              <a:lnSpc>
                <a:spcPct val="100000"/>
              </a:lnSpc>
              <a:spcBef>
                <a:spcPts val="1200"/>
              </a:spcBef>
              <a:spcAft>
                <a:spcPts val="0"/>
              </a:spcAft>
              <a:buClrTx/>
              <a:buSzTx/>
              <a:buFontTx/>
              <a:buAutoNum type="arabicPeriod"/>
              <a:tabLst/>
              <a:defRPr/>
            </a:pPr>
            <a:r>
              <a:rPr lang="en-US" sz="1200" kern="1200" dirty="0">
                <a:solidFill>
                  <a:schemeClr val="tx1"/>
                </a:solidFill>
                <a:latin typeface="+mn-lt"/>
                <a:ea typeface="+mn-ea"/>
                <a:cs typeface="+mn-cs"/>
              </a:rPr>
              <a:t>The GHI score has dropped from 33.5% in 2006 to 21.3% in 2021</a:t>
            </a:r>
          </a:p>
          <a:p>
            <a:pPr marL="228600" marR="0" lvl="0" indent="-228600" algn="l" defTabSz="914400" rtl="0" eaLnBrk="1" fontAlgn="auto" latinLnBrk="0" hangingPunct="1">
              <a:lnSpc>
                <a:spcPct val="100000"/>
              </a:lnSpc>
              <a:spcBef>
                <a:spcPts val="1200"/>
              </a:spcBef>
              <a:spcAft>
                <a:spcPts val="0"/>
              </a:spcAft>
              <a:buClrTx/>
              <a:buSzTx/>
              <a:buFontTx/>
              <a:buAutoNum type="arabicPeriod"/>
              <a:tabLst/>
              <a:defRPr/>
            </a:pPr>
            <a:r>
              <a:rPr lang="en-US" sz="1200" kern="1200" noProof="0" dirty="0">
                <a:solidFill>
                  <a:schemeClr val="tx1"/>
                </a:solidFill>
                <a:latin typeface="+mn-lt"/>
                <a:ea typeface="+mn-ea"/>
                <a:cs typeface="+mn-cs"/>
              </a:rPr>
              <a:t>Stunting - Low height for age - has dropped from 52.5% in 2005  to 37% </a:t>
            </a:r>
          </a:p>
          <a:p>
            <a:pPr marL="228600" marR="0" lvl="0" indent="-228600" algn="l" defTabSz="914400" rtl="0" eaLnBrk="1" fontAlgn="auto" latinLnBrk="0" hangingPunct="1">
              <a:lnSpc>
                <a:spcPct val="100000"/>
              </a:lnSpc>
              <a:spcBef>
                <a:spcPts val="1200"/>
              </a:spcBef>
              <a:spcAft>
                <a:spcPts val="0"/>
              </a:spcAft>
              <a:buClrTx/>
              <a:buSzTx/>
              <a:buFontTx/>
              <a:buAutoNum type="arabicPeriod"/>
              <a:tabLst/>
              <a:defRPr/>
            </a:pPr>
            <a:r>
              <a:rPr lang="en-US" sz="1200" kern="1200" noProof="0" dirty="0">
                <a:solidFill>
                  <a:schemeClr val="tx1"/>
                </a:solidFill>
                <a:latin typeface="+mn-lt"/>
                <a:ea typeface="+mn-ea"/>
                <a:cs typeface="+mn-cs"/>
              </a:rPr>
              <a:t>Child wasting - low weight for age - dropped from 6.3% in 2005 to 2.7%</a:t>
            </a:r>
          </a:p>
          <a:p>
            <a:pPr marL="228600" marR="0" lvl="0" indent="-228600" algn="l" defTabSz="914400" rtl="0" eaLnBrk="1" fontAlgn="auto" latinLnBrk="0" hangingPunct="1">
              <a:lnSpc>
                <a:spcPct val="100000"/>
              </a:lnSpc>
              <a:spcBef>
                <a:spcPts val="1200"/>
              </a:spcBef>
              <a:spcAft>
                <a:spcPts val="0"/>
              </a:spcAft>
              <a:buClrTx/>
              <a:buSzTx/>
              <a:buFontTx/>
              <a:buAutoNum type="arabicPeriod"/>
              <a:tabLst/>
              <a:defRPr/>
            </a:pPr>
            <a:r>
              <a:rPr lang="en-US" sz="1200" kern="1200" noProof="0" dirty="0">
                <a:solidFill>
                  <a:schemeClr val="tx1"/>
                </a:solidFill>
                <a:latin typeface="+mn-lt"/>
                <a:ea typeface="+mn-ea"/>
                <a:cs typeface="+mn-cs"/>
              </a:rPr>
              <a:t>Subsequently, the program has been maintained by successive administrations – with some variations in design and scales of coverage</a:t>
            </a:r>
            <a:endParaRPr lang="en-US" sz="1200" kern="1200" dirty="0">
              <a:solidFill>
                <a:schemeClr val="tx1"/>
              </a:solidFill>
              <a:latin typeface="+mn-lt"/>
              <a:ea typeface="+mn-ea"/>
              <a:cs typeface="+mn-cs"/>
            </a:endParaRPr>
          </a:p>
          <a:p>
            <a:pPr marL="228600" indent="-228600" algn="l" defTabSz="914400" rtl="0" eaLnBrk="1" latinLnBrk="0" hangingPunct="1">
              <a:spcBef>
                <a:spcPts val="1200"/>
              </a:spcBef>
              <a:buAutoNum type="arabicPeriod"/>
            </a:pPr>
            <a:r>
              <a:rPr lang="en-US" sz="1200" kern="1200" dirty="0">
                <a:solidFill>
                  <a:schemeClr val="tx1"/>
                </a:solidFill>
                <a:latin typeface="+mn-lt"/>
                <a:ea typeface="+mn-ea"/>
                <a:cs typeface="+mn-cs"/>
              </a:rPr>
              <a:t>As will be shown in the next slide, the program has been praised as a suitable and appropriate response to persistent food crises in the country</a:t>
            </a:r>
            <a:endParaRPr lang="en-MW"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A15FFEB-B92C-48FE-B7DC-14B19DB0085E}" type="slidenum">
              <a:rPr lang="en-GB" smtClean="0"/>
              <a:t>2</a:t>
            </a:fld>
            <a:endParaRPr lang="en-GB"/>
          </a:p>
        </p:txBody>
      </p:sp>
    </p:spTree>
    <p:extLst>
      <p:ext uri="{BB962C8B-B14F-4D97-AF65-F5344CB8AC3E}">
        <p14:creationId xmlns:p14="http://schemas.microsoft.com/office/powerpoint/2010/main" val="47784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1200"/>
              </a:spcBef>
              <a:buAutoNum type="arabicPeriod"/>
            </a:pPr>
            <a:r>
              <a:rPr lang="en-US" dirty="0"/>
              <a:t>As average household maize yields increased by over 60% from 1.3MT/ha between 1995-2004 to 2.1MT/ha between 2005 to 2014</a:t>
            </a:r>
          </a:p>
          <a:p>
            <a:pPr marL="228600" indent="-228600">
              <a:spcBef>
                <a:spcPts val="1200"/>
              </a:spcBef>
              <a:buAutoNum type="arabicPeriod"/>
            </a:pPr>
            <a:r>
              <a:rPr lang="en-US" dirty="0"/>
              <a:t>However, these yields are not only lower than the moderate potential yields of 7MT/ha but also </a:t>
            </a:r>
          </a:p>
          <a:p>
            <a:pPr marL="228600" indent="-228600">
              <a:spcBef>
                <a:spcPts val="1200"/>
              </a:spcBef>
              <a:buAutoNum type="arabicPeriod"/>
            </a:pPr>
            <a:r>
              <a:rPr lang="en-US" dirty="0"/>
              <a:t>Susceptible to external shocks such as rainfall as seen between 2015 and 2017</a:t>
            </a:r>
          </a:p>
          <a:p>
            <a:pPr marL="228600" indent="-228600">
              <a:spcBef>
                <a:spcPts val="1200"/>
              </a:spcBef>
              <a:buAutoNum type="arabicPeriod"/>
            </a:pPr>
            <a:r>
              <a:rPr lang="en-US" dirty="0"/>
              <a:t>In the next slide I want to show you why previous subsidy programs may have underachieved</a:t>
            </a:r>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3</a:t>
            </a:fld>
            <a:endParaRPr lang="en-GB"/>
          </a:p>
        </p:txBody>
      </p:sp>
    </p:spTree>
    <p:extLst>
      <p:ext uri="{BB962C8B-B14F-4D97-AF65-F5344CB8AC3E}">
        <p14:creationId xmlns:p14="http://schemas.microsoft.com/office/powerpoint/2010/main" val="28663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1"/>
            <a:ext cx="5917019" cy="4725221"/>
          </a:xfrm>
        </p:spPr>
        <p:txBody>
          <a:bodyPr/>
          <a:lstStyle/>
          <a:p>
            <a:pPr marL="228600" indent="-228600">
              <a:buAutoNum type="arabicPeriod"/>
            </a:pPr>
            <a:r>
              <a:rPr lang="en-US" sz="1150" dirty="0"/>
              <a:t>In subsidy programs like our AIP, subsidies are supposed to be rationed to poor but potentially productive beneficiaries who would otherwise lack access to commercial inputs (My colleague Jan will probably talk more about the complexities of targeted programs)</a:t>
            </a:r>
          </a:p>
          <a:p>
            <a:pPr marL="228600" indent="-228600">
              <a:buAutoNum type="arabicPeriod"/>
            </a:pPr>
            <a:r>
              <a:rPr lang="en-US" sz="1150" dirty="0"/>
              <a:t>Ineffective targeting may reduce the cost-effectiveness of subsidies, the overall contribution of subsidies to total fertilizer use at farm-level, and/or exacerbate the adverse effects of subsidies on commercial input markets. </a:t>
            </a:r>
          </a:p>
          <a:p>
            <a:pPr marL="228600" indent="-228600">
              <a:buAutoNum type="arabicPeriod"/>
            </a:pPr>
            <a:r>
              <a:rPr lang="en-US" sz="1150" dirty="0"/>
              <a:t>Effective targeting can be made more feasible by implementing separate programs for food security and social security objectives, each with appropriately defined targeting criteria</a:t>
            </a:r>
          </a:p>
          <a:p>
            <a:pPr marL="228600" indent="-228600">
              <a:buAutoNum type="arabicPeriod"/>
            </a:pPr>
            <a:r>
              <a:rPr lang="en-US" sz="1150" dirty="0"/>
              <a:t>Also, literature shows that </a:t>
            </a:r>
            <a:r>
              <a:rPr lang="en-US" sz="1150" b="0" i="0" dirty="0">
                <a:solidFill>
                  <a:srgbClr val="000000"/>
                </a:solidFill>
                <a:effectLst/>
                <a:latin typeface="YuGothic-Regular"/>
              </a:rPr>
              <a:t>each additional kg of fertilizer that was subsidized prior to 2020/21 season reduced the quantity of unsubsidized purchases by 0.15-0.21 kgs</a:t>
            </a:r>
            <a:r>
              <a:rPr lang="en-US" sz="1150" dirty="0"/>
              <a:t> </a:t>
            </a:r>
          </a:p>
          <a:p>
            <a:pPr marL="228600" indent="-228600">
              <a:buAutoNum type="arabicPeriod"/>
            </a:pPr>
            <a:r>
              <a:rPr lang="en-US" sz="1150" b="0" i="0" dirty="0">
                <a:solidFill>
                  <a:srgbClr val="000000"/>
                </a:solidFill>
                <a:effectLst/>
                <a:latin typeface="YuGothic-Regular"/>
              </a:rPr>
              <a:t>This displacement rate almost certainly increased during the 2020/21 season, as beneficiary coverage increased roughly four-fold</a:t>
            </a:r>
            <a:r>
              <a:rPr lang="en-US" sz="1150" dirty="0"/>
              <a:t> </a:t>
            </a:r>
          </a:p>
          <a:p>
            <a:pPr marL="228600" indent="-228600">
              <a:buAutoNum type="arabicPeriod"/>
            </a:pPr>
            <a:r>
              <a:rPr lang="en-US" sz="1150" dirty="0"/>
              <a:t>Some people think that the subsidy program should instead target commercial farmers and cooperatives. What this will do is that it will only increase the displacement rate of commercial purchases. </a:t>
            </a:r>
          </a:p>
          <a:p>
            <a:pPr marL="228600" indent="-228600">
              <a:buAutoNum type="arabicPeriod"/>
            </a:pPr>
            <a:r>
              <a:rPr lang="en-US" sz="1150" b="0" i="0" dirty="0">
                <a:solidFill>
                  <a:srgbClr val="000000"/>
                </a:solidFill>
                <a:effectLst/>
                <a:latin typeface="YuGothic-Regular"/>
              </a:rPr>
              <a:t>Further, as the 2021/22 season has revealed, </a:t>
            </a:r>
            <a:r>
              <a:rPr lang="en-US" sz="1150" dirty="0"/>
              <a:t>not only is the budget for AIP very large (averaging between 64 - 65% of the </a:t>
            </a:r>
            <a:r>
              <a:rPr lang="en-US" sz="1150" dirty="0" err="1"/>
              <a:t>MoA</a:t>
            </a:r>
            <a:r>
              <a:rPr lang="en-US" sz="1150" dirty="0"/>
              <a:t> 2021/22 budget), but the cost and distribution of fertilizers is also emerging to be a major financial burden to government. </a:t>
            </a:r>
          </a:p>
          <a:p>
            <a:pPr marL="228600" indent="-228600">
              <a:buAutoNum type="arabicPeriod"/>
            </a:pPr>
            <a:r>
              <a:rPr lang="en-US" sz="1150" dirty="0"/>
              <a:t>Distribution requires substantial use of the human resources (time) of various government agencies </a:t>
            </a:r>
          </a:p>
          <a:p>
            <a:pPr marL="228600" indent="-228600">
              <a:buAutoNum type="arabicPeriod"/>
            </a:pPr>
            <a:r>
              <a:rPr lang="en-US" sz="1150" dirty="0"/>
              <a:t>And </a:t>
            </a:r>
            <a:r>
              <a:rPr lang="en-US" sz="1150" b="0" i="0" dirty="0">
                <a:solidFill>
                  <a:srgbClr val="000000"/>
                </a:solidFill>
                <a:effectLst/>
                <a:latin typeface="YuGothic-Regular"/>
              </a:rPr>
              <a:t>for a given number of beneficiaries and subsidy rate, the program's cost will continue to be</a:t>
            </a:r>
            <a:r>
              <a:rPr lang="en-US" sz="1150" dirty="0"/>
              <a:t> </a:t>
            </a:r>
            <a:r>
              <a:rPr lang="en-US" sz="1150" b="0" i="0" dirty="0">
                <a:solidFill>
                  <a:srgbClr val="000000"/>
                </a:solidFill>
                <a:effectLst/>
                <a:latin typeface="YuGothic-Regular"/>
              </a:rPr>
              <a:t>difficult to predict because fertilizer prices are largely determined outside of Malawi's borders</a:t>
            </a:r>
            <a:r>
              <a:rPr lang="en-US" sz="1150" dirty="0"/>
              <a:t> </a:t>
            </a:r>
          </a:p>
          <a:p>
            <a:pPr marL="228600" indent="-228600">
              <a:buAutoNum type="arabicPeriod"/>
            </a:pPr>
            <a:r>
              <a:rPr lang="en-US" sz="1150" dirty="0"/>
              <a:t>The next slide demonstrates the composition of governments’ allocations to the </a:t>
            </a:r>
            <a:r>
              <a:rPr lang="en-US" sz="1150" dirty="0" err="1"/>
              <a:t>MoA</a:t>
            </a:r>
            <a:r>
              <a:rPr lang="en-US" sz="1150" dirty="0"/>
              <a:t> and how the subsidy program has dominated the </a:t>
            </a:r>
            <a:r>
              <a:rPr lang="en-US" sz="1150" dirty="0" err="1"/>
              <a:t>MoA</a:t>
            </a:r>
            <a:r>
              <a:rPr lang="en-US" sz="1150" dirty="0"/>
              <a:t> budget</a:t>
            </a:r>
            <a:r>
              <a:rPr lang="en-US" sz="1100" dirty="0"/>
              <a:t/>
            </a:r>
            <a:br>
              <a:rPr lang="en-US" sz="1100" dirty="0"/>
            </a:br>
            <a:r>
              <a:rPr lang="en-US" dirty="0"/>
              <a:t/>
            </a:r>
            <a:br>
              <a:rPr lang="en-US" dirty="0"/>
            </a:br>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4</a:t>
            </a:fld>
            <a:endParaRPr lang="en-GB"/>
          </a:p>
        </p:txBody>
      </p:sp>
    </p:spTree>
    <p:extLst>
      <p:ext uri="{BB962C8B-B14F-4D97-AF65-F5344CB8AC3E}">
        <p14:creationId xmlns:p14="http://schemas.microsoft.com/office/powerpoint/2010/main" val="255866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1200"/>
              </a:spcBef>
              <a:buAutoNum type="arabicPeriod"/>
            </a:pPr>
            <a:r>
              <a:rPr lang="en-US" dirty="0"/>
              <a:t>For the period under review, 2010 and 2020, horizontal axis, the subsidy program has dominated </a:t>
            </a:r>
            <a:r>
              <a:rPr lang="en-US" dirty="0" err="1"/>
              <a:t>MoA</a:t>
            </a:r>
            <a:r>
              <a:rPr lang="en-US" dirty="0"/>
              <a:t> funding.</a:t>
            </a:r>
          </a:p>
          <a:p>
            <a:pPr marL="228600" indent="-228600">
              <a:spcBef>
                <a:spcPts val="1200"/>
              </a:spcBef>
              <a:buAutoNum type="arabicPeriod"/>
            </a:pPr>
            <a:r>
              <a:rPr lang="en-US" dirty="0"/>
              <a:t>However, its dominance started waning from the 2016/17 financial year before the introduction of the AIP in the 2020/21</a:t>
            </a:r>
          </a:p>
          <a:p>
            <a:pPr marL="228600" indent="-228600">
              <a:buAutoNum type="arabicPeriod"/>
            </a:pPr>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5</a:t>
            </a:fld>
            <a:endParaRPr lang="en-GB"/>
          </a:p>
        </p:txBody>
      </p:sp>
    </p:spTree>
    <p:extLst>
      <p:ext uri="{BB962C8B-B14F-4D97-AF65-F5344CB8AC3E}">
        <p14:creationId xmlns:p14="http://schemas.microsoft.com/office/powerpoint/2010/main" val="3746548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120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Further, previous subsidy programs have failed to increase the agronomic efficiency of fertilizers</a:t>
            </a:r>
            <a:endParaRPr lang="en-US" sz="1200" b="0" i="0" dirty="0">
              <a:solidFill>
                <a:srgbClr val="000000"/>
              </a:solidFill>
              <a:effectLst/>
              <a:latin typeface="YuGothic-Regular"/>
            </a:endParaRPr>
          </a:p>
          <a:p>
            <a:pPr marL="228600" marR="0" lvl="0" indent="-228600" algn="l" defTabSz="914400" rtl="0" eaLnBrk="1" fontAlgn="auto" latinLnBrk="0" hangingPunct="1">
              <a:lnSpc>
                <a:spcPct val="100000"/>
              </a:lnSpc>
              <a:spcBef>
                <a:spcPts val="1200"/>
              </a:spcBef>
              <a:spcAft>
                <a:spcPts val="0"/>
              </a:spcAft>
              <a:buClrTx/>
              <a:buSzTx/>
              <a:buFontTx/>
              <a:buAutoNum type="arabicPeriod"/>
              <a:tabLst/>
              <a:defRPr/>
            </a:pPr>
            <a:r>
              <a:rPr lang="en-US" sz="1200" b="0" i="0" dirty="0">
                <a:solidFill>
                  <a:srgbClr val="000000"/>
                </a:solidFill>
                <a:effectLst/>
                <a:latin typeface="YuGothic-Regular"/>
              </a:rPr>
              <a:t>Recent estimates show that farm-level maize yield responses for Malawi are in the range between nil and just over 6kg maize/N kg depending on farm</a:t>
            </a:r>
            <a:br>
              <a:rPr lang="en-US" sz="1200" b="0" i="0" dirty="0">
                <a:solidFill>
                  <a:srgbClr val="000000"/>
                </a:solidFill>
                <a:effectLst/>
                <a:latin typeface="YuGothic-Regular"/>
              </a:rPr>
            </a:br>
            <a:r>
              <a:rPr lang="en-US" sz="1200" b="0" i="0" dirty="0">
                <a:solidFill>
                  <a:srgbClr val="000000"/>
                </a:solidFill>
                <a:effectLst/>
                <a:latin typeface="YuGothic-Regular"/>
              </a:rPr>
              <a:t>management practices and ecological conditions and 2.6 kg maize/kg N on average </a:t>
            </a:r>
            <a:r>
              <a:rPr kumimoji="0" lang="en-US" sz="1200" b="0" i="0" u="none" strike="noStrike" kern="1200" cap="none" spc="0" normalizeH="0" baseline="0" noProof="0" dirty="0">
                <a:ln>
                  <a:noFill/>
                </a:ln>
                <a:solidFill>
                  <a:srgbClr val="000000"/>
                </a:solidFill>
                <a:effectLst/>
                <a:uLnTx/>
                <a:uFillTx/>
                <a:latin typeface="YuGothic-Regular"/>
                <a:ea typeface="+mn-ea"/>
                <a:cs typeface="+mn-cs"/>
              </a:rPr>
              <a:t>(</a:t>
            </a:r>
            <a:r>
              <a:rPr kumimoji="0" lang="en-US" sz="1200" b="1" i="0" u="none" strike="noStrike" kern="1200" cap="none" spc="0" normalizeH="0" baseline="0" noProof="0" dirty="0">
                <a:ln>
                  <a:noFill/>
                </a:ln>
                <a:solidFill>
                  <a:srgbClr val="000000"/>
                </a:solidFill>
                <a:effectLst/>
                <a:uLnTx/>
                <a:uFillTx/>
                <a:latin typeface="YuGothic-Regular"/>
                <a:ea typeface="+mn-ea"/>
                <a:cs typeface="+mn-cs"/>
              </a:rPr>
              <a:t>see last bar on the bar graph</a:t>
            </a:r>
            <a:r>
              <a:rPr kumimoji="0" lang="en-US" sz="1200" b="0" i="0" u="none" strike="noStrike" kern="1200" cap="none" spc="0" normalizeH="0" baseline="0" noProof="0" dirty="0">
                <a:ln>
                  <a:noFill/>
                </a:ln>
                <a:solidFill>
                  <a:srgbClr val="000000"/>
                </a:solidFill>
                <a:effectLst/>
                <a:uLnTx/>
                <a:uFillTx/>
                <a:latin typeface="YuGothic-Regular"/>
                <a:ea typeface="+mn-ea"/>
                <a:cs typeface="+mn-cs"/>
              </a:rPr>
              <a:t>)</a:t>
            </a:r>
          </a:p>
          <a:p>
            <a:pPr marL="228600" indent="-228600">
              <a:spcBef>
                <a:spcPts val="1200"/>
              </a:spcBef>
              <a:buAutoNum type="arabicPeriod"/>
            </a:pPr>
            <a:r>
              <a:rPr lang="en-US" sz="1200" b="0" i="0" dirty="0">
                <a:solidFill>
                  <a:srgbClr val="000000"/>
                </a:solidFill>
                <a:effectLst/>
                <a:latin typeface="YuGothic-Regular"/>
              </a:rPr>
              <a:t>Earlier estimates (from roughly 30 years ago) are as high as 18kg maize/kg N </a:t>
            </a:r>
            <a:r>
              <a:rPr lang="en-US" sz="1200" b="1" i="0" dirty="0">
                <a:solidFill>
                  <a:srgbClr val="000000"/>
                </a:solidFill>
                <a:effectLst/>
                <a:latin typeface="YuGothic-Regular"/>
              </a:rPr>
              <a:t>(see first bar in deep green</a:t>
            </a:r>
            <a:r>
              <a:rPr lang="en-US" sz="1200" b="0" i="0" dirty="0">
                <a:solidFill>
                  <a:srgbClr val="000000"/>
                </a:solidFill>
                <a:effectLst/>
                <a:latin typeface="YuGothic-Regular"/>
              </a:rPr>
              <a:t>)</a:t>
            </a:r>
          </a:p>
          <a:p>
            <a:pPr marL="228600" indent="-228600">
              <a:spcBef>
                <a:spcPts val="1200"/>
              </a:spcBef>
              <a:buAutoNum type="arabicPeriod"/>
            </a:pPr>
            <a:r>
              <a:rPr lang="en-US" dirty="0"/>
              <a:t>However, even the most optimistic estimates of 18kg maize/kg N are way below the regional estimates of between 35 – 37kg maize/kg N</a:t>
            </a:r>
          </a:p>
          <a:p>
            <a:pPr marL="228600" marR="0" lvl="0" indent="-228600" algn="l" defTabSz="914400" rtl="0" eaLnBrk="1" fontAlgn="auto" latinLnBrk="0" hangingPunct="1">
              <a:lnSpc>
                <a:spcPct val="100000"/>
              </a:lnSpc>
              <a:spcBef>
                <a:spcPts val="1200"/>
              </a:spcBef>
              <a:spcAft>
                <a:spcPts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YuGothic-Regular"/>
                <a:ea typeface="+mn-ea"/>
                <a:cs typeface="+mn-cs"/>
              </a:rPr>
              <a:t>Clearly, yield responses to N fertilizer are low and possibly declining over time.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indent="-228600">
              <a:spcBef>
                <a:spcPts val="1200"/>
              </a:spcBef>
              <a:buAutoNum type="arabicPeriod"/>
            </a:pPr>
            <a:r>
              <a:rPr lang="en-US" dirty="0"/>
              <a:t>Thus, </a:t>
            </a:r>
            <a:r>
              <a:rPr lang="en-US" sz="1200" b="0" i="0" dirty="0">
                <a:solidFill>
                  <a:srgbClr val="000000"/>
                </a:solidFill>
                <a:effectLst/>
                <a:latin typeface="YuGothic-Regular"/>
              </a:rPr>
              <a:t>raising the agronomic efficiency of nitrogen will be paramount for raising the profitability of using inorganic fertilizers, organic inputs, and improved maize seed</a:t>
            </a:r>
            <a:r>
              <a:rPr lang="en-US" dirty="0"/>
              <a:t> </a:t>
            </a:r>
          </a:p>
          <a:p>
            <a:pPr marL="228600" indent="-228600">
              <a:spcBef>
                <a:spcPts val="1200"/>
              </a:spcBef>
              <a:buAutoNum type="arabicPeriod"/>
            </a:pPr>
            <a:r>
              <a:rPr lang="en-US" dirty="0"/>
              <a:t>This may not be possible without reforming the subsidy to promote complementary interventions</a:t>
            </a:r>
          </a:p>
          <a:p>
            <a:pPr marL="228600" indent="-228600">
              <a:spcBef>
                <a:spcPts val="1200"/>
              </a:spcBef>
              <a:buAutoNum type="arabicPeriod"/>
            </a:pPr>
            <a:r>
              <a:rPr lang="en-US" dirty="0"/>
              <a:t>Next I further lay down the rationale for reforming the subsidy program before presenting the actual reform proposals</a:t>
            </a:r>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6</a:t>
            </a:fld>
            <a:endParaRPr lang="en-GB"/>
          </a:p>
        </p:txBody>
      </p:sp>
    </p:spTree>
    <p:extLst>
      <p:ext uri="{BB962C8B-B14F-4D97-AF65-F5344CB8AC3E}">
        <p14:creationId xmlns:p14="http://schemas.microsoft.com/office/powerpoint/2010/main" val="407671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national budget recently presented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the National Assembly </a:t>
            </a:r>
            <a:r>
              <a:rPr lang="en-US" dirty="0"/>
              <a:t>by the Hon. Minister of Finance already incorporates subsidy reforms </a:t>
            </a:r>
          </a:p>
          <a:p>
            <a:pPr marL="228600" indent="-228600">
              <a:buAutoNum type="arabicPeriod"/>
            </a:pPr>
            <a:r>
              <a:rPr lang="en-US" dirty="0"/>
              <a:t>Also, it is common knowledge that maize makes up over half of </a:t>
            </a:r>
            <a:r>
              <a:rPr lang="en-US" sz="1200" b="0" i="0" dirty="0">
                <a:solidFill>
                  <a:srgbClr val="000000"/>
                </a:solidFill>
                <a:effectLst/>
                <a:latin typeface="YuGothic-Regular"/>
              </a:rPr>
              <a:t>a typical Malawian diet and dominates farm-level production. </a:t>
            </a:r>
          </a:p>
          <a:p>
            <a:pPr marL="228600" indent="-228600">
              <a:buAutoNum type="arabicPeriod"/>
            </a:pPr>
            <a:r>
              <a:rPr lang="en-US" sz="1200" b="0" i="0" dirty="0">
                <a:solidFill>
                  <a:srgbClr val="000000"/>
                </a:solidFill>
                <a:effectLst/>
                <a:latin typeface="YuGothic-Regular"/>
              </a:rPr>
              <a:t>Agricultural policy could be used to change this and promote dietary and production diversity</a:t>
            </a:r>
            <a:r>
              <a:rPr lang="en-US" dirty="0"/>
              <a:t> </a:t>
            </a:r>
          </a:p>
          <a:p>
            <a:pPr marL="228600" indent="-228600">
              <a:buAutoNum type="arabicPeriod"/>
            </a:pPr>
            <a:r>
              <a:rPr lang="en-US" dirty="0"/>
              <a:t>Further, agricultural diversification and commercialization are already enshrined in the National Agriculture policy and the National Agriculture Investment Plan</a:t>
            </a:r>
          </a:p>
          <a:p>
            <a:pPr marL="228600" indent="-228600">
              <a:buAutoNum type="arabicPeriod"/>
            </a:pPr>
            <a:r>
              <a:rPr lang="en-US" dirty="0"/>
              <a:t>Moreover, the recent adoption of MW2063 reinforces the need to reform agricultural programming; and to free resources to accommodate other interventions in the sector</a:t>
            </a:r>
          </a:p>
          <a:p>
            <a:pPr marL="228600" indent="-228600">
              <a:buAutoNum type="arabicPeriod"/>
            </a:pPr>
            <a:r>
              <a:rPr lang="en-US" dirty="0"/>
              <a:t>The drive towards reforms has potentially been made easier for Malawi because of the expressed desire by His Excellency the State President to reform the subsidy program to make it more progressive</a:t>
            </a:r>
          </a:p>
          <a:p>
            <a:pPr marL="228600" indent="-228600">
              <a:buAutoNum type="arabicPeriod"/>
            </a:pPr>
            <a:r>
              <a:rPr lang="en-US" dirty="0"/>
              <a:t>Finally, studies in India and elsewhere have shown that there are greater and far reaching payoffs from investing in economic infrastructure and social services than subsidies</a:t>
            </a:r>
          </a:p>
          <a:p>
            <a:pPr marL="228600" indent="-228600">
              <a:buAutoNum type="arabicPeriod"/>
            </a:pPr>
            <a:r>
              <a:rPr lang="en-US" dirty="0"/>
              <a:t>We therefore propose a number of reforms that government can implement in the short-, medium- and long-term.</a:t>
            </a:r>
          </a:p>
          <a:p>
            <a:pPr marL="228600" indent="-228600">
              <a:buAutoNum type="arabicPeriod"/>
            </a:pPr>
            <a:r>
              <a:rPr lang="en-US" dirty="0"/>
              <a:t>Our desire is to have government, and the rest of this forum, start deliberating these proposals and conduct further engagements beyond this event, to work out the modalities and/or the feasibility of implementing them successfully</a:t>
            </a:r>
          </a:p>
          <a:p>
            <a:pPr marL="228600" indent="-228600">
              <a:buAutoNum type="arabicPeriod"/>
            </a:pPr>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7</a:t>
            </a:fld>
            <a:endParaRPr lang="en-GB"/>
          </a:p>
        </p:txBody>
      </p:sp>
    </p:spTree>
    <p:extLst>
      <p:ext uri="{BB962C8B-B14F-4D97-AF65-F5344CB8AC3E}">
        <p14:creationId xmlns:p14="http://schemas.microsoft.com/office/powerpoint/2010/main" val="404731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670" y="4496863"/>
            <a:ext cx="6315739" cy="4799537"/>
          </a:xfrm>
        </p:spPr>
        <p:txBody>
          <a:bodyPr/>
          <a:lstStyle/>
          <a:p>
            <a:pPr marL="228600" indent="-228600">
              <a:buAutoNum type="arabicPeriod"/>
            </a:pPr>
            <a:r>
              <a:rPr lang="en-US" sz="1150" b="0" i="0" dirty="0">
                <a:solidFill>
                  <a:srgbClr val="000000"/>
                </a:solidFill>
                <a:effectLst/>
                <a:latin typeface="YuGothic-Regular"/>
              </a:rPr>
              <a:t>In the short-term, a period of 1 to 5 years, subsidies will likely continue having a role in the country's agriculture sector, given their popularity. </a:t>
            </a:r>
          </a:p>
          <a:p>
            <a:pPr marL="228600" indent="-228600">
              <a:buAutoNum type="arabicPeriod"/>
            </a:pPr>
            <a:r>
              <a:rPr lang="en-US" sz="1150" b="0" i="0" dirty="0">
                <a:solidFill>
                  <a:srgbClr val="000000"/>
                </a:solidFill>
                <a:effectLst/>
                <a:latin typeface="YuGothic-Regular"/>
              </a:rPr>
              <a:t>However, this does not preclude reforming them into a smarter, and more targeted program with inbuilt flexibility or that expands the zoning of inputs as has been the case with the livestock component of the subsidy program</a:t>
            </a:r>
          </a:p>
          <a:p>
            <a:pPr marL="228600" indent="-228600">
              <a:buAutoNum type="arabicPeriod"/>
            </a:pPr>
            <a:r>
              <a:rPr lang="en-US" sz="1150" dirty="0">
                <a:solidFill>
                  <a:srgbClr val="000000"/>
                </a:solidFill>
                <a:latin typeface="YuGothic-Regular"/>
              </a:rPr>
              <a:t>Also, due to the pervasiveness of extractive farming practices, such as, continuous cropping ‒ no rotation, no fallowing, and overreliance on inorganic fertilizers, Malawi will need to deliberately start incorporating a package of practices and improved technologies to enhance soil fertility and conservation and improve maize response rates to N fertilizer</a:t>
            </a:r>
          </a:p>
          <a:p>
            <a:pPr marL="228600" indent="-228600">
              <a:buAutoNum type="arabicPeriod"/>
            </a:pPr>
            <a:r>
              <a:rPr lang="en-US" sz="1150" dirty="0">
                <a:solidFill>
                  <a:srgbClr val="000000"/>
                </a:solidFill>
                <a:latin typeface="YuGothic-Regular"/>
              </a:rPr>
              <a:t>Examples of such </a:t>
            </a:r>
            <a:r>
              <a:rPr lang="en-US" sz="1150" b="0" i="0" dirty="0">
                <a:solidFill>
                  <a:srgbClr val="000000"/>
                </a:solidFill>
                <a:effectLst/>
                <a:latin typeface="YuGothic-Regular"/>
              </a:rPr>
              <a:t>interventions include, promotion of crops that utilize the whole soil profile (top and sub-soil) and provide vegetative top cover for the rest of the dry season or rebuild soil organic carbon </a:t>
            </a:r>
          </a:p>
          <a:p>
            <a:pPr marL="228600" indent="-228600">
              <a:buAutoNum type="arabicPeriod"/>
            </a:pPr>
            <a:r>
              <a:rPr lang="en-US" sz="1150" dirty="0"/>
              <a:t>Research has shown that crops respond better to inorganic fertilizers in soils with high SOC</a:t>
            </a:r>
          </a:p>
          <a:p>
            <a:pPr marL="228600" indent="-228600">
              <a:buAutoNum type="arabicPeriod"/>
            </a:pPr>
            <a:r>
              <a:rPr lang="en-US" sz="1150" b="0" i="0" dirty="0">
                <a:solidFill>
                  <a:srgbClr val="000000"/>
                </a:solidFill>
                <a:effectLst/>
                <a:latin typeface="YuGothic-Regular"/>
              </a:rPr>
              <a:t>Relatedly, recruiting more researchers and reducing the farmer to extension worker ratio (currently estimated at between 2,500 and 3,000) would be a critical ingredient in revamping the current public R&amp;D and extension services.</a:t>
            </a:r>
            <a:r>
              <a:rPr lang="en-US" sz="1150" dirty="0"/>
              <a:t> </a:t>
            </a:r>
          </a:p>
          <a:p>
            <a:pPr marL="228600" indent="-228600">
              <a:buAutoNum type="arabicPeriod"/>
            </a:pPr>
            <a:r>
              <a:rPr lang="en-US" sz="1150" b="0" i="0" dirty="0">
                <a:solidFill>
                  <a:srgbClr val="000000"/>
                </a:solidFill>
                <a:effectLst/>
                <a:latin typeface="YuGothic-Regular"/>
              </a:rPr>
              <a:t>An analysis of the expenditure on previous subsidy programs suggests that with about one third of the proposed spending for the 2021/22 AIP, the government could have added 10 research officers at </a:t>
            </a:r>
            <a:r>
              <a:rPr lang="en-US" sz="1150" b="0" i="0" dirty="0" err="1">
                <a:solidFill>
                  <a:srgbClr val="000000"/>
                </a:solidFill>
                <a:effectLst/>
                <a:latin typeface="YuGothic-Regular"/>
              </a:rPr>
              <a:t>Chitedze</a:t>
            </a:r>
            <a:r>
              <a:rPr lang="en-US" sz="1150" b="0" i="0" dirty="0">
                <a:solidFill>
                  <a:srgbClr val="000000"/>
                </a:solidFill>
                <a:effectLst/>
                <a:latin typeface="YuGothic-Regular"/>
              </a:rPr>
              <a:t> Research Station, recruited and trained more than 4,000 extension officers, equipped each officer with a new motorcycle, and provided the fuel and funds to operate it as well as everything needed to run a demonstration plot for improved management.</a:t>
            </a:r>
          </a:p>
          <a:p>
            <a:pPr marL="228600" indent="-228600">
              <a:buAutoNum type="arabicPeriod"/>
            </a:pPr>
            <a:r>
              <a:rPr lang="en-US" sz="1150" b="0" i="0" dirty="0">
                <a:solidFill>
                  <a:srgbClr val="000000"/>
                </a:solidFill>
                <a:effectLst/>
                <a:latin typeface="YuGothic-Regular"/>
              </a:rPr>
              <a:t>This would more than triple the governments current research and extension capacities.</a:t>
            </a:r>
          </a:p>
          <a:p>
            <a:pPr marL="228600" indent="-228600">
              <a:buAutoNum type="arabicPeriod"/>
            </a:pPr>
            <a:r>
              <a:rPr lang="en-US" sz="1150" b="0" i="0" dirty="0">
                <a:solidFill>
                  <a:srgbClr val="000000"/>
                </a:solidFill>
                <a:effectLst/>
                <a:latin typeface="YuGothic-Regular"/>
              </a:rPr>
              <a:t>In the medium-term, we would like to propose that …….</a:t>
            </a:r>
          </a:p>
          <a:p>
            <a:pPr marL="0" indent="0">
              <a:buNone/>
            </a:pPr>
            <a:r>
              <a:rPr lang="en-US" sz="1150" dirty="0"/>
              <a:t/>
            </a:r>
            <a:br>
              <a:rPr lang="en-US" sz="1150" dirty="0"/>
            </a:br>
            <a:r>
              <a:rPr lang="en-US" dirty="0"/>
              <a:t/>
            </a:r>
            <a:br>
              <a:rPr lang="en-US" dirty="0"/>
            </a:br>
            <a:r>
              <a:rPr lang="en-US" dirty="0"/>
              <a:t/>
            </a:r>
            <a:br>
              <a:rPr lang="en-US" dirty="0"/>
            </a:br>
            <a:r>
              <a:rPr lang="en-US" dirty="0"/>
              <a:t/>
            </a:r>
            <a:br>
              <a:rPr lang="en-US" dirty="0"/>
            </a:br>
            <a:r>
              <a:rPr lang="en-US" dirty="0"/>
              <a:t/>
            </a:r>
            <a:br>
              <a:rPr lang="en-US" dirty="0"/>
            </a:br>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8</a:t>
            </a:fld>
            <a:endParaRPr lang="en-GB"/>
          </a:p>
        </p:txBody>
      </p:sp>
    </p:spTree>
    <p:extLst>
      <p:ext uri="{BB962C8B-B14F-4D97-AF65-F5344CB8AC3E}">
        <p14:creationId xmlns:p14="http://schemas.microsoft.com/office/powerpoint/2010/main" val="2080535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08C5B1-9C14-344E-8D68-7049D22B0CC2}"/>
              </a:ext>
            </a:extLst>
          </p:cNvPr>
          <p:cNvSpPr/>
          <p:nvPr userDrawn="1"/>
        </p:nvSpPr>
        <p:spPr>
          <a:xfrm>
            <a:off x="0" y="2046287"/>
            <a:ext cx="12192000" cy="1697037"/>
          </a:xfrm>
          <a:prstGeom prst="rect">
            <a:avLst/>
          </a:prstGeom>
          <a:solidFill>
            <a:srgbClr val="01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C0F5A-2E28-4B0F-A0CB-24A67CD6C93D}"/>
              </a:ext>
            </a:extLst>
          </p:cNvPr>
          <p:cNvSpPr>
            <a:spLocks noGrp="1"/>
          </p:cNvSpPr>
          <p:nvPr>
            <p:ph type="ctrTitle" hasCustomPrompt="1"/>
          </p:nvPr>
        </p:nvSpPr>
        <p:spPr>
          <a:xfrm>
            <a:off x="445294" y="2119711"/>
            <a:ext cx="11301412" cy="1623614"/>
          </a:xfrm>
        </p:spPr>
        <p:txBody>
          <a:bodyPr anchor="ctr"/>
          <a:lstStyle>
            <a:lvl1pPr algn="ctr">
              <a:defRPr sz="6000" b="1">
                <a:solidFill>
                  <a:schemeClr val="bg1"/>
                </a:solidFill>
              </a:defRPr>
            </a:lvl1pPr>
          </a:lstStyle>
          <a:p>
            <a:r>
              <a:rPr lang="en-US" dirty="0"/>
              <a:t>Click to Add Presentation Title</a:t>
            </a:r>
            <a:endParaRPr lang="en-MW"/>
          </a:p>
        </p:txBody>
      </p:sp>
      <p:sp>
        <p:nvSpPr>
          <p:cNvPr id="3" name="Subtitle 2">
            <a:extLst>
              <a:ext uri="{FF2B5EF4-FFF2-40B4-BE49-F238E27FC236}">
                <a16:creationId xmlns:a16="http://schemas.microsoft.com/office/drawing/2014/main" id="{1CCD1835-98E5-4010-BC81-D7EEEE4C67AF}"/>
              </a:ext>
            </a:extLst>
          </p:cNvPr>
          <p:cNvSpPr>
            <a:spLocks noGrp="1"/>
          </p:cNvSpPr>
          <p:nvPr>
            <p:ph type="subTitle" idx="1" hasCustomPrompt="1"/>
          </p:nvPr>
        </p:nvSpPr>
        <p:spPr>
          <a:xfrm>
            <a:off x="1523999" y="3869927"/>
            <a:ext cx="9144000" cy="763587"/>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add Author Names</a:t>
            </a:r>
          </a:p>
        </p:txBody>
      </p:sp>
      <p:sp>
        <p:nvSpPr>
          <p:cNvPr id="9" name="Text Placeholder 8">
            <a:extLst>
              <a:ext uri="{FF2B5EF4-FFF2-40B4-BE49-F238E27FC236}">
                <a16:creationId xmlns:a16="http://schemas.microsoft.com/office/drawing/2014/main" id="{86A9D5CE-8F9E-4E4C-81E4-60C35753B21A}"/>
              </a:ext>
            </a:extLst>
          </p:cNvPr>
          <p:cNvSpPr>
            <a:spLocks noGrp="1"/>
          </p:cNvSpPr>
          <p:nvPr>
            <p:ph type="body" sz="quarter" idx="13" hasCustomPrompt="1"/>
          </p:nvPr>
        </p:nvSpPr>
        <p:spPr>
          <a:xfrm>
            <a:off x="978692" y="4760116"/>
            <a:ext cx="10234613" cy="614363"/>
          </a:xfrm>
        </p:spPr>
        <p:txBody>
          <a:bodyPr/>
          <a:lstStyle>
            <a:lvl1pPr marL="0" indent="0" algn="ctr">
              <a:lnSpc>
                <a:spcPct val="100000"/>
              </a:lnSpc>
              <a:spcBef>
                <a:spcPts val="0"/>
              </a:spcBef>
              <a:buNone/>
              <a:defRPr sz="1800" b="0"/>
            </a:lvl1pPr>
          </a:lstStyle>
          <a:p>
            <a:pPr lvl="0"/>
            <a:r>
              <a:rPr lang="en-US" dirty="0"/>
              <a:t>Click here to add venue for presentation (e.g., conference title, physical location, etc.)</a:t>
            </a:r>
          </a:p>
        </p:txBody>
      </p:sp>
      <p:sp>
        <p:nvSpPr>
          <p:cNvPr id="10" name="Text Placeholder 8">
            <a:extLst>
              <a:ext uri="{FF2B5EF4-FFF2-40B4-BE49-F238E27FC236}">
                <a16:creationId xmlns:a16="http://schemas.microsoft.com/office/drawing/2014/main" id="{D7E3FE50-BA06-0D4F-9EA6-7B35F9952B25}"/>
              </a:ext>
            </a:extLst>
          </p:cNvPr>
          <p:cNvSpPr>
            <a:spLocks noGrp="1"/>
          </p:cNvSpPr>
          <p:nvPr>
            <p:ph type="body" sz="quarter" idx="14" hasCustomPrompt="1"/>
          </p:nvPr>
        </p:nvSpPr>
        <p:spPr>
          <a:xfrm>
            <a:off x="4548115" y="5501081"/>
            <a:ext cx="3095766" cy="294601"/>
          </a:xfrm>
        </p:spPr>
        <p:txBody>
          <a:bodyPr/>
          <a:lstStyle>
            <a:lvl1pPr marL="0" indent="0" algn="ctr">
              <a:lnSpc>
                <a:spcPct val="100000"/>
              </a:lnSpc>
              <a:spcBef>
                <a:spcPts val="0"/>
              </a:spcBef>
              <a:buNone/>
              <a:defRPr sz="1800"/>
            </a:lvl1pPr>
          </a:lstStyle>
          <a:p>
            <a:pPr lvl="0"/>
            <a:r>
              <a:rPr lang="en-US" dirty="0"/>
              <a:t>Month, </a:t>
            </a:r>
            <a:r>
              <a:rPr lang="en-US" dirty="0" err="1"/>
              <a:t>DDth</a:t>
            </a:r>
            <a:r>
              <a:rPr lang="en-US" dirty="0"/>
              <a:t>, YYYY</a:t>
            </a:r>
          </a:p>
        </p:txBody>
      </p:sp>
      <p:pic>
        <p:nvPicPr>
          <p:cNvPr id="12" name="Picture 11" descr="Icon&#10;&#10;Description automatically generated">
            <a:extLst>
              <a:ext uri="{FF2B5EF4-FFF2-40B4-BE49-F238E27FC236}">
                <a16:creationId xmlns:a16="http://schemas.microsoft.com/office/drawing/2014/main" id="{0A4C38A1-F85C-DF43-8EBC-35141AB26D2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72000" y="99351"/>
            <a:ext cx="3048000" cy="1820333"/>
          </a:xfrm>
          <a:prstGeom prst="rect">
            <a:avLst/>
          </a:prstGeom>
        </p:spPr>
      </p:pic>
      <p:sp>
        <p:nvSpPr>
          <p:cNvPr id="14" name="Picture Placeholder 13">
            <a:extLst>
              <a:ext uri="{FF2B5EF4-FFF2-40B4-BE49-F238E27FC236}">
                <a16:creationId xmlns:a16="http://schemas.microsoft.com/office/drawing/2014/main" id="{A150746E-7951-BE48-8228-71E1A8730454}"/>
              </a:ext>
            </a:extLst>
          </p:cNvPr>
          <p:cNvSpPr>
            <a:spLocks noGrp="1"/>
          </p:cNvSpPr>
          <p:nvPr>
            <p:ph type="pic" sz="quarter" idx="15" hasCustomPrompt="1"/>
          </p:nvPr>
        </p:nvSpPr>
        <p:spPr>
          <a:xfrm>
            <a:off x="4381498" y="5922284"/>
            <a:ext cx="3429000" cy="836365"/>
          </a:xfrm>
        </p:spPr>
        <p:txBody>
          <a:bodyPr/>
          <a:lstStyle>
            <a:lvl1pPr>
              <a:buNone/>
              <a:defRPr/>
            </a:lvl1pPr>
          </a:lstStyle>
          <a:p>
            <a:r>
              <a:rPr lang="en-US" dirty="0"/>
              <a:t>Partner logo</a:t>
            </a:r>
          </a:p>
        </p:txBody>
      </p:sp>
      <p:sp>
        <p:nvSpPr>
          <p:cNvPr id="15" name="Picture Placeholder 13">
            <a:extLst>
              <a:ext uri="{FF2B5EF4-FFF2-40B4-BE49-F238E27FC236}">
                <a16:creationId xmlns:a16="http://schemas.microsoft.com/office/drawing/2014/main" id="{11CE18DF-5279-A84D-B271-2A3BD6A68324}"/>
              </a:ext>
            </a:extLst>
          </p:cNvPr>
          <p:cNvSpPr>
            <a:spLocks noGrp="1"/>
          </p:cNvSpPr>
          <p:nvPr>
            <p:ph type="pic" sz="quarter" idx="16" hasCustomPrompt="1"/>
          </p:nvPr>
        </p:nvSpPr>
        <p:spPr>
          <a:xfrm>
            <a:off x="324968" y="5908097"/>
            <a:ext cx="3429000" cy="836365"/>
          </a:xfrm>
        </p:spPr>
        <p:txBody>
          <a:bodyPr/>
          <a:lstStyle>
            <a:lvl1pPr>
              <a:buNone/>
              <a:defRPr/>
            </a:lvl1pPr>
          </a:lstStyle>
          <a:p>
            <a:r>
              <a:rPr lang="en-US" dirty="0"/>
              <a:t>Partner logo</a:t>
            </a:r>
          </a:p>
        </p:txBody>
      </p:sp>
      <p:sp>
        <p:nvSpPr>
          <p:cNvPr id="16" name="Picture Placeholder 13">
            <a:extLst>
              <a:ext uri="{FF2B5EF4-FFF2-40B4-BE49-F238E27FC236}">
                <a16:creationId xmlns:a16="http://schemas.microsoft.com/office/drawing/2014/main" id="{F8AC26DA-5ABE-B842-A501-0E8373593E2A}"/>
              </a:ext>
            </a:extLst>
          </p:cNvPr>
          <p:cNvSpPr>
            <a:spLocks noGrp="1"/>
          </p:cNvSpPr>
          <p:nvPr>
            <p:ph type="pic" sz="quarter" idx="17" hasCustomPrompt="1"/>
          </p:nvPr>
        </p:nvSpPr>
        <p:spPr>
          <a:xfrm>
            <a:off x="8438032" y="5908097"/>
            <a:ext cx="3429000" cy="836365"/>
          </a:xfrm>
        </p:spPr>
        <p:txBody>
          <a:bodyPr/>
          <a:lstStyle>
            <a:lvl1pPr>
              <a:buNone/>
              <a:defRPr/>
            </a:lvl1pPr>
          </a:lstStyle>
          <a:p>
            <a:r>
              <a:rPr lang="en-US" dirty="0"/>
              <a:t>Partner logo</a:t>
            </a:r>
          </a:p>
        </p:txBody>
      </p:sp>
    </p:spTree>
    <p:extLst>
      <p:ext uri="{BB962C8B-B14F-4D97-AF65-F5344CB8AC3E}">
        <p14:creationId xmlns:p14="http://schemas.microsoft.com/office/powerpoint/2010/main" val="54191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DA51-8BDF-48C6-BCAA-D88919136BD9}"/>
              </a:ext>
            </a:extLst>
          </p:cNvPr>
          <p:cNvSpPr>
            <a:spLocks noGrp="1"/>
          </p:cNvSpPr>
          <p:nvPr>
            <p:ph type="title"/>
          </p:nvPr>
        </p:nvSpPr>
        <p:spPr>
          <a:xfrm>
            <a:off x="838200" y="67235"/>
            <a:ext cx="10852230" cy="1206501"/>
          </a:xfrm>
        </p:spPr>
        <p:txBody>
          <a:bodyPr/>
          <a:lstStyle>
            <a:lvl1pPr>
              <a:defRPr b="1">
                <a:solidFill>
                  <a:schemeClr val="bg1"/>
                </a:solidFill>
              </a:defRPr>
            </a:lvl1pPr>
          </a:lstStyle>
          <a:p>
            <a:r>
              <a:rPr lang="en-US" dirty="0"/>
              <a:t>Click to edit Master title style</a:t>
            </a:r>
            <a:endParaRPr lang="en-MW"/>
          </a:p>
        </p:txBody>
      </p:sp>
      <p:sp>
        <p:nvSpPr>
          <p:cNvPr id="3" name="Content Placeholder 2">
            <a:extLst>
              <a:ext uri="{FF2B5EF4-FFF2-40B4-BE49-F238E27FC236}">
                <a16:creationId xmlns:a16="http://schemas.microsoft.com/office/drawing/2014/main" id="{B48725BB-BCB6-4AB2-BEF5-B1F28FFF47EB}"/>
              </a:ext>
            </a:extLst>
          </p:cNvPr>
          <p:cNvSpPr>
            <a:spLocks noGrp="1"/>
          </p:cNvSpPr>
          <p:nvPr>
            <p:ph idx="1"/>
          </p:nvPr>
        </p:nvSpPr>
        <p:spPr>
          <a:xfrm>
            <a:off x="567159" y="1513108"/>
            <a:ext cx="11123271" cy="4843241"/>
          </a:xfrm>
        </p:spPr>
        <p:txBody>
          <a:bodyPr/>
          <a:lstStyle>
            <a:lvl1pPr marL="523875" indent="-523875">
              <a:spcBef>
                <a:spcPts val="2200"/>
              </a:spcBef>
              <a:buSzPct val="90000"/>
              <a:buFontTx/>
              <a:buBlip>
                <a:blip r:embed="rId2"/>
              </a:buBlip>
              <a:tabLst/>
              <a:defRPr b="1"/>
            </a:lvl1pPr>
            <a:lvl2pPr marL="803275" indent="-222250">
              <a:buClr>
                <a:srgbClr val="F4772E"/>
              </a:buClr>
              <a:buSzPct val="115000"/>
              <a:tabLst/>
              <a:defRPr/>
            </a:lvl2pPr>
            <a:lvl3pPr marL="1152525" indent="-238125">
              <a:buClr>
                <a:srgbClr val="F4772E"/>
              </a:buClr>
              <a:buSzPct val="80000"/>
              <a:buFont typeface="Courier New" panose="02070309020205020404" pitchFamily="49" charset="0"/>
              <a:buChar char="o"/>
              <a:tabLst/>
              <a:defRPr/>
            </a:lvl3pPr>
            <a:lvl4pPr>
              <a:buClr>
                <a:srgbClr val="F4772E"/>
              </a:buClr>
              <a:buSzPct val="70000"/>
              <a:buFont typeface="Courier New" panose="02070309020205020404" pitchFamily="49" charset="0"/>
              <a:buChar char="o"/>
              <a:defRPr/>
            </a:lvl4pPr>
            <a:lvl5pPr>
              <a:buClr>
                <a:srgbClr val="F4772E"/>
              </a:buClr>
              <a:buSzPct val="60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6" name="Slide Number Placeholder 5">
            <a:extLst>
              <a:ext uri="{FF2B5EF4-FFF2-40B4-BE49-F238E27FC236}">
                <a16:creationId xmlns:a16="http://schemas.microsoft.com/office/drawing/2014/main" id="{EF92F18C-39B6-4ABF-AB42-26200D63F2B8}"/>
              </a:ext>
            </a:extLst>
          </p:cNvPr>
          <p:cNvSpPr>
            <a:spLocks noGrp="1"/>
          </p:cNvSpPr>
          <p:nvPr>
            <p:ph type="sldNum" sz="quarter" idx="12"/>
          </p:nvPr>
        </p:nvSpPr>
        <p:spPr>
          <a:xfrm>
            <a:off x="4757194" y="6356350"/>
            <a:ext cx="2743200" cy="365125"/>
          </a:xfrm>
        </p:spPr>
        <p:txBody>
          <a:bodyPr/>
          <a:lstStyle>
            <a:lvl1pPr algn="ctr">
              <a:defRPr/>
            </a:lvl1pPr>
          </a:lstStyle>
          <a:p>
            <a:pPr algn="ctr"/>
            <a:fld id="{D6963EB2-57C1-42FA-8A26-7E0DB5B6B463}" type="slidenum">
              <a:rPr lang="en-MW" smtClean="0"/>
              <a:pPr/>
              <a:t>‹#›</a:t>
            </a:fld>
            <a:endParaRPr lang="en-MW"/>
          </a:p>
        </p:txBody>
      </p:sp>
    </p:spTree>
    <p:extLst>
      <p:ext uri="{BB962C8B-B14F-4D97-AF65-F5344CB8AC3E}">
        <p14:creationId xmlns:p14="http://schemas.microsoft.com/office/powerpoint/2010/main" val="399719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int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DA51-8BDF-48C6-BCAA-D88919136BD9}"/>
              </a:ext>
            </a:extLst>
          </p:cNvPr>
          <p:cNvSpPr>
            <a:spLocks noGrp="1"/>
          </p:cNvSpPr>
          <p:nvPr>
            <p:ph type="title" hasCustomPrompt="1"/>
          </p:nvPr>
        </p:nvSpPr>
        <p:spPr>
          <a:xfrm>
            <a:off x="838200" y="67235"/>
            <a:ext cx="10852230" cy="1206501"/>
          </a:xfrm>
        </p:spPr>
        <p:txBody>
          <a:bodyPr/>
          <a:lstStyle>
            <a:lvl1pPr>
              <a:defRPr b="1">
                <a:solidFill>
                  <a:schemeClr val="bg1"/>
                </a:solidFill>
              </a:defRPr>
            </a:lvl1pPr>
          </a:lstStyle>
          <a:p>
            <a:r>
              <a:rPr lang="en-US" dirty="0"/>
              <a:t>Click to Edit Title</a:t>
            </a:r>
            <a:endParaRPr lang="en-MW"/>
          </a:p>
        </p:txBody>
      </p:sp>
      <p:sp>
        <p:nvSpPr>
          <p:cNvPr id="6" name="Slide Number Placeholder 5">
            <a:extLst>
              <a:ext uri="{FF2B5EF4-FFF2-40B4-BE49-F238E27FC236}">
                <a16:creationId xmlns:a16="http://schemas.microsoft.com/office/drawing/2014/main" id="{EF92F18C-39B6-4ABF-AB42-26200D63F2B8}"/>
              </a:ext>
            </a:extLst>
          </p:cNvPr>
          <p:cNvSpPr>
            <a:spLocks noGrp="1"/>
          </p:cNvSpPr>
          <p:nvPr>
            <p:ph type="sldNum" sz="quarter" idx="12"/>
          </p:nvPr>
        </p:nvSpPr>
        <p:spPr>
          <a:xfrm>
            <a:off x="4757194" y="6356350"/>
            <a:ext cx="2743200" cy="365125"/>
          </a:xfrm>
        </p:spPr>
        <p:txBody>
          <a:bodyPr/>
          <a:lstStyle>
            <a:lvl1pPr algn="ctr">
              <a:defRPr/>
            </a:lvl1pPr>
          </a:lstStyle>
          <a:p>
            <a:pPr algn="ctr"/>
            <a:fld id="{D6963EB2-57C1-42FA-8A26-7E0DB5B6B463}" type="slidenum">
              <a:rPr lang="en-MW" smtClean="0"/>
              <a:pPr/>
              <a:t>‹#›</a:t>
            </a:fld>
            <a:endParaRPr lang="en-MW"/>
          </a:p>
        </p:txBody>
      </p:sp>
      <p:sp>
        <p:nvSpPr>
          <p:cNvPr id="7" name="Rectangle 6">
            <a:extLst>
              <a:ext uri="{FF2B5EF4-FFF2-40B4-BE49-F238E27FC236}">
                <a16:creationId xmlns:a16="http://schemas.microsoft.com/office/drawing/2014/main" id="{A1942039-1D85-FC49-8227-6B7279684574}"/>
              </a:ext>
            </a:extLst>
          </p:cNvPr>
          <p:cNvSpPr/>
          <p:nvPr userDrawn="1"/>
        </p:nvSpPr>
        <p:spPr>
          <a:xfrm>
            <a:off x="10241280" y="5090160"/>
            <a:ext cx="1950720" cy="1767840"/>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3D502D98-C150-2C4F-8F18-AFAC3BC08D70}"/>
              </a:ext>
            </a:extLst>
          </p:cNvPr>
          <p:cNvSpPr>
            <a:spLocks noGrp="1"/>
          </p:cNvSpPr>
          <p:nvPr>
            <p:ph idx="1"/>
          </p:nvPr>
        </p:nvSpPr>
        <p:spPr>
          <a:xfrm>
            <a:off x="567159" y="1513108"/>
            <a:ext cx="11123271" cy="4843241"/>
          </a:xfrm>
        </p:spPr>
        <p:txBody>
          <a:bodyPr/>
          <a:lstStyle>
            <a:lvl1pPr marL="523875" indent="-523875">
              <a:spcBef>
                <a:spcPts val="2200"/>
              </a:spcBef>
              <a:buSzPct val="90000"/>
              <a:buFontTx/>
              <a:buBlip>
                <a:blip r:embed="rId2"/>
              </a:buBlip>
              <a:tabLst/>
              <a:defRPr b="1"/>
            </a:lvl1pPr>
            <a:lvl2pPr marL="803275" indent="-222250">
              <a:buClr>
                <a:srgbClr val="F4772E"/>
              </a:buClr>
              <a:buSzPct val="115000"/>
              <a:tabLst/>
              <a:defRPr/>
            </a:lvl2pPr>
            <a:lvl3pPr marL="1152525" indent="-238125">
              <a:buClr>
                <a:srgbClr val="F4772E"/>
              </a:buClr>
              <a:buSzPct val="80000"/>
              <a:buFont typeface="Courier New" panose="02070309020205020404" pitchFamily="49" charset="0"/>
              <a:buChar char="o"/>
              <a:tabLst/>
              <a:defRPr/>
            </a:lvl3pPr>
            <a:lvl4pPr>
              <a:buClr>
                <a:srgbClr val="F4772E"/>
              </a:buClr>
              <a:buSzPct val="70000"/>
              <a:buFont typeface="Courier New" panose="02070309020205020404" pitchFamily="49" charset="0"/>
              <a:buChar char="o"/>
              <a:defRPr/>
            </a:lvl4pPr>
            <a:lvl5pPr>
              <a:buClr>
                <a:srgbClr val="F4772E"/>
              </a:buClr>
              <a:buSzPct val="60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Tree>
    <p:extLst>
      <p:ext uri="{BB962C8B-B14F-4D97-AF65-F5344CB8AC3E}">
        <p14:creationId xmlns:p14="http://schemas.microsoft.com/office/powerpoint/2010/main" val="157793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AF60-BEF0-4CD8-90DE-21284AE21A32}"/>
              </a:ext>
            </a:extLst>
          </p:cNvPr>
          <p:cNvSpPr>
            <a:spLocks noGrp="1"/>
          </p:cNvSpPr>
          <p:nvPr>
            <p:ph type="title" hasCustomPrompt="1"/>
          </p:nvPr>
        </p:nvSpPr>
        <p:spPr/>
        <p:txBody>
          <a:bodyPr/>
          <a:lstStyle>
            <a:lvl1pPr>
              <a:defRPr b="1">
                <a:solidFill>
                  <a:schemeClr val="bg1"/>
                </a:solidFill>
              </a:defRPr>
            </a:lvl1pPr>
          </a:lstStyle>
          <a:p>
            <a:r>
              <a:rPr lang="en-US" dirty="0"/>
              <a:t>Click to Edit Title</a:t>
            </a:r>
            <a:endParaRPr lang="en-MW"/>
          </a:p>
        </p:txBody>
      </p:sp>
      <p:sp>
        <p:nvSpPr>
          <p:cNvPr id="5" name="Slide Number Placeholder 4">
            <a:extLst>
              <a:ext uri="{FF2B5EF4-FFF2-40B4-BE49-F238E27FC236}">
                <a16:creationId xmlns:a16="http://schemas.microsoft.com/office/drawing/2014/main" id="{18FDD1E2-142E-4429-8004-CE32B36E387C}"/>
              </a:ext>
            </a:extLst>
          </p:cNvPr>
          <p:cNvSpPr>
            <a:spLocks noGrp="1"/>
          </p:cNvSpPr>
          <p:nvPr>
            <p:ph type="sldNum" sz="quarter" idx="12"/>
          </p:nvPr>
        </p:nvSpPr>
        <p:spPr>
          <a:xfrm>
            <a:off x="4724400" y="6342903"/>
            <a:ext cx="2743200" cy="365125"/>
          </a:xfrm>
        </p:spPr>
        <p:txBody>
          <a:bodyPr/>
          <a:lstStyle>
            <a:lvl1pPr algn="ctr">
              <a:defRPr/>
            </a:lvl1pPr>
          </a:lstStyle>
          <a:p>
            <a:pPr algn="ctr"/>
            <a:fld id="{D6963EB2-57C1-42FA-8A26-7E0DB5B6B463}" type="slidenum">
              <a:rPr lang="en-MW" smtClean="0"/>
              <a:pPr/>
              <a:t>‹#›</a:t>
            </a:fld>
            <a:endParaRPr lang="en-MW"/>
          </a:p>
        </p:txBody>
      </p:sp>
      <p:sp>
        <p:nvSpPr>
          <p:cNvPr id="7" name="Rectangle 6">
            <a:extLst>
              <a:ext uri="{FF2B5EF4-FFF2-40B4-BE49-F238E27FC236}">
                <a16:creationId xmlns:a16="http://schemas.microsoft.com/office/drawing/2014/main" id="{5E51A525-DCEA-824B-BFC2-36B7F9CE268E}"/>
              </a:ext>
            </a:extLst>
          </p:cNvPr>
          <p:cNvSpPr/>
          <p:nvPr userDrawn="1"/>
        </p:nvSpPr>
        <p:spPr>
          <a:xfrm>
            <a:off x="9072282" y="4620091"/>
            <a:ext cx="3119718" cy="2187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D5953060-C854-8D4C-B32E-ED3EC5BEE7FB}"/>
              </a:ext>
            </a:extLst>
          </p:cNvPr>
          <p:cNvSpPr>
            <a:spLocks noGrp="1"/>
          </p:cNvSpPr>
          <p:nvPr>
            <p:ph idx="1"/>
          </p:nvPr>
        </p:nvSpPr>
        <p:spPr>
          <a:xfrm>
            <a:off x="567159" y="1513108"/>
            <a:ext cx="11123271" cy="4843241"/>
          </a:xfrm>
        </p:spPr>
        <p:txBody>
          <a:bodyPr/>
          <a:lstStyle>
            <a:lvl1pPr marL="523875" indent="-523875">
              <a:spcBef>
                <a:spcPts val="2200"/>
              </a:spcBef>
              <a:buSzPct val="90000"/>
              <a:buFontTx/>
              <a:buBlip>
                <a:blip r:embed="rId2"/>
              </a:buBlip>
              <a:tabLst/>
              <a:defRPr b="1"/>
            </a:lvl1pPr>
            <a:lvl2pPr marL="803275" indent="-222250">
              <a:buClr>
                <a:srgbClr val="F4772E"/>
              </a:buClr>
              <a:buSzPct val="115000"/>
              <a:tabLst/>
              <a:defRPr/>
            </a:lvl2pPr>
            <a:lvl3pPr marL="1152525" indent="-238125">
              <a:buClr>
                <a:srgbClr val="F4772E"/>
              </a:buClr>
              <a:buSzPct val="80000"/>
              <a:buFont typeface="Courier New" panose="02070309020205020404" pitchFamily="49" charset="0"/>
              <a:buChar char="o"/>
              <a:tabLst/>
              <a:defRPr/>
            </a:lvl3pPr>
            <a:lvl4pPr>
              <a:buClr>
                <a:srgbClr val="F4772E"/>
              </a:buClr>
              <a:buSzPct val="70000"/>
              <a:buFont typeface="Courier New" panose="02070309020205020404" pitchFamily="49" charset="0"/>
              <a:buChar char="o"/>
              <a:defRPr/>
            </a:lvl4pPr>
            <a:lvl5pPr>
              <a:buClr>
                <a:srgbClr val="F4772E"/>
              </a:buClr>
              <a:buSzPct val="60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Tree>
    <p:extLst>
      <p:ext uri="{BB962C8B-B14F-4D97-AF65-F5344CB8AC3E}">
        <p14:creationId xmlns:p14="http://schemas.microsoft.com/office/powerpoint/2010/main" val="307667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6A1683-4663-3C49-B8D0-D8B8101BE1BC}"/>
              </a:ext>
            </a:extLst>
          </p:cNvPr>
          <p:cNvSpPr txBox="1"/>
          <p:nvPr userDrawn="1"/>
        </p:nvSpPr>
        <p:spPr>
          <a:xfrm>
            <a:off x="595312" y="5275480"/>
            <a:ext cx="3200400" cy="400110"/>
          </a:xfrm>
          <a:prstGeom prst="rect">
            <a:avLst/>
          </a:prstGeom>
          <a:noFill/>
        </p:spPr>
        <p:txBody>
          <a:bodyPr wrap="square" rtlCol="0">
            <a:spAutoFit/>
          </a:bodyPr>
          <a:lstStyle/>
          <a:p>
            <a:pPr algn="r"/>
            <a:r>
              <a:rPr lang="en-US" sz="2000" dirty="0" err="1"/>
              <a:t>info@mwapata.mw</a:t>
            </a:r>
            <a:endParaRPr lang="en-US" sz="2000" dirty="0"/>
          </a:p>
        </p:txBody>
      </p:sp>
      <p:sp>
        <p:nvSpPr>
          <p:cNvPr id="9" name="TextBox 8">
            <a:extLst>
              <a:ext uri="{FF2B5EF4-FFF2-40B4-BE49-F238E27FC236}">
                <a16:creationId xmlns:a16="http://schemas.microsoft.com/office/drawing/2014/main" id="{5C9706FB-CFB5-F242-A202-D13FADBB744E}"/>
              </a:ext>
            </a:extLst>
          </p:cNvPr>
          <p:cNvSpPr txBox="1"/>
          <p:nvPr userDrawn="1"/>
        </p:nvSpPr>
        <p:spPr>
          <a:xfrm>
            <a:off x="4038600" y="5275480"/>
            <a:ext cx="4114799" cy="400110"/>
          </a:xfrm>
          <a:prstGeom prst="rect">
            <a:avLst/>
          </a:prstGeom>
          <a:noFill/>
        </p:spPr>
        <p:txBody>
          <a:bodyPr wrap="square" rtlCol="0">
            <a:spAutoFit/>
          </a:bodyPr>
          <a:lstStyle/>
          <a:p>
            <a:pPr algn="ctr"/>
            <a:r>
              <a:rPr lang="en-US" sz="2000" b="0" dirty="0" err="1">
                <a:latin typeface="+mj-lt"/>
                <a:ea typeface="Yu Gothic" panose="020B0400000000000000" pitchFamily="34" charset="-128"/>
              </a:rPr>
              <a:t>www.mwapata.mw</a:t>
            </a:r>
            <a:endParaRPr lang="en-US" sz="2000" b="0" dirty="0">
              <a:latin typeface="+mj-lt"/>
              <a:ea typeface="Yu Gothic" panose="020B0400000000000000" pitchFamily="34" charset="-128"/>
            </a:endParaRPr>
          </a:p>
        </p:txBody>
      </p:sp>
      <p:sp>
        <p:nvSpPr>
          <p:cNvPr id="13" name="Text Placeholder 12">
            <a:extLst>
              <a:ext uri="{FF2B5EF4-FFF2-40B4-BE49-F238E27FC236}">
                <a16:creationId xmlns:a16="http://schemas.microsoft.com/office/drawing/2014/main" id="{70604BC5-655D-7246-9CE5-BEC716A5B623}"/>
              </a:ext>
            </a:extLst>
          </p:cNvPr>
          <p:cNvSpPr>
            <a:spLocks noGrp="1"/>
          </p:cNvSpPr>
          <p:nvPr>
            <p:ph type="body" sz="quarter" idx="13" hasCustomPrompt="1"/>
          </p:nvPr>
        </p:nvSpPr>
        <p:spPr>
          <a:xfrm>
            <a:off x="8396287" y="5267900"/>
            <a:ext cx="3593308" cy="460375"/>
          </a:xfrm>
        </p:spPr>
        <p:txBody>
          <a:bodyPr>
            <a:normAutofit/>
          </a:bodyPr>
          <a:lstStyle>
            <a:lvl1pPr>
              <a:buNone/>
              <a:defRPr sz="2000">
                <a:latin typeface="+mj-lt"/>
              </a:defRPr>
            </a:lvl1pPr>
          </a:lstStyle>
          <a:p>
            <a:pPr lvl="0"/>
            <a:r>
              <a:rPr lang="en-US" dirty="0"/>
              <a:t>your email goes here</a:t>
            </a:r>
          </a:p>
        </p:txBody>
      </p:sp>
    </p:spTree>
    <p:extLst>
      <p:ext uri="{BB962C8B-B14F-4D97-AF65-F5344CB8AC3E}">
        <p14:creationId xmlns:p14="http://schemas.microsoft.com/office/powerpoint/2010/main" val="193573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7C0E-0E14-402C-B959-4D8DDBD389C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MW"/>
          </a:p>
        </p:txBody>
      </p:sp>
      <p:sp>
        <p:nvSpPr>
          <p:cNvPr id="3" name="Content Placeholder 2">
            <a:extLst>
              <a:ext uri="{FF2B5EF4-FFF2-40B4-BE49-F238E27FC236}">
                <a16:creationId xmlns:a16="http://schemas.microsoft.com/office/drawing/2014/main" id="{AC059030-56EB-4124-881C-3EACA34F31BC}"/>
              </a:ext>
            </a:extLst>
          </p:cNvPr>
          <p:cNvSpPr>
            <a:spLocks noGrp="1"/>
          </p:cNvSpPr>
          <p:nvPr>
            <p:ph sz="half" idx="1"/>
          </p:nvPr>
        </p:nvSpPr>
        <p:spPr>
          <a:xfrm>
            <a:off x="672353" y="1624385"/>
            <a:ext cx="5347447" cy="4351338"/>
          </a:xfrm>
        </p:spPr>
        <p:txBody>
          <a:bodyPr/>
          <a:lstStyle>
            <a:lvl1pPr marL="577850" indent="-577850">
              <a:tabLst/>
              <a:defRPr b="1"/>
            </a:lvl1pPr>
            <a:lvl2pPr marL="862013" indent="-338138">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4" name="Content Placeholder 3">
            <a:extLst>
              <a:ext uri="{FF2B5EF4-FFF2-40B4-BE49-F238E27FC236}">
                <a16:creationId xmlns:a16="http://schemas.microsoft.com/office/drawing/2014/main" id="{9B147D22-F5B4-4BD9-8BA6-CB63B39768C8}"/>
              </a:ext>
            </a:extLst>
          </p:cNvPr>
          <p:cNvSpPr>
            <a:spLocks noGrp="1"/>
          </p:cNvSpPr>
          <p:nvPr>
            <p:ph sz="half" idx="2"/>
          </p:nvPr>
        </p:nvSpPr>
        <p:spPr>
          <a:xfrm>
            <a:off x="6172199" y="1624385"/>
            <a:ext cx="5347447" cy="4351338"/>
          </a:xfrm>
        </p:spPr>
        <p:txBody>
          <a:bodyPr/>
          <a:lstStyle>
            <a:lvl1pPr marL="577850" indent="-577850">
              <a:tabLst/>
              <a:defRPr b="1"/>
            </a:lvl1pPr>
            <a:lvl2pPr marL="917575" indent="-339725">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7" name="Slide Number Placeholder 6">
            <a:extLst>
              <a:ext uri="{FF2B5EF4-FFF2-40B4-BE49-F238E27FC236}">
                <a16:creationId xmlns:a16="http://schemas.microsoft.com/office/drawing/2014/main" id="{2EBAEABA-2F98-47D9-BB76-F8A88ECCF109}"/>
              </a:ext>
            </a:extLst>
          </p:cNvPr>
          <p:cNvSpPr>
            <a:spLocks noGrp="1"/>
          </p:cNvSpPr>
          <p:nvPr>
            <p:ph type="sldNum" sz="quarter" idx="12"/>
          </p:nvPr>
        </p:nvSpPr>
        <p:spPr>
          <a:xfrm>
            <a:off x="5728447" y="6334684"/>
            <a:ext cx="735106" cy="365125"/>
          </a:xfrm>
        </p:spPr>
        <p:txBody>
          <a:bodyPr/>
          <a:lstStyle>
            <a:lvl1pPr algn="ctr">
              <a:defRPr/>
            </a:lvl1pPr>
          </a:lstStyle>
          <a:p>
            <a:pPr algn="ctr"/>
            <a:fld id="{D6963EB2-57C1-42FA-8A26-7E0DB5B6B463}" type="slidenum">
              <a:rPr lang="en-MW" smtClean="0"/>
              <a:pPr/>
              <a:t>‹#›</a:t>
            </a:fld>
            <a:endParaRPr lang="en-MW"/>
          </a:p>
        </p:txBody>
      </p:sp>
    </p:spTree>
    <p:extLst>
      <p:ext uri="{BB962C8B-B14F-4D97-AF65-F5344CB8AC3E}">
        <p14:creationId xmlns:p14="http://schemas.microsoft.com/office/powerpoint/2010/main" val="270313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18AC-A143-469C-85D7-2BA5E6981289}"/>
              </a:ext>
            </a:extLst>
          </p:cNvPr>
          <p:cNvSpPr>
            <a:spLocks noGrp="1"/>
          </p:cNvSpPr>
          <p:nvPr>
            <p:ph type="title" hasCustomPrompt="1"/>
          </p:nvPr>
        </p:nvSpPr>
        <p:spPr>
          <a:xfrm>
            <a:off x="839788" y="0"/>
            <a:ext cx="10515600" cy="1325563"/>
          </a:xfrm>
        </p:spPr>
        <p:txBody>
          <a:bodyPr/>
          <a:lstStyle>
            <a:lvl1pPr>
              <a:defRPr b="1">
                <a:solidFill>
                  <a:schemeClr val="bg1"/>
                </a:solidFill>
              </a:defRPr>
            </a:lvl1pPr>
          </a:lstStyle>
          <a:p>
            <a:r>
              <a:rPr lang="en-US" dirty="0"/>
              <a:t>Click to Edit Title</a:t>
            </a:r>
            <a:endParaRPr lang="en-MW"/>
          </a:p>
        </p:txBody>
      </p:sp>
      <p:sp>
        <p:nvSpPr>
          <p:cNvPr id="3" name="Text Placeholder 2">
            <a:extLst>
              <a:ext uri="{FF2B5EF4-FFF2-40B4-BE49-F238E27FC236}">
                <a16:creationId xmlns:a16="http://schemas.microsoft.com/office/drawing/2014/main" id="{EA92CF3F-2295-4252-B902-3C32C1A67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EE16D4-52E2-4B57-BBA1-173C695D27ED}"/>
              </a:ext>
            </a:extLst>
          </p:cNvPr>
          <p:cNvSpPr>
            <a:spLocks noGrp="1"/>
          </p:cNvSpPr>
          <p:nvPr>
            <p:ph sz="half" idx="2"/>
          </p:nvPr>
        </p:nvSpPr>
        <p:spPr>
          <a:xfrm>
            <a:off x="839788" y="2505075"/>
            <a:ext cx="5157787" cy="3684588"/>
          </a:xfrm>
        </p:spPr>
        <p:txBody>
          <a:bodyPr/>
          <a:lstStyle>
            <a:lvl1pPr marL="581025" indent="-581025">
              <a:tabLst/>
              <a:defRPr/>
            </a:lvl1pPr>
            <a:lvl2pPr marL="919163" indent="-338138">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5" name="Text Placeholder 4">
            <a:extLst>
              <a:ext uri="{FF2B5EF4-FFF2-40B4-BE49-F238E27FC236}">
                <a16:creationId xmlns:a16="http://schemas.microsoft.com/office/drawing/2014/main" id="{EBE0D1CA-2D43-4FE6-8DBE-BCA09A7A1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28E490-6964-4F15-927B-3A93F3DD725F}"/>
              </a:ext>
            </a:extLst>
          </p:cNvPr>
          <p:cNvSpPr>
            <a:spLocks noGrp="1"/>
          </p:cNvSpPr>
          <p:nvPr>
            <p:ph sz="quarter" idx="4"/>
          </p:nvPr>
        </p:nvSpPr>
        <p:spPr>
          <a:xfrm>
            <a:off x="6172200" y="2505075"/>
            <a:ext cx="5183188" cy="3684588"/>
          </a:xfrm>
        </p:spPr>
        <p:txBody>
          <a:bodyPr/>
          <a:lstStyle>
            <a:lvl1pPr marL="633413" indent="-622300">
              <a:tabLst/>
              <a:defRPr/>
            </a:lvl1pPr>
            <a:lvl2pPr marL="919163" indent="-338138">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9" name="Slide Number Placeholder 8">
            <a:extLst>
              <a:ext uri="{FF2B5EF4-FFF2-40B4-BE49-F238E27FC236}">
                <a16:creationId xmlns:a16="http://schemas.microsoft.com/office/drawing/2014/main" id="{8F1D2651-4274-4B3A-BF5C-88E8DBA1E2A6}"/>
              </a:ext>
            </a:extLst>
          </p:cNvPr>
          <p:cNvSpPr>
            <a:spLocks noGrp="1"/>
          </p:cNvSpPr>
          <p:nvPr>
            <p:ph type="sldNum" sz="quarter" idx="12"/>
          </p:nvPr>
        </p:nvSpPr>
        <p:spPr>
          <a:xfrm>
            <a:off x="5670176" y="6356349"/>
            <a:ext cx="851647" cy="365125"/>
          </a:xfrm>
        </p:spPr>
        <p:txBody>
          <a:bodyPr/>
          <a:lstStyle>
            <a:lvl1pPr algn="ctr">
              <a:defRPr/>
            </a:lvl1pPr>
          </a:lstStyle>
          <a:p>
            <a:pPr algn="ctr"/>
            <a:fld id="{D6963EB2-57C1-42FA-8A26-7E0DB5B6B463}" type="slidenum">
              <a:rPr lang="en-MW" smtClean="0"/>
              <a:pPr/>
              <a:t>‹#›</a:t>
            </a:fld>
            <a:endParaRPr lang="en-MW"/>
          </a:p>
        </p:txBody>
      </p:sp>
    </p:spTree>
    <p:extLst>
      <p:ext uri="{BB962C8B-B14F-4D97-AF65-F5344CB8AC3E}">
        <p14:creationId xmlns:p14="http://schemas.microsoft.com/office/powerpoint/2010/main" val="246592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83922-7BA7-4540-BFBF-45C0C2A24530}"/>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Title</a:t>
            </a:r>
            <a:endParaRPr lang="en-MW"/>
          </a:p>
        </p:txBody>
      </p:sp>
      <p:sp>
        <p:nvSpPr>
          <p:cNvPr id="3" name="Text Placeholder 2">
            <a:extLst>
              <a:ext uri="{FF2B5EF4-FFF2-40B4-BE49-F238E27FC236}">
                <a16:creationId xmlns:a16="http://schemas.microsoft.com/office/drawing/2014/main" id="{E3B61562-2697-4167-BF01-E04719EC437B}"/>
              </a:ext>
            </a:extLst>
          </p:cNvPr>
          <p:cNvSpPr>
            <a:spLocks noGrp="1"/>
          </p:cNvSpPr>
          <p:nvPr>
            <p:ph type="body" idx="1"/>
          </p:nvPr>
        </p:nvSpPr>
        <p:spPr>
          <a:xfrm>
            <a:off x="629855" y="1488533"/>
            <a:ext cx="11234195" cy="48678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4" name="Date Placeholder 3">
            <a:extLst>
              <a:ext uri="{FF2B5EF4-FFF2-40B4-BE49-F238E27FC236}">
                <a16:creationId xmlns:a16="http://schemas.microsoft.com/office/drawing/2014/main" id="{6FB015DB-F1E9-4F43-B2B8-E7A715A0D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MW"/>
          </a:p>
        </p:txBody>
      </p:sp>
      <p:sp>
        <p:nvSpPr>
          <p:cNvPr id="5" name="Footer Placeholder 4">
            <a:extLst>
              <a:ext uri="{FF2B5EF4-FFF2-40B4-BE49-F238E27FC236}">
                <a16:creationId xmlns:a16="http://schemas.microsoft.com/office/drawing/2014/main" id="{4824D90D-2B64-41C0-B785-EC55F59923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W"/>
          </a:p>
        </p:txBody>
      </p:sp>
      <p:sp>
        <p:nvSpPr>
          <p:cNvPr id="6" name="Slide Number Placeholder 5">
            <a:extLst>
              <a:ext uri="{FF2B5EF4-FFF2-40B4-BE49-F238E27FC236}">
                <a16:creationId xmlns:a16="http://schemas.microsoft.com/office/drawing/2014/main" id="{1309040F-0CAC-44FC-BBB7-801E17FCAC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63EB2-57C1-42FA-8A26-7E0DB5B6B463}" type="slidenum">
              <a:rPr lang="en-MW" smtClean="0"/>
              <a:t>‹#›</a:t>
            </a:fld>
            <a:endParaRPr lang="en-MW"/>
          </a:p>
        </p:txBody>
      </p:sp>
    </p:spTree>
    <p:extLst>
      <p:ext uri="{BB962C8B-B14F-4D97-AF65-F5344CB8AC3E}">
        <p14:creationId xmlns:p14="http://schemas.microsoft.com/office/powerpoint/2010/main" val="298984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4" r:id="rId4"/>
    <p:sldLayoutId id="2147483660" r:id="rId5"/>
    <p:sldLayoutId id="2147483652" r:id="rId6"/>
    <p:sldLayoutId id="2147483653" r:id="rId7"/>
  </p:sldLayoutIdLst>
  <p:hf hdr="0" dt="0"/>
  <p:txStyles>
    <p:titleStyle>
      <a:lvl1pPr algn="l" defTabSz="914400" rtl="0" eaLnBrk="1" latinLnBrk="0" hangingPunct="1">
        <a:lnSpc>
          <a:spcPct val="90000"/>
        </a:lnSpc>
        <a:spcBef>
          <a:spcPct val="0"/>
        </a:spcBef>
        <a:buNone/>
        <a:defRPr sz="4400" b="1" kern="1200">
          <a:solidFill>
            <a:schemeClr val="bg1"/>
          </a:solidFill>
          <a:latin typeface="Yu Gothic" panose="020B0400000000000000" pitchFamily="34" charset="-128"/>
          <a:ea typeface="Yu Gothic" panose="020B0400000000000000" pitchFamily="34" charset="-128"/>
          <a:cs typeface="+mj-cs"/>
        </a:defRPr>
      </a:lvl1pPr>
    </p:titleStyle>
    <p:bodyStyle>
      <a:lvl1pPr marL="228600" indent="-228600" algn="l" defTabSz="914400" rtl="0" eaLnBrk="1" latinLnBrk="0" hangingPunct="1">
        <a:lnSpc>
          <a:spcPct val="90000"/>
        </a:lnSpc>
        <a:spcBef>
          <a:spcPts val="1000"/>
        </a:spcBef>
        <a:buFontTx/>
        <a:buBlip>
          <a:blip r:embed="rId10"/>
        </a:buBlip>
        <a:defRPr sz="2800"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Clr>
          <a:srgbClr val="F4772E"/>
        </a:buClr>
        <a:buSzPct val="115000"/>
        <a:buFont typeface="Arial" panose="020B0604020202020204" pitchFamily="34" charset="0"/>
        <a:buChar char="•"/>
        <a:defRPr sz="2400" kern="1200">
          <a:solidFill>
            <a:schemeClr val="tx1"/>
          </a:solidFill>
          <a:latin typeface="Yu Gothic" panose="020B0400000000000000" pitchFamily="34" charset="-128"/>
          <a:ea typeface="Yu Gothic" panose="020B0400000000000000" pitchFamily="34" charset="-128"/>
          <a:cs typeface="+mn-cs"/>
        </a:defRPr>
      </a:lvl2pPr>
      <a:lvl3pPr marL="1257300" indent="-342900" algn="l" defTabSz="914400" rtl="0" eaLnBrk="1" latinLnBrk="0" hangingPunct="1">
        <a:lnSpc>
          <a:spcPct val="90000"/>
        </a:lnSpc>
        <a:spcBef>
          <a:spcPts val="500"/>
        </a:spcBef>
        <a:buClr>
          <a:srgbClr val="F4772E"/>
        </a:buClr>
        <a:buSzPct val="85000"/>
        <a:buFont typeface="Courier New" panose="02070309020205020404" pitchFamily="49" charset="0"/>
        <a:buChar char="o"/>
        <a:defRPr sz="200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Clr>
          <a:srgbClr val="F4772E"/>
        </a:buClr>
        <a:buSzPct val="75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Clr>
          <a:srgbClr val="F4772E"/>
        </a:buClr>
        <a:buSzPct val="68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32BE-8897-734D-80D4-6112DF9FB1D5}"/>
              </a:ext>
            </a:extLst>
          </p:cNvPr>
          <p:cNvSpPr>
            <a:spLocks noGrp="1"/>
          </p:cNvSpPr>
          <p:nvPr>
            <p:ph type="ctrTitle"/>
          </p:nvPr>
        </p:nvSpPr>
        <p:spPr/>
        <p:txBody>
          <a:bodyPr>
            <a:noAutofit/>
          </a:bodyPr>
          <a:lstStyle/>
          <a:p>
            <a:r>
              <a:rPr lang="en-US" sz="4000" dirty="0"/>
              <a:t>Redesigning the Affordable Inputs Program to Diversify and Sustain Growth</a:t>
            </a:r>
          </a:p>
        </p:txBody>
      </p:sp>
      <p:sp>
        <p:nvSpPr>
          <p:cNvPr id="3" name="Subtitle 2">
            <a:extLst>
              <a:ext uri="{FF2B5EF4-FFF2-40B4-BE49-F238E27FC236}">
                <a16:creationId xmlns:a16="http://schemas.microsoft.com/office/drawing/2014/main" id="{7B31E5A4-36D3-514B-9B6F-D759C33FA5A5}"/>
              </a:ext>
            </a:extLst>
          </p:cNvPr>
          <p:cNvSpPr>
            <a:spLocks noGrp="1"/>
          </p:cNvSpPr>
          <p:nvPr>
            <p:ph type="subTitle" idx="1"/>
          </p:nvPr>
        </p:nvSpPr>
        <p:spPr/>
        <p:txBody>
          <a:bodyPr/>
          <a:lstStyle/>
          <a:p>
            <a:r>
              <a:rPr lang="en-US" dirty="0"/>
              <a:t>Christone J. Nyondo, William J. Burke, </a:t>
            </a:r>
            <a:r>
              <a:rPr lang="en-US" dirty="0" err="1"/>
              <a:t>Milu</a:t>
            </a:r>
            <a:r>
              <a:rPr lang="en-US" dirty="0"/>
              <a:t> </a:t>
            </a:r>
            <a:r>
              <a:rPr lang="en-US" dirty="0" err="1"/>
              <a:t>Muyanga</a:t>
            </a:r>
            <a:r>
              <a:rPr lang="en-US" dirty="0"/>
              <a:t> and William </a:t>
            </a:r>
            <a:r>
              <a:rPr lang="en-US" dirty="0" err="1"/>
              <a:t>Chadza</a:t>
            </a:r>
            <a:endParaRPr lang="en-US" dirty="0"/>
          </a:p>
        </p:txBody>
      </p:sp>
      <p:sp>
        <p:nvSpPr>
          <p:cNvPr id="4" name="Text Placeholder 3">
            <a:extLst>
              <a:ext uri="{FF2B5EF4-FFF2-40B4-BE49-F238E27FC236}">
                <a16:creationId xmlns:a16="http://schemas.microsoft.com/office/drawing/2014/main" id="{FC51264A-EBF1-5841-B338-CBB7B2517B2F}"/>
              </a:ext>
            </a:extLst>
          </p:cNvPr>
          <p:cNvSpPr>
            <a:spLocks noGrp="1"/>
          </p:cNvSpPr>
          <p:nvPr>
            <p:ph type="body" sz="quarter" idx="13"/>
          </p:nvPr>
        </p:nvSpPr>
        <p:spPr/>
        <p:txBody>
          <a:bodyPr/>
          <a:lstStyle/>
          <a:p>
            <a:r>
              <a:rPr lang="en-US" dirty="0"/>
              <a:t>Sunbird Capital Hotel - Lilongwe</a:t>
            </a:r>
          </a:p>
        </p:txBody>
      </p:sp>
      <p:sp>
        <p:nvSpPr>
          <p:cNvPr id="5" name="Text Placeholder 4">
            <a:extLst>
              <a:ext uri="{FF2B5EF4-FFF2-40B4-BE49-F238E27FC236}">
                <a16:creationId xmlns:a16="http://schemas.microsoft.com/office/drawing/2014/main" id="{0D2913D1-ECFE-EF48-9EFF-8C6F3D8C2933}"/>
              </a:ext>
            </a:extLst>
          </p:cNvPr>
          <p:cNvSpPr>
            <a:spLocks noGrp="1"/>
          </p:cNvSpPr>
          <p:nvPr>
            <p:ph type="body" sz="quarter" idx="14"/>
          </p:nvPr>
        </p:nvSpPr>
        <p:spPr/>
        <p:txBody>
          <a:bodyPr>
            <a:normAutofit fontScale="85000" lnSpcReduction="20000"/>
          </a:bodyPr>
          <a:lstStyle/>
          <a:p>
            <a:r>
              <a:rPr lang="en-US" dirty="0"/>
              <a:t>February 24</a:t>
            </a:r>
            <a:r>
              <a:rPr lang="en-US" baseline="30000" dirty="0"/>
              <a:t>th</a:t>
            </a:r>
            <a:r>
              <a:rPr lang="en-US" dirty="0"/>
              <a:t>, 2022</a:t>
            </a:r>
          </a:p>
        </p:txBody>
      </p:sp>
    </p:spTree>
    <p:extLst>
      <p:ext uri="{BB962C8B-B14F-4D97-AF65-F5344CB8AC3E}">
        <p14:creationId xmlns:p14="http://schemas.microsoft.com/office/powerpoint/2010/main" val="315052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a:bodyPr>
          <a:lstStyle/>
          <a:p>
            <a:r>
              <a:rPr lang="en-US" sz="4000" dirty="0">
                <a:solidFill>
                  <a:prstClr val="white"/>
                </a:solidFill>
              </a:rPr>
              <a:t>Medium-term Interventions </a:t>
            </a:r>
            <a:r>
              <a:rPr kumimoji="0" lang="en-US" sz="40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(5 - 10 years)</a:t>
            </a:r>
            <a:endParaRPr lang="en-US"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a:xfrm>
            <a:off x="567159" y="1513109"/>
            <a:ext cx="11123271" cy="4843241"/>
          </a:xfrm>
        </p:spPr>
        <p:txBody>
          <a:bodyPr>
            <a:normAutofit/>
          </a:bodyPr>
          <a:lstStyle/>
          <a:p>
            <a:r>
              <a:rPr lang="en-US" b="0" dirty="0"/>
              <a:t>Invest more in public infrastructure (e.g., roads, railway, electricity, etc.)</a:t>
            </a:r>
          </a:p>
          <a:p>
            <a:r>
              <a:rPr lang="en-US" b="0" dirty="0"/>
              <a:t>Invest more in social services (e.g., health, education, nutrition, etc.)</a:t>
            </a:r>
          </a:p>
          <a:p>
            <a:r>
              <a:rPr lang="en-US" b="0" dirty="0"/>
              <a:t>Promote dietary diversity through agricultural policy </a:t>
            </a:r>
          </a:p>
          <a:p>
            <a:r>
              <a:rPr lang="en-US" b="0" dirty="0"/>
              <a:t>Promote public-private-partnerships that improve and sustain the country's food security status, </a:t>
            </a:r>
            <a:r>
              <a:rPr lang="en-US" b="0" u="sng" dirty="0"/>
              <a:t>wherever feasible</a:t>
            </a:r>
            <a:br>
              <a:rPr lang="en-US" b="0" u="sng" dirty="0"/>
            </a:br>
            <a:endParaRPr lang="en-US" b="0" u="sng" dirty="0"/>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9</a:t>
            </a:fld>
            <a:endParaRPr lang="en-MW"/>
          </a:p>
        </p:txBody>
      </p:sp>
    </p:spTree>
    <p:extLst>
      <p:ext uri="{BB962C8B-B14F-4D97-AF65-F5344CB8AC3E}">
        <p14:creationId xmlns:p14="http://schemas.microsoft.com/office/powerpoint/2010/main" val="82452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a:bodyPr>
          <a:lstStyle/>
          <a:p>
            <a:r>
              <a:rPr lang="en-US" sz="4000" dirty="0">
                <a:solidFill>
                  <a:prstClr val="white"/>
                </a:solidFill>
              </a:rPr>
              <a:t>Long-term </a:t>
            </a:r>
            <a:r>
              <a:rPr kumimoji="0" lang="en-US" sz="40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Interventions (10 years and on)</a:t>
            </a:r>
            <a:endParaRPr lang="en-US"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a:xfrm>
            <a:off x="567159" y="1513109"/>
            <a:ext cx="11123271" cy="4843241"/>
          </a:xfrm>
        </p:spPr>
        <p:txBody>
          <a:bodyPr>
            <a:normAutofit/>
          </a:bodyPr>
          <a:lstStyle/>
          <a:p>
            <a:r>
              <a:rPr lang="en-US" b="0" dirty="0"/>
              <a:t>Explore the possibility of manufacturing some of the fertilizers locally</a:t>
            </a:r>
          </a:p>
          <a:p>
            <a:pPr marL="523875" lvl="1" indent="-523875">
              <a:spcBef>
                <a:spcPts val="2200"/>
              </a:spcBef>
              <a:buSzPct val="90000"/>
              <a:buFont typeface="Arial" panose="020B0604020202020204" pitchFamily="34" charset="0"/>
              <a:buBlip>
                <a:blip r:embed="rId3"/>
              </a:buBlip>
            </a:pPr>
            <a:r>
              <a:rPr lang="en-US" sz="2800" dirty="0"/>
              <a:t>Anchor the reforms on a consistent, coherent, and enabling policy environment</a:t>
            </a:r>
          </a:p>
          <a:p>
            <a:pPr lvl="1">
              <a:spcBef>
                <a:spcPts val="1200"/>
              </a:spcBef>
            </a:pPr>
            <a:r>
              <a:rPr lang="en-US" sz="2800" dirty="0"/>
              <a:t>Increase farmers land tenure rights </a:t>
            </a:r>
          </a:p>
          <a:p>
            <a:pPr lvl="1">
              <a:spcBef>
                <a:spcPts val="1200"/>
              </a:spcBef>
            </a:pPr>
            <a:r>
              <a:rPr lang="en-US" sz="2800" dirty="0"/>
              <a:t>Streamline the regulatory barriers inhibiting commodity markets </a:t>
            </a:r>
          </a:p>
          <a:p>
            <a:pPr lvl="1">
              <a:spcBef>
                <a:spcPts val="1200"/>
              </a:spcBef>
            </a:pPr>
            <a:r>
              <a:rPr lang="en-US" sz="2800" dirty="0"/>
              <a:t>Increase investments in irrigation to improve water control </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10</a:t>
            </a:fld>
            <a:endParaRPr lang="en-MW"/>
          </a:p>
        </p:txBody>
      </p:sp>
    </p:spTree>
    <p:extLst>
      <p:ext uri="{BB962C8B-B14F-4D97-AF65-F5344CB8AC3E}">
        <p14:creationId xmlns:p14="http://schemas.microsoft.com/office/powerpoint/2010/main" val="230782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lstStyle/>
          <a:p>
            <a:r>
              <a:rPr kumimoji="0" lang="en-US" sz="40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Conclusions</a:t>
            </a:r>
            <a:endParaRPr lang="en-US"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p:txBody>
          <a:bodyPr>
            <a:noAutofit/>
          </a:bodyPr>
          <a:lstStyle/>
          <a:p>
            <a:r>
              <a:rPr lang="en-US" b="0" dirty="0"/>
              <a:t>Redesign and diversify the subsidy program to sustain growth </a:t>
            </a:r>
          </a:p>
          <a:p>
            <a:r>
              <a:rPr lang="en-US" b="0" dirty="0"/>
              <a:t>Soil fertility and conservation interventions may raise the  productivity of subsidized inputs</a:t>
            </a:r>
          </a:p>
          <a:p>
            <a:r>
              <a:rPr lang="en-US" b="0" dirty="0"/>
              <a:t>Streamline and make the subsidy program flexible and cost-effective</a:t>
            </a:r>
          </a:p>
          <a:p>
            <a:r>
              <a:rPr lang="en-US" b="0" dirty="0"/>
              <a:t>Investing in infrastructure and social services has better long-term pay-offs than subsidies </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11</a:t>
            </a:fld>
            <a:endParaRPr lang="en-MW"/>
          </a:p>
        </p:txBody>
      </p:sp>
    </p:spTree>
    <p:extLst>
      <p:ext uri="{BB962C8B-B14F-4D97-AF65-F5344CB8AC3E}">
        <p14:creationId xmlns:p14="http://schemas.microsoft.com/office/powerpoint/2010/main" val="169576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D88A64-2085-454C-9DA7-F5214CB46815}"/>
              </a:ext>
            </a:extLst>
          </p:cNvPr>
          <p:cNvSpPr>
            <a:spLocks noGrp="1"/>
          </p:cNvSpPr>
          <p:nvPr>
            <p:ph type="body" sz="quarter" idx="13"/>
          </p:nvPr>
        </p:nvSpPr>
        <p:spPr/>
        <p:txBody>
          <a:bodyPr/>
          <a:lstStyle/>
          <a:p>
            <a:r>
              <a:rPr lang="en-US" dirty="0"/>
              <a:t>c.Nyondo@mwapata.mw</a:t>
            </a:r>
          </a:p>
        </p:txBody>
      </p:sp>
    </p:spTree>
    <p:extLst>
      <p:ext uri="{BB962C8B-B14F-4D97-AF65-F5344CB8AC3E}">
        <p14:creationId xmlns:p14="http://schemas.microsoft.com/office/powerpoint/2010/main" val="180819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fontScale="90000"/>
          </a:bodyPr>
          <a:lstStyle/>
          <a:p>
            <a:r>
              <a:rPr lang="en-US" dirty="0"/>
              <a:t>Why the subsidy program was introduced</a:t>
            </a:r>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p:txBody>
          <a:bodyPr>
            <a:normAutofit/>
          </a:bodyPr>
          <a:lstStyle/>
          <a:p>
            <a:r>
              <a:rPr lang="en-US" b="0" dirty="0"/>
              <a:t>Slow and erratic agricultural growth – averaging about 3% in the last decade</a:t>
            </a:r>
          </a:p>
          <a:p>
            <a:r>
              <a:rPr lang="en-US" b="0" dirty="0"/>
              <a:t>Frequent food insecurity, </a:t>
            </a:r>
          </a:p>
          <a:p>
            <a:pPr lvl="1"/>
            <a:r>
              <a:rPr lang="en-US" dirty="0"/>
              <a:t>Malawi </a:t>
            </a:r>
            <a:r>
              <a:rPr lang="en-US" b="0" dirty="0"/>
              <a:t>ranked 81/116 countries</a:t>
            </a:r>
            <a:r>
              <a:rPr lang="en-US" baseline="30000" dirty="0"/>
              <a:t> </a:t>
            </a:r>
            <a:r>
              <a:rPr lang="en-US" b="0" dirty="0"/>
              <a:t>on a Global Hunger Index </a:t>
            </a:r>
            <a:r>
              <a:rPr lang="en-US" dirty="0"/>
              <a:t>(GHI) score </a:t>
            </a:r>
            <a:endParaRPr lang="en-US" b="0" dirty="0"/>
          </a:p>
          <a:p>
            <a:r>
              <a:rPr lang="en-US" b="0" dirty="0"/>
              <a:t>Low nutrition status </a:t>
            </a:r>
          </a:p>
          <a:p>
            <a:pPr lvl="1"/>
            <a:r>
              <a:rPr lang="en-US" b="0" dirty="0"/>
              <a:t>Undernourishment in the population still around </a:t>
            </a:r>
            <a:r>
              <a:rPr lang="en-US" dirty="0"/>
              <a:t>17%</a:t>
            </a:r>
            <a:endParaRPr lang="en-US" b="0" dirty="0"/>
          </a:p>
          <a:p>
            <a:r>
              <a:rPr lang="en-US" b="0" dirty="0"/>
              <a:t>High poverty rates – 51.5%</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1</a:t>
            </a:fld>
            <a:endParaRPr lang="en-MW"/>
          </a:p>
        </p:txBody>
      </p:sp>
    </p:spTree>
    <p:extLst>
      <p:ext uri="{BB962C8B-B14F-4D97-AF65-F5344CB8AC3E}">
        <p14:creationId xmlns:p14="http://schemas.microsoft.com/office/powerpoint/2010/main" val="364815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a:bodyPr>
          <a:lstStyle/>
          <a:p>
            <a:r>
              <a:rPr kumimoji="0" lang="en-US" sz="38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Achievements of previous subsidy programs </a:t>
            </a:r>
            <a:endParaRPr lang="en-US" sz="3800"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p:txBody>
          <a:bodyPr>
            <a:normAutofit/>
          </a:bodyPr>
          <a:lstStyle/>
          <a:p>
            <a:r>
              <a:rPr lang="en-US" b="0" dirty="0"/>
              <a:t>Improved the total output of grain legumes</a:t>
            </a:r>
          </a:p>
          <a:p>
            <a:pPr lvl="1"/>
            <a:r>
              <a:rPr lang="en-US" dirty="0"/>
              <a:t>CG-7 groundnuts from roughly 900kgs/Ha to 1.12MT/Ha</a:t>
            </a:r>
          </a:p>
          <a:p>
            <a:pPr lvl="1"/>
            <a:r>
              <a:rPr lang="en-US" b="0" dirty="0"/>
              <a:t>Soya and Pigeon peas from roughly 800kgs/Ha to 1.22MT/Ha </a:t>
            </a:r>
          </a:p>
          <a:p>
            <a:r>
              <a:rPr lang="en-US" b="0" dirty="0"/>
              <a:t>Improved food security</a:t>
            </a:r>
          </a:p>
          <a:p>
            <a:pPr lvl="1"/>
            <a:r>
              <a:rPr lang="en-US" b="0" dirty="0"/>
              <a:t>The GHI score has dropped from 33.5% in 2006 to 21.3% </a:t>
            </a:r>
          </a:p>
          <a:p>
            <a:r>
              <a:rPr lang="en-US" b="0" dirty="0"/>
              <a:t>Improved </a:t>
            </a:r>
            <a:r>
              <a:rPr kumimoji="0" lang="en-US" sz="28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child nutrition at household level </a:t>
            </a:r>
          </a:p>
          <a:p>
            <a:pPr marL="803275" marR="0" lvl="1" indent="-222250" algn="l" defTabSz="914400" rtl="0" eaLnBrk="1" fontAlgn="auto" latinLnBrk="0" hangingPunct="1">
              <a:lnSpc>
                <a:spcPct val="90000"/>
              </a:lnSpc>
              <a:spcBef>
                <a:spcPts val="500"/>
              </a:spcBef>
              <a:spcAft>
                <a:spcPts val="0"/>
              </a:spcAft>
              <a:buClr>
                <a:srgbClr val="F4772E"/>
              </a:buClr>
              <a:buSzPct val="11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Low height for age (stunting) dropped from 52.5% in 2005  to 37% </a:t>
            </a:r>
          </a:p>
          <a:p>
            <a:pPr marL="803275" marR="0" lvl="1" indent="-222250" algn="l" defTabSz="914400" rtl="0" eaLnBrk="1" fontAlgn="auto" latinLnBrk="0" hangingPunct="1">
              <a:lnSpc>
                <a:spcPct val="90000"/>
              </a:lnSpc>
              <a:spcBef>
                <a:spcPts val="500"/>
              </a:spcBef>
              <a:spcAft>
                <a:spcPts val="0"/>
              </a:spcAft>
              <a:buClr>
                <a:srgbClr val="F4772E"/>
              </a:buClr>
              <a:buSzPct val="11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Low weight for age (child wasting) dropped from 6.3% in 2005 to 2.7%</a:t>
            </a:r>
          </a:p>
          <a:p>
            <a:pPr marR="0" lvl="0" fontAlgn="auto">
              <a:spcAft>
                <a:spcPts val="0"/>
              </a:spcAft>
              <a:buClrTx/>
              <a:defRPr/>
            </a:pPr>
            <a:r>
              <a:rPr lang="en-US" b="0" dirty="0"/>
              <a:t>Thus, it has been maintained by successive administrations –                with varying designs and scales of coverage</a:t>
            </a:r>
          </a:p>
          <a:p>
            <a:pPr marL="803275" marR="0" lvl="1" indent="-222250" algn="l" defTabSz="914400" rtl="0" eaLnBrk="1" fontAlgn="auto" latinLnBrk="0" hangingPunct="1">
              <a:lnSpc>
                <a:spcPct val="90000"/>
              </a:lnSpc>
              <a:spcBef>
                <a:spcPts val="500"/>
              </a:spcBef>
              <a:spcAft>
                <a:spcPts val="0"/>
              </a:spcAft>
              <a:buClr>
                <a:srgbClr val="F4772E"/>
              </a:buClr>
              <a:buSzPct val="1150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endParaRP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2</a:t>
            </a:fld>
            <a:endParaRPr lang="en-MW"/>
          </a:p>
        </p:txBody>
      </p:sp>
    </p:spTree>
    <p:extLst>
      <p:ext uri="{BB962C8B-B14F-4D97-AF65-F5344CB8AC3E}">
        <p14:creationId xmlns:p14="http://schemas.microsoft.com/office/powerpoint/2010/main" val="55296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D52E8E63-F3AC-F74F-B914-DC6E866BA63A}"/>
              </a:ext>
            </a:extLst>
          </p:cNvPr>
          <p:cNvCxnSpPr>
            <a:cxnSpLocks/>
          </p:cNvCxnSpPr>
          <p:nvPr/>
        </p:nvCxnSpPr>
        <p:spPr>
          <a:xfrm>
            <a:off x="1927246" y="5564302"/>
            <a:ext cx="15395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a:bodyPr>
          <a:lstStyle/>
          <a:p>
            <a:r>
              <a:rPr kumimoji="0" lang="en-US" sz="38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Achievements of previous subsidy programs</a:t>
            </a:r>
            <a:endParaRPr lang="en-US" sz="3800"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a:xfrm>
            <a:off x="197044" y="1451509"/>
            <a:ext cx="11123271" cy="4843241"/>
          </a:xfrm>
        </p:spPr>
        <p:txBody>
          <a:bodyPr rIns="91440">
            <a:normAutofit/>
          </a:bodyPr>
          <a:lstStyle/>
          <a:p>
            <a:r>
              <a:rPr lang="en-US" b="0" dirty="0"/>
              <a:t>Lauded as a suitable and appropriate response to persistent food crises</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3</a:t>
            </a:fld>
            <a:endParaRPr lang="en-MW" dirty="0"/>
          </a:p>
        </p:txBody>
      </p:sp>
      <p:sp>
        <p:nvSpPr>
          <p:cNvPr id="7" name="Content Placeholder 4">
            <a:extLst>
              <a:ext uri="{FF2B5EF4-FFF2-40B4-BE49-F238E27FC236}">
                <a16:creationId xmlns:a16="http://schemas.microsoft.com/office/drawing/2014/main" id="{9D12B01B-103D-7547-8D54-54C4F7D5BF9A}"/>
              </a:ext>
            </a:extLst>
          </p:cNvPr>
          <p:cNvSpPr txBox="1">
            <a:spLocks/>
          </p:cNvSpPr>
          <p:nvPr/>
        </p:nvSpPr>
        <p:spPr>
          <a:xfrm>
            <a:off x="-51492" y="2478803"/>
            <a:ext cx="4288971" cy="3946813"/>
          </a:xfrm>
          <a:prstGeom prst="rect">
            <a:avLst/>
          </a:prstGeom>
        </p:spPr>
        <p:txBody>
          <a:bodyPr vert="horz" lIns="91440" tIns="45720" rIns="91440" bIns="45720" rtlCol="0">
            <a:normAutofit/>
          </a:bodyPr>
          <a:lstStyle>
            <a:lvl1pPr marL="523875" indent="-523875" algn="l" defTabSz="914400" rtl="0" eaLnBrk="1" latinLnBrk="0" hangingPunct="1">
              <a:lnSpc>
                <a:spcPct val="90000"/>
              </a:lnSpc>
              <a:spcBef>
                <a:spcPts val="2200"/>
              </a:spcBef>
              <a:buSzPct val="90000"/>
              <a:buFontTx/>
              <a:buBlip>
                <a:blip r:embed="rId3"/>
              </a:buBlip>
              <a:tabLst/>
              <a:defRPr sz="2800" b="1" kern="1200">
                <a:solidFill>
                  <a:schemeClr val="tx1"/>
                </a:solidFill>
                <a:latin typeface="Yu Gothic" panose="020B0400000000000000" pitchFamily="34" charset="-128"/>
                <a:ea typeface="Yu Gothic" panose="020B0400000000000000" pitchFamily="34" charset="-128"/>
                <a:cs typeface="+mn-cs"/>
              </a:defRPr>
            </a:lvl1pPr>
            <a:lvl2pPr marL="803275" indent="-222250" algn="l" defTabSz="914400" rtl="0" eaLnBrk="1" latinLnBrk="0" hangingPunct="1">
              <a:lnSpc>
                <a:spcPct val="90000"/>
              </a:lnSpc>
              <a:spcBef>
                <a:spcPts val="500"/>
              </a:spcBef>
              <a:buClr>
                <a:srgbClr val="F4772E"/>
              </a:buClr>
              <a:buSzPct val="115000"/>
              <a:buFont typeface="Arial" panose="020B0604020202020204" pitchFamily="34" charset="0"/>
              <a:buChar char="•"/>
              <a:tabLst/>
              <a:defRPr sz="2400" kern="1200">
                <a:solidFill>
                  <a:schemeClr val="tx1"/>
                </a:solidFill>
                <a:latin typeface="Yu Gothic" panose="020B0400000000000000" pitchFamily="34" charset="-128"/>
                <a:ea typeface="Yu Gothic" panose="020B0400000000000000" pitchFamily="34" charset="-128"/>
                <a:cs typeface="+mn-cs"/>
              </a:defRPr>
            </a:lvl2pPr>
            <a:lvl3pPr marL="1152525" indent="-238125" algn="l" defTabSz="914400" rtl="0" eaLnBrk="1" latinLnBrk="0" hangingPunct="1">
              <a:lnSpc>
                <a:spcPct val="90000"/>
              </a:lnSpc>
              <a:spcBef>
                <a:spcPts val="500"/>
              </a:spcBef>
              <a:buClr>
                <a:srgbClr val="F4772E"/>
              </a:buClr>
              <a:buSzPct val="80000"/>
              <a:buFont typeface="Courier New" panose="02070309020205020404" pitchFamily="49" charset="0"/>
              <a:buChar char="o"/>
              <a:tabLst/>
              <a:defRPr sz="200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Clr>
                <a:srgbClr val="F4772E"/>
              </a:buClr>
              <a:buSzPct val="70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Clr>
                <a:srgbClr val="F4772E"/>
              </a:buClr>
              <a:buSzPct val="60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520700"/>
            <a:r>
              <a:rPr lang="en-US" b="0" dirty="0"/>
              <a:t>Average household maize yields increased over 60% from 1.3 MT/ha (1995-2004) to 2.1MT/ha (2005-2014)</a:t>
            </a:r>
          </a:p>
          <a:p>
            <a:pPr marL="800100" lvl="1" indent="-520700"/>
            <a:r>
              <a:rPr lang="en-US" b="0" dirty="0"/>
              <a:t>Yields </a:t>
            </a:r>
            <a:r>
              <a:rPr lang="en-US" dirty="0"/>
              <a:t>are slightly lower and </a:t>
            </a:r>
            <a:r>
              <a:rPr lang="en-US" b="0" dirty="0"/>
              <a:t>volatile to external </a:t>
            </a:r>
            <a:r>
              <a:rPr lang="en-US" dirty="0"/>
              <a:t>shocks (e.g., rainfed as in </a:t>
            </a:r>
            <a:r>
              <a:rPr lang="en-US" b="0" dirty="0"/>
              <a:t>2015</a:t>
            </a:r>
            <a:r>
              <a:rPr lang="en-US" dirty="0"/>
              <a:t>)</a:t>
            </a:r>
            <a:endParaRPr lang="en-US" b="0" dirty="0"/>
          </a:p>
        </p:txBody>
      </p:sp>
      <p:grpSp>
        <p:nvGrpSpPr>
          <p:cNvPr id="10" name="Group 9">
            <a:extLst>
              <a:ext uri="{FF2B5EF4-FFF2-40B4-BE49-F238E27FC236}">
                <a16:creationId xmlns:a16="http://schemas.microsoft.com/office/drawing/2014/main" id="{A38871A9-3537-F94E-AEC3-B3AAD32209B2}"/>
              </a:ext>
            </a:extLst>
          </p:cNvPr>
          <p:cNvGrpSpPr/>
          <p:nvPr/>
        </p:nvGrpSpPr>
        <p:grpSpPr>
          <a:xfrm>
            <a:off x="4030000" y="5003059"/>
            <a:ext cx="5281867" cy="1491702"/>
            <a:chOff x="6910133" y="5498757"/>
            <a:chExt cx="5281867" cy="1491702"/>
          </a:xfrm>
        </p:grpSpPr>
        <p:sp>
          <p:nvSpPr>
            <p:cNvPr id="8" name="Rectangle 7">
              <a:extLst>
                <a:ext uri="{FF2B5EF4-FFF2-40B4-BE49-F238E27FC236}">
                  <a16:creationId xmlns:a16="http://schemas.microsoft.com/office/drawing/2014/main" id="{C11D263E-F8A5-1749-B1CB-73EE4238BB68}"/>
                </a:ext>
              </a:extLst>
            </p:cNvPr>
            <p:cNvSpPr/>
            <p:nvPr/>
          </p:nvSpPr>
          <p:spPr>
            <a:xfrm>
              <a:off x="9978766" y="5498757"/>
              <a:ext cx="2213234" cy="1359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9F2507-655E-4D48-9D1C-76604C351E28}"/>
                </a:ext>
              </a:extLst>
            </p:cNvPr>
            <p:cNvSpPr txBox="1"/>
            <p:nvPr/>
          </p:nvSpPr>
          <p:spPr>
            <a:xfrm>
              <a:off x="6910133" y="6728849"/>
              <a:ext cx="1941557" cy="261610"/>
            </a:xfrm>
            <a:prstGeom prst="rect">
              <a:avLst/>
            </a:prstGeom>
            <a:noFill/>
          </p:spPr>
          <p:txBody>
            <a:bodyPr wrap="none" rtlCol="0">
              <a:spAutoFit/>
            </a:bodyPr>
            <a:lstStyle/>
            <a:p>
              <a:r>
                <a:rPr lang="en-US" sz="1100" dirty="0">
                  <a:latin typeface="Yu Gothic" panose="020B0400000000000000" pitchFamily="34" charset="-128"/>
                  <a:ea typeface="Yu Gothic" panose="020B0400000000000000" pitchFamily="34" charset="-128"/>
                </a:rPr>
                <a:t>Source: APES and </a:t>
              </a:r>
              <a:r>
                <a:rPr lang="en-US" sz="1100" dirty="0" err="1">
                  <a:latin typeface="Yu Gothic" panose="020B0400000000000000" pitchFamily="34" charset="-128"/>
                  <a:ea typeface="Yu Gothic" panose="020B0400000000000000" pitchFamily="34" charset="-128"/>
                </a:rPr>
                <a:t>FAOStat</a:t>
              </a:r>
              <a:endParaRPr lang="en-US" sz="1100" dirty="0">
                <a:latin typeface="Yu Gothic" panose="020B0400000000000000" pitchFamily="34" charset="-128"/>
                <a:ea typeface="Yu Gothic" panose="020B0400000000000000" pitchFamily="34" charset="-128"/>
              </a:endParaRPr>
            </a:p>
          </p:txBody>
        </p:sp>
      </p:grpSp>
      <p:sp>
        <p:nvSpPr>
          <p:cNvPr id="11" name="Oval 10">
            <a:extLst>
              <a:ext uri="{FF2B5EF4-FFF2-40B4-BE49-F238E27FC236}">
                <a16:creationId xmlns:a16="http://schemas.microsoft.com/office/drawing/2014/main" id="{97D721BB-F1A0-8043-8505-1CFDC955DEAD}"/>
              </a:ext>
            </a:extLst>
          </p:cNvPr>
          <p:cNvSpPr/>
          <p:nvPr/>
        </p:nvSpPr>
        <p:spPr>
          <a:xfrm>
            <a:off x="9797993" y="2776544"/>
            <a:ext cx="946500" cy="1155649"/>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3F7A7D-CAF7-2041-9251-477103A20743}"/>
              </a:ext>
            </a:extLst>
          </p:cNvPr>
          <p:cNvSpPr/>
          <p:nvPr/>
        </p:nvSpPr>
        <p:spPr>
          <a:xfrm>
            <a:off x="7043658" y="3234101"/>
            <a:ext cx="1276218" cy="803189"/>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86B4745-DC65-B54B-B73F-462E38D82491}"/>
              </a:ext>
            </a:extLst>
          </p:cNvPr>
          <p:cNvCxnSpPr/>
          <p:nvPr/>
        </p:nvCxnSpPr>
        <p:spPr>
          <a:xfrm>
            <a:off x="1927246" y="3771987"/>
            <a:ext cx="1680519"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1CF5D28-9305-0944-8F0A-845D46953B12}"/>
              </a:ext>
            </a:extLst>
          </p:cNvPr>
          <p:cNvSpPr/>
          <p:nvPr/>
        </p:nvSpPr>
        <p:spPr>
          <a:xfrm>
            <a:off x="8517685" y="2302286"/>
            <a:ext cx="1276218" cy="803189"/>
          </a:xfrm>
          <a:prstGeom prst="ellipse">
            <a:avLst/>
          </a:prstGeom>
          <a:noFill/>
          <a:ln w="57150">
            <a:solidFill>
              <a:srgbClr val="01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E05AE0BE-6F4E-6845-9F05-91797E2590EE}"/>
              </a:ext>
            </a:extLst>
          </p:cNvPr>
          <p:cNvCxnSpPr/>
          <p:nvPr/>
        </p:nvCxnSpPr>
        <p:spPr>
          <a:xfrm>
            <a:off x="2340832" y="4155232"/>
            <a:ext cx="1680519" cy="0"/>
          </a:xfrm>
          <a:prstGeom prst="line">
            <a:avLst/>
          </a:prstGeom>
          <a:ln w="38100">
            <a:solidFill>
              <a:srgbClr val="01B050"/>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a16="http://schemas.microsoft.com/office/drawing/2014/main" id="{B7C67744-B3BC-4DC5-AA5F-8693AE051EF1}"/>
              </a:ext>
            </a:extLst>
          </p:cNvPr>
          <p:cNvGraphicFramePr>
            <a:graphicFrameLocks/>
          </p:cNvGraphicFramePr>
          <p:nvPr>
            <p:extLst>
              <p:ext uri="{D42A27DB-BD31-4B8C-83A1-F6EECF244321}">
                <p14:modId xmlns:p14="http://schemas.microsoft.com/office/powerpoint/2010/main" val="722774804"/>
              </p:ext>
            </p:extLst>
          </p:nvPr>
        </p:nvGraphicFramePr>
        <p:xfrm>
          <a:off x="4021351" y="1829722"/>
          <a:ext cx="7104705" cy="43341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93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xit" presetSubtype="0" fill="hold" grpId="1"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fontScale="90000"/>
          </a:bodyPr>
          <a:lstStyle/>
          <a:p>
            <a:r>
              <a:rPr kumimoji="0" lang="en-US" sz="44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Why previous subsidy programs may have underachieved</a:t>
            </a:r>
            <a:endParaRPr lang="en-US"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a:xfrm>
            <a:off x="567159" y="1532454"/>
            <a:ext cx="11123271" cy="4843241"/>
          </a:xfrm>
        </p:spPr>
        <p:txBody>
          <a:bodyPr>
            <a:noAutofit/>
          </a:bodyPr>
          <a:lstStyle/>
          <a:p>
            <a:pPr>
              <a:lnSpc>
                <a:spcPct val="100000"/>
              </a:lnSpc>
            </a:pPr>
            <a:r>
              <a:rPr lang="en-GB" b="0" dirty="0"/>
              <a:t>Ineffective targeting of beneficiaries due to </a:t>
            </a:r>
            <a:r>
              <a:rPr lang="en-GB" b="0" u="sng" dirty="0"/>
              <a:t>comingling of objectives</a:t>
            </a:r>
          </a:p>
          <a:p>
            <a:pPr>
              <a:lnSpc>
                <a:spcPct val="100000"/>
              </a:lnSpc>
            </a:pPr>
            <a:r>
              <a:rPr lang="en-GB" b="0" dirty="0"/>
              <a:t>Displaced private sector commercial sells by 15 – 21% prior to 2020/21 season</a:t>
            </a:r>
          </a:p>
          <a:p>
            <a:pPr>
              <a:lnSpc>
                <a:spcPct val="100000"/>
              </a:lnSpc>
            </a:pPr>
            <a:r>
              <a:rPr lang="en-US" b="0" dirty="0"/>
              <a:t>Financially unsustainable – subsidy allocations averaging roughly 65% of </a:t>
            </a:r>
            <a:r>
              <a:rPr lang="en-US" b="0" dirty="0" err="1"/>
              <a:t>MoA</a:t>
            </a:r>
            <a:r>
              <a:rPr lang="en-US" b="0" dirty="0"/>
              <a:t> budget</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z="1400" smtClean="0"/>
              <a:pPr algn="ctr"/>
              <a:t>4</a:t>
            </a:fld>
            <a:endParaRPr lang="en-MW" sz="1400" dirty="0"/>
          </a:p>
        </p:txBody>
      </p:sp>
    </p:spTree>
    <p:extLst>
      <p:ext uri="{BB962C8B-B14F-4D97-AF65-F5344CB8AC3E}">
        <p14:creationId xmlns:p14="http://schemas.microsoft.com/office/powerpoint/2010/main" val="388576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a:bodyPr>
          <a:lstStyle/>
          <a:p>
            <a:r>
              <a:rPr kumimoji="0" lang="en-US" sz="38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Why previous subsidy programs may have underachieved</a:t>
            </a:r>
            <a:endParaRPr lang="en-US" sz="3800"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p:txBody>
          <a:bodyPr>
            <a:noAutofit/>
          </a:bodyPr>
          <a:lstStyle/>
          <a:p>
            <a:pPr>
              <a:lnSpc>
                <a:spcPct val="100000"/>
              </a:lnSpc>
            </a:pPr>
            <a:r>
              <a:rPr lang="en-US" sz="2600" b="0" dirty="0"/>
              <a:t>Crowded other agricultural investments out of the </a:t>
            </a:r>
            <a:r>
              <a:rPr lang="en-US" sz="2600" b="0" dirty="0" err="1"/>
              <a:t>MoA</a:t>
            </a:r>
            <a:r>
              <a:rPr lang="en-US" sz="2600" b="0" dirty="0"/>
              <a:t> budget to be updated</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z="1400" smtClean="0"/>
              <a:pPr algn="ctr"/>
              <a:t>5</a:t>
            </a:fld>
            <a:endParaRPr lang="en-MW" sz="1400" dirty="0"/>
          </a:p>
        </p:txBody>
      </p:sp>
      <p:graphicFrame>
        <p:nvGraphicFramePr>
          <p:cNvPr id="9" name="Chart 8">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869068596"/>
              </p:ext>
            </p:extLst>
          </p:nvPr>
        </p:nvGraphicFramePr>
        <p:xfrm>
          <a:off x="979715" y="2353315"/>
          <a:ext cx="7073649" cy="407455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3FD513B-B993-4897-BD5A-AFA9351D883A}"/>
              </a:ext>
            </a:extLst>
          </p:cNvPr>
          <p:cNvSpPr txBox="1"/>
          <p:nvPr/>
        </p:nvSpPr>
        <p:spPr>
          <a:xfrm>
            <a:off x="1588275" y="6399848"/>
            <a:ext cx="2353529" cy="261610"/>
          </a:xfrm>
          <a:prstGeom prst="rect">
            <a:avLst/>
          </a:prstGeom>
          <a:noFill/>
        </p:spPr>
        <p:txBody>
          <a:bodyPr wrap="none" rtlCol="0">
            <a:spAutoFit/>
          </a:bodyPr>
          <a:lstStyle/>
          <a:p>
            <a:r>
              <a:rPr lang="en-US" sz="1100" dirty="0">
                <a:latin typeface="Yu Gothic" panose="020B0400000000000000" pitchFamily="34" charset="-128"/>
                <a:ea typeface="Yu Gothic" panose="020B0400000000000000" pitchFamily="34" charset="-128"/>
              </a:rPr>
              <a:t>Source: </a:t>
            </a:r>
            <a:r>
              <a:rPr lang="en-US" sz="1100" dirty="0" err="1">
                <a:latin typeface="Yu Gothic" panose="020B0400000000000000" pitchFamily="34" charset="-128"/>
                <a:ea typeface="Yu Gothic" panose="020B0400000000000000" pitchFamily="34" charset="-128"/>
              </a:rPr>
              <a:t>GoM</a:t>
            </a:r>
            <a:r>
              <a:rPr lang="en-US" sz="1100" dirty="0">
                <a:latin typeface="Yu Gothic" panose="020B0400000000000000" pitchFamily="34" charset="-128"/>
                <a:ea typeface="Yu Gothic" panose="020B0400000000000000" pitchFamily="34" charset="-128"/>
              </a:rPr>
              <a:t> Budget Documents </a:t>
            </a:r>
          </a:p>
        </p:txBody>
      </p:sp>
      <p:sp>
        <p:nvSpPr>
          <p:cNvPr id="2" name="Right Brace 1">
            <a:extLst>
              <a:ext uri="{FF2B5EF4-FFF2-40B4-BE49-F238E27FC236}">
                <a16:creationId xmlns:a16="http://schemas.microsoft.com/office/drawing/2014/main" id="{90ED6969-D51E-4D8A-AE8C-857D9E450063}"/>
              </a:ext>
            </a:extLst>
          </p:cNvPr>
          <p:cNvSpPr/>
          <p:nvPr/>
        </p:nvSpPr>
        <p:spPr>
          <a:xfrm>
            <a:off x="7788385" y="4173205"/>
            <a:ext cx="904688" cy="1051937"/>
          </a:xfrm>
          <a:prstGeom prst="rightBrace">
            <a:avLst/>
          </a:prstGeom>
          <a:ln>
            <a:solidFill>
              <a:srgbClr val="0070C0"/>
            </a:solidFill>
          </a:ln>
        </p:spPr>
        <p:style>
          <a:lnRef idx="3">
            <a:schemeClr val="accent5"/>
          </a:lnRef>
          <a:fillRef idx="0">
            <a:schemeClr val="accent5"/>
          </a:fillRef>
          <a:effectRef idx="2">
            <a:schemeClr val="accent5"/>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MW"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TextBox 2">
            <a:extLst>
              <a:ext uri="{FF2B5EF4-FFF2-40B4-BE49-F238E27FC236}">
                <a16:creationId xmlns:a16="http://schemas.microsoft.com/office/drawing/2014/main" id="{0464C091-DCC0-4D65-B16A-B876F976779C}"/>
              </a:ext>
            </a:extLst>
          </p:cNvPr>
          <p:cNvSpPr txBox="1"/>
          <p:nvPr/>
        </p:nvSpPr>
        <p:spPr>
          <a:xfrm>
            <a:off x="8593097" y="4376007"/>
            <a:ext cx="1687286" cy="646331"/>
          </a:xfrm>
          <a:prstGeom prst="rect">
            <a:avLst/>
          </a:prstGeom>
          <a:noFill/>
        </p:spPr>
        <p:txBody>
          <a:bodyPr wrap="square" rtlCol="0">
            <a:spAutoFit/>
          </a:bodyPr>
          <a:lstStyle/>
          <a:p>
            <a:r>
              <a:rPr lang="en-US" dirty="0"/>
              <a:t>Subsidy allocations</a:t>
            </a:r>
            <a:endParaRPr lang="en-MW" dirty="0"/>
          </a:p>
        </p:txBody>
      </p:sp>
    </p:spTree>
    <p:extLst>
      <p:ext uri="{BB962C8B-B14F-4D97-AF65-F5344CB8AC3E}">
        <p14:creationId xmlns:p14="http://schemas.microsoft.com/office/powerpoint/2010/main" val="336724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fontScale="90000"/>
          </a:bodyPr>
          <a:lstStyle/>
          <a:p>
            <a:r>
              <a:rPr kumimoji="0" lang="en-US"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Why previous subsidy programs may have underachieved</a:t>
            </a:r>
            <a:endParaRPr lang="en-US"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a:xfrm>
            <a:off x="499665" y="1545577"/>
            <a:ext cx="11258257" cy="4843241"/>
          </a:xfrm>
        </p:spPr>
        <p:txBody>
          <a:bodyPr>
            <a:normAutofit/>
          </a:bodyPr>
          <a:lstStyle/>
          <a:p>
            <a:r>
              <a:rPr lang="en-US" sz="2600" b="0" dirty="0"/>
              <a:t>Low - possibly declining - maize yield response to nitrogen fertilizer</a:t>
            </a:r>
            <a:br>
              <a:rPr lang="en-US" sz="2600" b="0" dirty="0"/>
            </a:br>
            <a:endParaRPr lang="en-US" sz="2600" b="0" dirty="0"/>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6</a:t>
            </a:fld>
            <a:endParaRPr lang="en-MW"/>
          </a:p>
        </p:txBody>
      </p:sp>
      <p:sp>
        <p:nvSpPr>
          <p:cNvPr id="2" name="TextBox 1">
            <a:extLst>
              <a:ext uri="{FF2B5EF4-FFF2-40B4-BE49-F238E27FC236}">
                <a16:creationId xmlns:a16="http://schemas.microsoft.com/office/drawing/2014/main" id="{5E308B5F-35EF-5643-AC61-3BAF1A3FD58D}"/>
              </a:ext>
            </a:extLst>
          </p:cNvPr>
          <p:cNvSpPr txBox="1"/>
          <p:nvPr/>
        </p:nvSpPr>
        <p:spPr>
          <a:xfrm>
            <a:off x="2231571" y="1958654"/>
            <a:ext cx="8512628" cy="338554"/>
          </a:xfrm>
          <a:prstGeom prst="rect">
            <a:avLst/>
          </a:prstGeom>
          <a:noFill/>
        </p:spPr>
        <p:txBody>
          <a:bodyPr wrap="square" rtlCol="0">
            <a:spAutoFit/>
          </a:bodyPr>
          <a:lstStyle/>
          <a:p>
            <a:pPr algn="ctr"/>
            <a:r>
              <a:rPr lang="en-US" sz="1600" b="1" dirty="0">
                <a:latin typeface="Yu Gothic" panose="020B0400000000000000" pitchFamily="34" charset="-128"/>
                <a:ea typeface="Yu Gothic" panose="020B0400000000000000" pitchFamily="34" charset="-128"/>
              </a:rPr>
              <a:t>Yield response to N on farmer-managed fields over time (1984-2018) in Malawi</a:t>
            </a:r>
          </a:p>
        </p:txBody>
      </p:sp>
      <p:sp>
        <p:nvSpPr>
          <p:cNvPr id="7" name="Rectangle 6">
            <a:extLst>
              <a:ext uri="{FF2B5EF4-FFF2-40B4-BE49-F238E27FC236}">
                <a16:creationId xmlns:a16="http://schemas.microsoft.com/office/drawing/2014/main" id="{4C4E20A8-A366-9241-9A04-FC6A27B56C5F}"/>
              </a:ext>
            </a:extLst>
          </p:cNvPr>
          <p:cNvSpPr/>
          <p:nvPr/>
        </p:nvSpPr>
        <p:spPr>
          <a:xfrm>
            <a:off x="2688771" y="6460825"/>
            <a:ext cx="7413171" cy="468160"/>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300" dirty="0">
                <a:latin typeface="Yu Gothic" panose="020B0400000000000000" pitchFamily="34" charset="-128"/>
                <a:ea typeface="Yu Gothic" panose="020B0400000000000000" pitchFamily="34" charset="-128"/>
              </a:rPr>
              <a:t>For more details on each study see Burke et al. (2021), “</a:t>
            </a:r>
            <a:r>
              <a:rPr lang="en-US" altLang="en-US" sz="1300" dirty="0">
                <a:solidFill>
                  <a:schemeClr val="tx1"/>
                </a:solidFill>
                <a:latin typeface="Yu Gothic" panose="020B0400000000000000" pitchFamily="34" charset="-128"/>
                <a:ea typeface="Yu Gothic" panose="020B0400000000000000" pitchFamily="34" charset="-128"/>
              </a:rPr>
              <a:t>Sustainable Intensification in Jeopardy: Transdisciplinary Evidence from Malawi” MwAPATA WP 21/07</a:t>
            </a:r>
          </a:p>
          <a:p>
            <a:pPr algn="ctr"/>
            <a:endParaRPr lang="en-US" altLang="en-US" sz="1400" dirty="0">
              <a:solidFill>
                <a:schemeClr val="tx1"/>
              </a:solidFill>
              <a:latin typeface="Yu Gothic" panose="020B0400000000000000" pitchFamily="34" charset="-128"/>
              <a:ea typeface="Yu Gothic" panose="020B0400000000000000" pitchFamily="34" charset="-128"/>
            </a:endParaRPr>
          </a:p>
        </p:txBody>
      </p:sp>
      <p:pic>
        <p:nvPicPr>
          <p:cNvPr id="8" name="Picture 7">
            <a:extLst>
              <a:ext uri="{FF2B5EF4-FFF2-40B4-BE49-F238E27FC236}">
                <a16:creationId xmlns:a16="http://schemas.microsoft.com/office/drawing/2014/main" id="{2E10E8C3-2E04-493F-93CC-80B674ABB4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31812" y="2234112"/>
            <a:ext cx="6421981" cy="4154706"/>
          </a:xfrm>
          <a:prstGeom prst="rect">
            <a:avLst/>
          </a:prstGeom>
        </p:spPr>
      </p:pic>
    </p:spTree>
    <p:extLst>
      <p:ext uri="{BB962C8B-B14F-4D97-AF65-F5344CB8AC3E}">
        <p14:creationId xmlns:p14="http://schemas.microsoft.com/office/powerpoint/2010/main" val="296763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a:xfrm>
            <a:off x="838199" y="67236"/>
            <a:ext cx="10918371" cy="1206394"/>
          </a:xfrm>
        </p:spPr>
        <p:txBody>
          <a:bodyPr>
            <a:normAutofit/>
          </a:bodyPr>
          <a:lstStyle/>
          <a:p>
            <a:r>
              <a:rPr lang="en-US" dirty="0"/>
              <a:t>The need for reforming the AIP </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7</a:t>
            </a:fld>
            <a:endParaRPr lang="en-MW"/>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p:txBody>
          <a:bodyPr>
            <a:noAutofit/>
          </a:bodyPr>
          <a:lstStyle/>
          <a:p>
            <a:r>
              <a:rPr lang="en-US" sz="2600" b="0" dirty="0"/>
              <a:t>Already enshrined in the current national budget </a:t>
            </a:r>
          </a:p>
          <a:p>
            <a:r>
              <a:rPr lang="en-US" sz="2600" b="0" dirty="0"/>
              <a:t>The need to focus on dietary and production diversity  </a:t>
            </a:r>
          </a:p>
          <a:p>
            <a:r>
              <a:rPr lang="en-US" sz="2600" b="0" dirty="0"/>
              <a:t>Agricultural diversification and commercialization already enshrined in the NAP and NAIP</a:t>
            </a:r>
          </a:p>
          <a:p>
            <a:r>
              <a:rPr lang="en-US" sz="2600" b="0" dirty="0"/>
              <a:t>Recent adoption of the ten-year Malawi Implementation Plan for the long-term MW2063 calls for:</a:t>
            </a:r>
          </a:p>
          <a:p>
            <a:pPr marL="523875" marR="0" lvl="0" indent="-523875" algn="l" defTabSz="914400" rtl="0" eaLnBrk="1" fontAlgn="auto" latinLnBrk="0" hangingPunct="1">
              <a:lnSpc>
                <a:spcPct val="90000"/>
              </a:lnSpc>
              <a:spcBef>
                <a:spcPts val="2200"/>
              </a:spcBef>
              <a:spcAft>
                <a:spcPts val="0"/>
              </a:spcAft>
              <a:buClrTx/>
              <a:buSzPct val="90000"/>
              <a:buFontTx/>
              <a:buBlip>
                <a:blip r:embed="rId3"/>
              </a:buBlip>
              <a:tabLst/>
              <a:defRPr/>
            </a:pPr>
            <a:r>
              <a:rPr kumimoji="0" lang="en-US" sz="26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Expressed desire by the His Excellency the State President for a progressive subsidy program</a:t>
            </a:r>
          </a:p>
          <a:p>
            <a:pPr marL="523875" marR="0" lvl="0" indent="-523875" algn="l" defTabSz="914400" rtl="0" eaLnBrk="1" fontAlgn="auto" latinLnBrk="0" hangingPunct="1">
              <a:lnSpc>
                <a:spcPct val="90000"/>
              </a:lnSpc>
              <a:spcBef>
                <a:spcPts val="2200"/>
              </a:spcBef>
              <a:spcAft>
                <a:spcPts val="0"/>
              </a:spcAft>
              <a:buClrTx/>
              <a:buSzPct val="90000"/>
              <a:buFontTx/>
              <a:buBlip>
                <a:blip r:embed="rId3"/>
              </a:buBlip>
              <a:tabLst/>
              <a:defRPr/>
            </a:pPr>
            <a:r>
              <a:rPr lang="en-US" sz="2600" b="0" dirty="0">
                <a:solidFill>
                  <a:prstClr val="black"/>
                </a:solidFill>
              </a:rPr>
              <a:t>Greater long-term payoffs from investing in infrastructure and social services</a:t>
            </a:r>
            <a:endParaRPr lang="en-US" sz="2600" b="0" dirty="0"/>
          </a:p>
        </p:txBody>
      </p:sp>
    </p:spTree>
    <p:extLst>
      <p:ext uri="{BB962C8B-B14F-4D97-AF65-F5344CB8AC3E}">
        <p14:creationId xmlns:p14="http://schemas.microsoft.com/office/powerpoint/2010/main" val="2680330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a:bodyPr>
          <a:lstStyle/>
          <a:p>
            <a:r>
              <a:rPr kumimoji="0" lang="en-US" sz="40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Short-term Interventions (1 – 5 years)</a:t>
            </a:r>
            <a:endParaRPr lang="en-US"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a:xfrm>
            <a:off x="567159" y="1513109"/>
            <a:ext cx="11123271" cy="4843241"/>
          </a:xfrm>
        </p:spPr>
        <p:txBody>
          <a:bodyPr>
            <a:normAutofit lnSpcReduction="10000"/>
          </a:bodyPr>
          <a:lstStyle/>
          <a:p>
            <a:r>
              <a:rPr lang="en-US" b="0" dirty="0"/>
              <a:t>Target productive resource poor farmers</a:t>
            </a:r>
          </a:p>
          <a:p>
            <a:r>
              <a:rPr lang="en-US" b="0" dirty="0"/>
              <a:t>Add soil health and land management as part of AIP to maximize returns</a:t>
            </a:r>
          </a:p>
          <a:p>
            <a:r>
              <a:rPr lang="en-US" b="0" dirty="0">
                <a:solidFill>
                  <a:prstClr val="black"/>
                </a:solidFill>
              </a:rPr>
              <a:t>Introduce inbuilt </a:t>
            </a:r>
            <a:r>
              <a:rPr kumimoji="0" lang="en-US" sz="28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flexibility and expand input zoning  </a:t>
            </a:r>
          </a:p>
          <a:p>
            <a:r>
              <a:rPr lang="en-US" b="0" dirty="0"/>
              <a:t>Strengthen Agricultural Research and Development (R&amp;D) and Agricultural Extension services</a:t>
            </a:r>
          </a:p>
          <a:p>
            <a:r>
              <a:rPr lang="en-US" b="0" dirty="0"/>
              <a:t>Adopt bidirectional extension and learning practices</a:t>
            </a:r>
          </a:p>
          <a:p>
            <a:r>
              <a:rPr lang="en-US" b="0" dirty="0"/>
              <a:t>Improve the general on-farm management practices on smallholder farms </a:t>
            </a:r>
          </a:p>
          <a:p>
            <a:endParaRPr lang="en-US" b="0" dirty="0"/>
          </a:p>
          <a:p>
            <a:endParaRPr lang="en-US" b="0" dirty="0"/>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8</a:t>
            </a:fld>
            <a:endParaRPr lang="en-MW"/>
          </a:p>
        </p:txBody>
      </p:sp>
    </p:spTree>
    <p:extLst>
      <p:ext uri="{BB962C8B-B14F-4D97-AF65-F5344CB8AC3E}">
        <p14:creationId xmlns:p14="http://schemas.microsoft.com/office/powerpoint/2010/main" val="2290022185"/>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wAPATA" id="{A95BEB6D-A85B-454F-A681-A4EAB3C3D6C6}" vid="{54DDE5E3-741F-DB49-92B1-068C0F7631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4477</TotalTime>
  <Words>2535</Words>
  <Application>Microsoft Office PowerPoint</Application>
  <PresentationFormat>Widescreen</PresentationFormat>
  <Paragraphs>176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Yu Gothic</vt:lpstr>
      <vt:lpstr>Arial</vt:lpstr>
      <vt:lpstr>Calibri</vt:lpstr>
      <vt:lpstr>Century Gothic</vt:lpstr>
      <vt:lpstr>Courier New</vt:lpstr>
      <vt:lpstr>Times New Roman</vt:lpstr>
      <vt:lpstr>YuGothic-Regular</vt:lpstr>
      <vt:lpstr>Office Theme</vt:lpstr>
      <vt:lpstr>Redesigning the Affordable Inputs Program to Diversify and Sustain Growth</vt:lpstr>
      <vt:lpstr>Why the subsidy program was introduced</vt:lpstr>
      <vt:lpstr>Achievements of previous subsidy programs </vt:lpstr>
      <vt:lpstr>Achievements of previous subsidy programs</vt:lpstr>
      <vt:lpstr>Why previous subsidy programs may have underachieved</vt:lpstr>
      <vt:lpstr>Why previous subsidy programs may have underachieved</vt:lpstr>
      <vt:lpstr>Why previous subsidy programs may have underachieved</vt:lpstr>
      <vt:lpstr>The need for reforming the AIP </vt:lpstr>
      <vt:lpstr>Short-term Interventions (1 – 5 years)</vt:lpstr>
      <vt:lpstr>Medium-term Interventions (5 - 10 years)</vt:lpstr>
      <vt:lpstr>Long-term Interventions (10 years and 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Locally-Led Agricultural Policy Think Tanks</dc:title>
  <dc:creator>Muyanga, Milu</dc:creator>
  <cp:lastModifiedBy>Ndidza Chisanu</cp:lastModifiedBy>
  <cp:revision>188</cp:revision>
  <cp:lastPrinted>2022-02-24T14:34:52Z</cp:lastPrinted>
  <dcterms:created xsi:type="dcterms:W3CDTF">2020-11-16T17:34:04Z</dcterms:created>
  <dcterms:modified xsi:type="dcterms:W3CDTF">2023-02-07T14:23:27Z</dcterms:modified>
</cp:coreProperties>
</file>