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5945" r:id="rId3"/>
    <p:sldId id="5947" r:id="rId4"/>
    <p:sldId id="5948" r:id="rId5"/>
    <p:sldId id="5950" r:id="rId6"/>
    <p:sldId id="5952" r:id="rId7"/>
    <p:sldId id="5936" r:id="rId8"/>
    <p:sldId id="5953" r:id="rId9"/>
    <p:sldId id="5938" r:id="rId10"/>
    <p:sldId id="282" r:id="rId11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Joyce Minofu" initials="JM" lastIdx="2" clrIdx="1">
    <p:extLst>
      <p:ext uri="{19B8F6BF-5375-455C-9EA6-DF929625EA0E}">
        <p15:presenceInfo xmlns:p15="http://schemas.microsoft.com/office/powerpoint/2012/main" userId="S-1-5-21-2706503116-2682195609-2267363890-1134" providerId="AD"/>
      </p:ext>
    </p:extLst>
  </p:cmAuthor>
  <p:cmAuthor id="3" name="Levison Chiwaula" initials="LC" lastIdx="9" clrIdx="2">
    <p:extLst>
      <p:ext uri="{19B8F6BF-5375-455C-9EA6-DF929625EA0E}">
        <p15:presenceInfo xmlns:p15="http://schemas.microsoft.com/office/powerpoint/2012/main" userId="6fef48254d678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11505589649284"/>
          <c:y val="3.8349871285484394E-2"/>
          <c:w val="0.83720117446222309"/>
          <c:h val="0.830292105988846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'Imports and Exports'!$D$10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'Imports and Exports'!$E$9:$N$9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'Imports and Exports'!$E$10:$N$10</c:f>
              <c:numCache>
                <c:formatCode>General</c:formatCode>
                <c:ptCount val="10"/>
                <c:pt idx="0">
                  <c:v>0.34699999999999998</c:v>
                </c:pt>
                <c:pt idx="1">
                  <c:v>0.61899999999999999</c:v>
                </c:pt>
                <c:pt idx="2">
                  <c:v>10.4</c:v>
                </c:pt>
                <c:pt idx="3">
                  <c:v>1.17</c:v>
                </c:pt>
                <c:pt idx="4">
                  <c:v>4.8499999999999996</c:v>
                </c:pt>
                <c:pt idx="5">
                  <c:v>4.54</c:v>
                </c:pt>
                <c:pt idx="6">
                  <c:v>1.63</c:v>
                </c:pt>
                <c:pt idx="7">
                  <c:v>1.04</c:v>
                </c:pt>
                <c:pt idx="8">
                  <c:v>0.42699999999999999</c:v>
                </c:pt>
                <c:pt idx="9">
                  <c:v>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7-4B27-A98F-8D63BD3D2B57}"/>
            </c:ext>
          </c:extLst>
        </c:ser>
        <c:ser>
          <c:idx val="1"/>
          <c:order val="1"/>
          <c:tx>
            <c:strRef>
              <c:f>'Imports and Exports'!$D$11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'Imports and Exports'!$E$9:$N$9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'Imports and Exports'!$E$11:$N$11</c:f>
              <c:numCache>
                <c:formatCode>General</c:formatCode>
                <c:ptCount val="10"/>
                <c:pt idx="0">
                  <c:v>0.51600000000000001</c:v>
                </c:pt>
                <c:pt idx="1">
                  <c:v>0.151</c:v>
                </c:pt>
                <c:pt idx="2">
                  <c:v>0.115</c:v>
                </c:pt>
                <c:pt idx="3">
                  <c:v>0.153</c:v>
                </c:pt>
                <c:pt idx="4">
                  <c:v>0.11700000000000001</c:v>
                </c:pt>
                <c:pt idx="5">
                  <c:v>0.158</c:v>
                </c:pt>
                <c:pt idx="6">
                  <c:v>0.26600000000000001</c:v>
                </c:pt>
                <c:pt idx="7">
                  <c:v>1</c:v>
                </c:pt>
                <c:pt idx="8">
                  <c:v>0.35299999999999998</c:v>
                </c:pt>
                <c:pt idx="9">
                  <c:v>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27-4B27-A98F-8D63BD3D2B57}"/>
            </c:ext>
          </c:extLst>
        </c:ser>
        <c:ser>
          <c:idx val="2"/>
          <c:order val="2"/>
          <c:tx>
            <c:strRef>
              <c:f>'Imports and Exports'!$D$12</c:f>
              <c:strCache>
                <c:ptCount val="1"/>
                <c:pt idx="0">
                  <c:v>Net Trade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'Imports and Exports'!$E$9:$N$9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'Imports and Exports'!$E$12:$N$12</c:f>
              <c:numCache>
                <c:formatCode>General</c:formatCode>
                <c:ptCount val="10"/>
                <c:pt idx="0">
                  <c:v>0.16900000000000001</c:v>
                </c:pt>
                <c:pt idx="1">
                  <c:v>-0.46800000000000003</c:v>
                </c:pt>
                <c:pt idx="2">
                  <c:v>-1.03</c:v>
                </c:pt>
                <c:pt idx="3">
                  <c:v>-1.01</c:v>
                </c:pt>
                <c:pt idx="4">
                  <c:v>-4.7300000000000004</c:v>
                </c:pt>
                <c:pt idx="5">
                  <c:v>-4.3899999999999997</c:v>
                </c:pt>
                <c:pt idx="6">
                  <c:v>-1.37</c:v>
                </c:pt>
                <c:pt idx="7">
                  <c:v>-3.9600000000000003E-2</c:v>
                </c:pt>
                <c:pt idx="8">
                  <c:v>-7.4200000000000002E-2</c:v>
                </c:pt>
                <c:pt idx="9">
                  <c:v>-7.1500000000000003E-4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7-4B27-A98F-8D63BD3D2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040591"/>
        <c:axId val="1"/>
      </c:barChart>
      <c:catAx>
        <c:axId val="79204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 Dollars</a:t>
                </a:r>
              </a:p>
            </c:rich>
          </c:tx>
          <c:layout>
            <c:manualLayout>
              <c:xMode val="edge"/>
              <c:yMode val="edge"/>
              <c:x val="6.0175570518898212E-3"/>
              <c:y val="0.246548677445880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9204059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rgbClr val="F8931D">
        <a:lumMod val="20000"/>
        <a:lumOff val="8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ysClr val="windowText" lastClr="000000"/>
          </a:solidFill>
          <a:latin typeface="Yu Gothic" panose="020B0400000000000000" pitchFamily="34" charset="-128"/>
          <a:ea typeface="Yu Gothic" panose="020B0400000000000000" pitchFamily="34" charset="-128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DEF6D-F10E-4CA6-AFDE-FF037E8B5F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D53EA-F8D8-4D9F-AFAB-43F8D533038C}">
      <dgm:prSet phldrT="[Text]" phldr="0" custT="1"/>
      <dgm:spPr>
        <a:solidFill>
          <a:srgbClr val="92D050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Weak seed systems</a:t>
          </a:r>
        </a:p>
      </dgm:t>
    </dgm:pt>
    <dgm:pt modelId="{F71A5275-0BD5-47C7-9C11-9A83770BFDEE}" type="parTrans" cxnId="{2E21EB81-0F56-45CA-9910-87850CF5E7CF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B49BD2D-12E1-47BF-9000-913964A4853C}" type="sibTrans" cxnId="{2E21EB81-0F56-45CA-9910-87850CF5E7CF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3270D29-0EA7-4D51-9233-8A1A3AE5CE0B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Lack of a viable certified seed market for rice (rice is self-pollinated and easily recyclable)</a:t>
          </a:r>
        </a:p>
      </dgm:t>
    </dgm:pt>
    <dgm:pt modelId="{621C74D0-D63B-4CB7-8417-F3B3B088B952}" type="parTrans" cxnId="{9DA8FE28-BDAB-4282-9DEA-3277D35EE086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87D133D8-6A8F-4E94-B9FD-BC6FC12127D1}" type="sibTrans" cxnId="{9DA8FE28-BDAB-4282-9DEA-3277D35EE086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37245AD6-4671-4A9A-AEAD-A31EB0EB77BB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Chronic seed shortages, rampant recycling of grain (seed production is centralized &amp; uncoordinated) </a:t>
          </a:r>
        </a:p>
      </dgm:t>
    </dgm:pt>
    <dgm:pt modelId="{FAFB4DA5-CDBB-43CA-BB17-173057436AEC}" type="parTrans" cxnId="{F2D5FFF2-2675-487A-95DF-90A609992FC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30CD2F10-5A4E-4941-973B-7480E23AC245}" type="sibTrans" cxnId="{F2D5FFF2-2675-487A-95DF-90A609992FC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B9EE712-7C57-4B7B-989A-F7AC287BF6C3}">
      <dgm:prSet phldrT="[Text]" phldr="0" custT="1"/>
      <dgm:spPr>
        <a:solidFill>
          <a:srgbClr val="92D050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Rudimentary production systems</a:t>
          </a:r>
        </a:p>
      </dgm:t>
    </dgm:pt>
    <dgm:pt modelId="{BBFEBB22-27D5-4C76-9C65-9B558830D5ED}" type="parTrans" cxnId="{434F0FB7-F16B-4261-B161-8F641457E06B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EE65006-0ACF-4853-B6D1-93FCED31EF95}" type="sibTrans" cxnId="{434F0FB7-F16B-4261-B161-8F641457E06B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3135134-122F-46D9-980D-00E91104BD70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About 85% of Malawi’s rice is rainfed (5% irrigated, 10% upland rice)</a:t>
          </a:r>
        </a:p>
      </dgm:t>
    </dgm:pt>
    <dgm:pt modelId="{27B16015-D353-457B-BA3E-587C509ACF6F}" type="parTrans" cxnId="{8F2CFA97-962E-4F47-9DB4-DD17009F4B19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6C8C09F-455A-4482-A738-7FD00328483E}" type="sibTrans" cxnId="{8F2CFA97-962E-4F47-9DB4-DD17009F4B19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E5BA9CBE-9E89-4764-B2DD-AEE866546C0C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Large yield gaps (potential yield 7MT/Ha, Apparent yield – 1.8 MT/Ha farm-level, 4MT/Ha irrigated)</a:t>
          </a:r>
        </a:p>
      </dgm:t>
    </dgm:pt>
    <dgm:pt modelId="{489DF725-CDF5-4AE5-A950-6FD8D10EE983}" type="parTrans" cxnId="{1548AF35-0C7B-4817-B8EB-C3FC9AE853A5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2CFAC3F0-CD69-42C6-8276-636660EBB2D6}" type="sibTrans" cxnId="{1548AF35-0C7B-4817-B8EB-C3FC9AE853A5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F8F8F68-958C-414C-A4A7-523941CEFF5B}">
      <dgm:prSet phldrT="[Text]" phldr="0" custT="1"/>
      <dgm:spPr>
        <a:solidFill>
          <a:srgbClr val="92D050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Poor stakeholder  coordination</a:t>
          </a:r>
        </a:p>
      </dgm:t>
    </dgm:pt>
    <dgm:pt modelId="{8692A01B-E6DF-47F2-A350-5CC13E132698}" type="parTrans" cxnId="{22130194-0CC6-455B-BC43-B09D95C652DA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3CA3746-8475-4ECB-A85B-C19DBBB67D39}" type="sibTrans" cxnId="{22130194-0CC6-455B-BC43-B09D95C652DA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4FE22F1-026B-477B-936F-D0B99187A536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Supply-demand imbalances (i.e., Processors struggle to get paddy rice for milling, while producers lack markets) </a:t>
          </a:r>
        </a:p>
      </dgm:t>
    </dgm:pt>
    <dgm:pt modelId="{A0B75066-5A6B-4661-9B5C-A58DA08B4D8A}" type="parTrans" cxnId="{FBE93041-10ED-4289-9F63-263A5B164F95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C1FF81E3-4A3F-4FE2-A405-E56BD79BA9D9}" type="sibTrans" cxnId="{FBE93041-10ED-4289-9F63-263A5B164F95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FA157FF-DDF7-41F2-AC00-350504DEA38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Processors mainly purchase milled rice and add value through destoning, grading, and packaging.</a:t>
          </a:r>
        </a:p>
      </dgm:t>
    </dgm:pt>
    <dgm:pt modelId="{7BDBDFED-0114-4CC1-9BE7-CFC180819D56}" type="parTrans" cxnId="{BF5F3E7A-8A62-40EB-8CA7-6F37E526FE5E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ED39A25-D073-4400-8B9B-69AACE70C7DA}" type="sibTrans" cxnId="{BF5F3E7A-8A62-40EB-8CA7-6F37E526FE5E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8E175E8F-B6B9-4863-B9F4-F9DB11015E0D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Susceptible to climate shocks</a:t>
          </a:r>
        </a:p>
      </dgm:t>
    </dgm:pt>
    <dgm:pt modelId="{2C8FB231-1CD3-4045-900E-F2F477029CCB}" type="parTrans" cxnId="{DD07BE2D-2E88-49F9-A686-DC9EAE4753A8}">
      <dgm:prSet/>
      <dgm:spPr/>
      <dgm:t>
        <a:bodyPr/>
        <a:lstStyle/>
        <a:p>
          <a:endParaRPr lang="en-US"/>
        </a:p>
      </dgm:t>
    </dgm:pt>
    <dgm:pt modelId="{ADD70351-DFB4-483A-B6F2-87468A9C6732}" type="sibTrans" cxnId="{DD07BE2D-2E88-49F9-A686-DC9EAE4753A8}">
      <dgm:prSet/>
      <dgm:spPr/>
      <dgm:t>
        <a:bodyPr/>
        <a:lstStyle/>
        <a:p>
          <a:endParaRPr lang="en-US"/>
        </a:p>
      </dgm:t>
    </dgm:pt>
    <dgm:pt modelId="{47E8A004-9B3F-4445-AFC3-EFBA5F02E144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Low diffusion of improved varieties (</a:t>
          </a:r>
          <a:r>
            <a:rPr lang="en-US" sz="1500" dirty="0" err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Kilombero</a:t>
          </a:r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 &amp; Super Faya are water-intensive and late-maturing)</a:t>
          </a:r>
        </a:p>
      </dgm:t>
    </dgm:pt>
    <dgm:pt modelId="{1BA2E406-3E54-4279-AA8C-A45519E66DF8}" type="parTrans" cxnId="{7D6B0680-9FD6-445A-94C3-AA28EFCEAE6C}">
      <dgm:prSet/>
      <dgm:spPr/>
      <dgm:t>
        <a:bodyPr/>
        <a:lstStyle/>
        <a:p>
          <a:endParaRPr lang="en-US"/>
        </a:p>
      </dgm:t>
    </dgm:pt>
    <dgm:pt modelId="{1F99F65B-FD91-41C9-882F-3C77853F7E43}" type="sibTrans" cxnId="{7D6B0680-9FD6-445A-94C3-AA28EFCEAE6C}">
      <dgm:prSet/>
      <dgm:spPr/>
      <dgm:t>
        <a:bodyPr/>
        <a:lstStyle/>
        <a:p>
          <a:endParaRPr lang="en-US"/>
        </a:p>
      </dgm:t>
    </dgm:pt>
    <dgm:pt modelId="{76D6AF57-DCAC-4DA4-AFCF-5FC5B352CB16}">
      <dgm:prSet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Poor post-harvest handling, unspecialized milling, and adulteration reduce rice quality – </a:t>
          </a:r>
          <a:r>
            <a:rPr lang="en-US" sz="1500" i="1" u="sng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 key driver of prices </a:t>
          </a:r>
        </a:p>
      </dgm:t>
    </dgm:pt>
    <dgm:pt modelId="{5BB3E022-DBA4-48BC-9F49-294AB87FAD2A}" type="parTrans" cxnId="{841B307B-0BC7-480A-BA0A-F12C70FE3C54}">
      <dgm:prSet/>
      <dgm:spPr/>
      <dgm:t>
        <a:bodyPr/>
        <a:lstStyle/>
        <a:p>
          <a:endParaRPr lang="en-US"/>
        </a:p>
      </dgm:t>
    </dgm:pt>
    <dgm:pt modelId="{C2E9EFB2-519B-42B3-9FD4-E80473F0E5FB}" type="sibTrans" cxnId="{841B307B-0BC7-480A-BA0A-F12C70FE3C54}">
      <dgm:prSet/>
      <dgm:spPr/>
      <dgm:t>
        <a:bodyPr/>
        <a:lstStyle/>
        <a:p>
          <a:endParaRPr lang="en-US"/>
        </a:p>
      </dgm:t>
    </dgm:pt>
    <dgm:pt modelId="{46A2FE64-761A-4B72-9B66-032498FACF79}" type="pres">
      <dgm:prSet presAssocID="{52BDEF6D-F10E-4CA6-AFDE-FF037E8B5FF4}" presName="linearFlow" presStyleCnt="0">
        <dgm:presLayoutVars>
          <dgm:dir/>
          <dgm:animLvl val="lvl"/>
          <dgm:resizeHandles val="exact"/>
        </dgm:presLayoutVars>
      </dgm:prSet>
      <dgm:spPr/>
    </dgm:pt>
    <dgm:pt modelId="{0804870C-62A8-4D7B-942F-CB0315692B06}" type="pres">
      <dgm:prSet presAssocID="{76BD53EA-F8D8-4D9F-AFAB-43F8D533038C}" presName="composite" presStyleCnt="0"/>
      <dgm:spPr/>
    </dgm:pt>
    <dgm:pt modelId="{68584887-2EF7-4C11-B2A8-22920CC0726A}" type="pres">
      <dgm:prSet presAssocID="{76BD53EA-F8D8-4D9F-AFAB-43F8D533038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79B785B-B4EB-4CE3-8B47-AC9131CE39FB}" type="pres">
      <dgm:prSet presAssocID="{76BD53EA-F8D8-4D9F-AFAB-43F8D533038C}" presName="descendantText" presStyleLbl="alignAcc1" presStyleIdx="0" presStyleCnt="3">
        <dgm:presLayoutVars>
          <dgm:bulletEnabled val="1"/>
        </dgm:presLayoutVars>
      </dgm:prSet>
      <dgm:spPr/>
    </dgm:pt>
    <dgm:pt modelId="{E7BFAD80-D872-4705-82C7-0B28FE94E063}" type="pres">
      <dgm:prSet presAssocID="{6B49BD2D-12E1-47BF-9000-913964A4853C}" presName="sp" presStyleCnt="0"/>
      <dgm:spPr/>
    </dgm:pt>
    <dgm:pt modelId="{C62AF8A8-3E61-42B2-838D-9B5344D72C39}" type="pres">
      <dgm:prSet presAssocID="{6B9EE712-7C57-4B7B-989A-F7AC287BF6C3}" presName="composite" presStyleCnt="0"/>
      <dgm:spPr/>
    </dgm:pt>
    <dgm:pt modelId="{3210A856-527A-490B-A6E5-2B476509F380}" type="pres">
      <dgm:prSet presAssocID="{6B9EE712-7C57-4B7B-989A-F7AC287BF6C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65CC350-DED6-46F9-A928-2C9C06490952}" type="pres">
      <dgm:prSet presAssocID="{6B9EE712-7C57-4B7B-989A-F7AC287BF6C3}" presName="descendantText" presStyleLbl="alignAcc1" presStyleIdx="1" presStyleCnt="3">
        <dgm:presLayoutVars>
          <dgm:bulletEnabled val="1"/>
        </dgm:presLayoutVars>
      </dgm:prSet>
      <dgm:spPr/>
    </dgm:pt>
    <dgm:pt modelId="{9C2743C4-7366-4B0A-8F7B-C00DD8DEE6FB}" type="pres">
      <dgm:prSet presAssocID="{4EE65006-0ACF-4853-B6D1-93FCED31EF95}" presName="sp" presStyleCnt="0"/>
      <dgm:spPr/>
    </dgm:pt>
    <dgm:pt modelId="{B6D50042-36A9-4FE1-A82F-106792C9A52F}" type="pres">
      <dgm:prSet presAssocID="{FF8F8F68-958C-414C-A4A7-523941CEFF5B}" presName="composite" presStyleCnt="0"/>
      <dgm:spPr/>
    </dgm:pt>
    <dgm:pt modelId="{CF887160-C174-427E-90F0-7F63A5A6AD3D}" type="pres">
      <dgm:prSet presAssocID="{FF8F8F68-958C-414C-A4A7-523941CEFF5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DF30A7F-0459-4FE8-9ABC-59F59CF4B81B}" type="pres">
      <dgm:prSet presAssocID="{FF8F8F68-958C-414C-A4A7-523941CEFF5B}" presName="descendantText" presStyleLbl="alignAcc1" presStyleIdx="2" presStyleCnt="3" custLinFactNeighborX="98" custLinFactNeighborY="-2624">
        <dgm:presLayoutVars>
          <dgm:bulletEnabled val="1"/>
        </dgm:presLayoutVars>
      </dgm:prSet>
      <dgm:spPr/>
    </dgm:pt>
  </dgm:ptLst>
  <dgm:cxnLst>
    <dgm:cxn modelId="{0414BE08-7FEE-4479-BD1E-746BEF94256F}" type="presOf" srcId="{74FE22F1-026B-477B-936F-D0B99187A536}" destId="{DDF30A7F-0459-4FE8-9ABC-59F59CF4B81B}" srcOrd="0" destOrd="0" presId="urn:microsoft.com/office/officeart/2005/8/layout/chevron2"/>
    <dgm:cxn modelId="{1E4FA30F-7788-4211-B666-5FD690CDA10C}" type="presOf" srcId="{6B9EE712-7C57-4B7B-989A-F7AC287BF6C3}" destId="{3210A856-527A-490B-A6E5-2B476509F380}" srcOrd="0" destOrd="0" presId="urn:microsoft.com/office/officeart/2005/8/layout/chevron2"/>
    <dgm:cxn modelId="{AD46BE27-ECFA-4806-A504-18E6807F65EC}" type="presOf" srcId="{47E8A004-9B3F-4445-AFC3-EFBA5F02E144}" destId="{879B785B-B4EB-4CE3-8B47-AC9131CE39FB}" srcOrd="0" destOrd="2" presId="urn:microsoft.com/office/officeart/2005/8/layout/chevron2"/>
    <dgm:cxn modelId="{9DA8FE28-BDAB-4282-9DEA-3277D35EE086}" srcId="{76BD53EA-F8D8-4D9F-AFAB-43F8D533038C}" destId="{13270D29-0EA7-4D51-9233-8A1A3AE5CE0B}" srcOrd="0" destOrd="0" parTransId="{621C74D0-D63B-4CB7-8417-F3B3B088B952}" sibTransId="{87D133D8-6A8F-4E94-B9FD-BC6FC12127D1}"/>
    <dgm:cxn modelId="{DD07BE2D-2E88-49F9-A686-DC9EAE4753A8}" srcId="{6B9EE712-7C57-4B7B-989A-F7AC287BF6C3}" destId="{8E175E8F-B6B9-4863-B9F4-F9DB11015E0D}" srcOrd="2" destOrd="0" parTransId="{2C8FB231-1CD3-4045-900E-F2F477029CCB}" sibTransId="{ADD70351-DFB4-483A-B6F2-87468A9C6732}"/>
    <dgm:cxn modelId="{1548AF35-0C7B-4817-B8EB-C3FC9AE853A5}" srcId="{6B9EE712-7C57-4B7B-989A-F7AC287BF6C3}" destId="{E5BA9CBE-9E89-4764-B2DD-AEE866546C0C}" srcOrd="1" destOrd="0" parTransId="{489DF725-CDF5-4AE5-A950-6FD8D10EE983}" sibTransId="{2CFAC3F0-CD69-42C6-8276-636660EBB2D6}"/>
    <dgm:cxn modelId="{FBE93041-10ED-4289-9F63-263A5B164F95}" srcId="{FF8F8F68-958C-414C-A4A7-523941CEFF5B}" destId="{74FE22F1-026B-477B-936F-D0B99187A536}" srcOrd="0" destOrd="0" parTransId="{A0B75066-5A6B-4661-9B5C-A58DA08B4D8A}" sibTransId="{C1FF81E3-4A3F-4FE2-A405-E56BD79BA9D9}"/>
    <dgm:cxn modelId="{89BBD570-5581-45BE-8A90-D503339F7833}" type="presOf" srcId="{13270D29-0EA7-4D51-9233-8A1A3AE5CE0B}" destId="{879B785B-B4EB-4CE3-8B47-AC9131CE39FB}" srcOrd="0" destOrd="0" presId="urn:microsoft.com/office/officeart/2005/8/layout/chevron2"/>
    <dgm:cxn modelId="{381F2F54-4992-46A1-9BEE-2A95A82A6BA6}" type="presOf" srcId="{76D6AF57-DCAC-4DA4-AFCF-5FC5B352CB16}" destId="{DDF30A7F-0459-4FE8-9ABC-59F59CF4B81B}" srcOrd="0" destOrd="2" presId="urn:microsoft.com/office/officeart/2005/8/layout/chevron2"/>
    <dgm:cxn modelId="{BF5F3E7A-8A62-40EB-8CA7-6F37E526FE5E}" srcId="{FF8F8F68-958C-414C-A4A7-523941CEFF5B}" destId="{0FA157FF-DDF7-41F2-AC00-350504DEA382}" srcOrd="1" destOrd="0" parTransId="{7BDBDFED-0114-4CC1-9BE7-CFC180819D56}" sibTransId="{BED39A25-D073-4400-8B9B-69AACE70C7DA}"/>
    <dgm:cxn modelId="{841B307B-0BC7-480A-BA0A-F12C70FE3C54}" srcId="{FF8F8F68-958C-414C-A4A7-523941CEFF5B}" destId="{76D6AF57-DCAC-4DA4-AFCF-5FC5B352CB16}" srcOrd="2" destOrd="0" parTransId="{5BB3E022-DBA4-48BC-9F49-294AB87FAD2A}" sibTransId="{C2E9EFB2-519B-42B3-9FD4-E80473F0E5FB}"/>
    <dgm:cxn modelId="{7D6B0680-9FD6-445A-94C3-AA28EFCEAE6C}" srcId="{76BD53EA-F8D8-4D9F-AFAB-43F8D533038C}" destId="{47E8A004-9B3F-4445-AFC3-EFBA5F02E144}" srcOrd="2" destOrd="0" parTransId="{1BA2E406-3E54-4279-AA8C-A45519E66DF8}" sibTransId="{1F99F65B-FD91-41C9-882F-3C77853F7E43}"/>
    <dgm:cxn modelId="{2E21EB81-0F56-45CA-9910-87850CF5E7CF}" srcId="{52BDEF6D-F10E-4CA6-AFDE-FF037E8B5FF4}" destId="{76BD53EA-F8D8-4D9F-AFAB-43F8D533038C}" srcOrd="0" destOrd="0" parTransId="{F71A5275-0BD5-47C7-9C11-9A83770BFDEE}" sibTransId="{6B49BD2D-12E1-47BF-9000-913964A4853C}"/>
    <dgm:cxn modelId="{28C05B8C-30A8-4452-8092-727DE94E9943}" type="presOf" srcId="{FF8F8F68-958C-414C-A4A7-523941CEFF5B}" destId="{CF887160-C174-427E-90F0-7F63A5A6AD3D}" srcOrd="0" destOrd="0" presId="urn:microsoft.com/office/officeart/2005/8/layout/chevron2"/>
    <dgm:cxn modelId="{22130194-0CC6-455B-BC43-B09D95C652DA}" srcId="{52BDEF6D-F10E-4CA6-AFDE-FF037E8B5FF4}" destId="{FF8F8F68-958C-414C-A4A7-523941CEFF5B}" srcOrd="2" destOrd="0" parTransId="{8692A01B-E6DF-47F2-A350-5CC13E132698}" sibTransId="{63CA3746-8475-4ECB-A85B-C19DBBB67D39}"/>
    <dgm:cxn modelId="{8F2CFA97-962E-4F47-9DB4-DD17009F4B19}" srcId="{6B9EE712-7C57-4B7B-989A-F7AC287BF6C3}" destId="{F3135134-122F-46D9-980D-00E91104BD70}" srcOrd="0" destOrd="0" parTransId="{27B16015-D353-457B-BA3E-587C509ACF6F}" sibTransId="{46C8C09F-455A-4482-A738-7FD00328483E}"/>
    <dgm:cxn modelId="{C8F054A8-E93B-4EE6-AD9E-CAE78594DEBA}" type="presOf" srcId="{8E175E8F-B6B9-4863-B9F4-F9DB11015E0D}" destId="{265CC350-DED6-46F9-A928-2C9C06490952}" srcOrd="0" destOrd="2" presId="urn:microsoft.com/office/officeart/2005/8/layout/chevron2"/>
    <dgm:cxn modelId="{434F0FB7-F16B-4261-B161-8F641457E06B}" srcId="{52BDEF6D-F10E-4CA6-AFDE-FF037E8B5FF4}" destId="{6B9EE712-7C57-4B7B-989A-F7AC287BF6C3}" srcOrd="1" destOrd="0" parTransId="{BBFEBB22-27D5-4C76-9C65-9B558830D5ED}" sibTransId="{4EE65006-0ACF-4853-B6D1-93FCED31EF95}"/>
    <dgm:cxn modelId="{081CC0BA-B521-438D-9CBE-C3FA6FB4FB06}" type="presOf" srcId="{37245AD6-4671-4A9A-AEAD-A31EB0EB77BB}" destId="{879B785B-B4EB-4CE3-8B47-AC9131CE39FB}" srcOrd="0" destOrd="1" presId="urn:microsoft.com/office/officeart/2005/8/layout/chevron2"/>
    <dgm:cxn modelId="{7BB18CC4-BC92-472B-A90C-5A77AB56F39E}" type="presOf" srcId="{0FA157FF-DDF7-41F2-AC00-350504DEA382}" destId="{DDF30A7F-0459-4FE8-9ABC-59F59CF4B81B}" srcOrd="0" destOrd="1" presId="urn:microsoft.com/office/officeart/2005/8/layout/chevron2"/>
    <dgm:cxn modelId="{D39A01CA-F479-49E8-BBE8-0593A42B8C83}" type="presOf" srcId="{F3135134-122F-46D9-980D-00E91104BD70}" destId="{265CC350-DED6-46F9-A928-2C9C06490952}" srcOrd="0" destOrd="0" presId="urn:microsoft.com/office/officeart/2005/8/layout/chevron2"/>
    <dgm:cxn modelId="{026DBADB-1859-4C8A-BC7D-0AD573231BA1}" type="presOf" srcId="{52BDEF6D-F10E-4CA6-AFDE-FF037E8B5FF4}" destId="{46A2FE64-761A-4B72-9B66-032498FACF79}" srcOrd="0" destOrd="0" presId="urn:microsoft.com/office/officeart/2005/8/layout/chevron2"/>
    <dgm:cxn modelId="{71F6A7DF-03BA-41BC-9B30-78E68415DAC6}" type="presOf" srcId="{E5BA9CBE-9E89-4764-B2DD-AEE866546C0C}" destId="{265CC350-DED6-46F9-A928-2C9C06490952}" srcOrd="0" destOrd="1" presId="urn:microsoft.com/office/officeart/2005/8/layout/chevron2"/>
    <dgm:cxn modelId="{90F196E5-C13C-45A9-965D-0750FB4B8AB9}" type="presOf" srcId="{76BD53EA-F8D8-4D9F-AFAB-43F8D533038C}" destId="{68584887-2EF7-4C11-B2A8-22920CC0726A}" srcOrd="0" destOrd="0" presId="urn:microsoft.com/office/officeart/2005/8/layout/chevron2"/>
    <dgm:cxn modelId="{F2D5FFF2-2675-487A-95DF-90A609992FC0}" srcId="{76BD53EA-F8D8-4D9F-AFAB-43F8D533038C}" destId="{37245AD6-4671-4A9A-AEAD-A31EB0EB77BB}" srcOrd="1" destOrd="0" parTransId="{FAFB4DA5-CDBB-43CA-BB17-173057436AEC}" sibTransId="{30CD2F10-5A4E-4941-973B-7480E23AC245}"/>
    <dgm:cxn modelId="{BDD5C4D3-D1B9-43E9-B225-6F674CD69847}" type="presParOf" srcId="{46A2FE64-761A-4B72-9B66-032498FACF79}" destId="{0804870C-62A8-4D7B-942F-CB0315692B06}" srcOrd="0" destOrd="0" presId="urn:microsoft.com/office/officeart/2005/8/layout/chevron2"/>
    <dgm:cxn modelId="{CA197913-ED2C-41DF-AA57-EDED3351A85B}" type="presParOf" srcId="{0804870C-62A8-4D7B-942F-CB0315692B06}" destId="{68584887-2EF7-4C11-B2A8-22920CC0726A}" srcOrd="0" destOrd="0" presId="urn:microsoft.com/office/officeart/2005/8/layout/chevron2"/>
    <dgm:cxn modelId="{1AC12E81-4B98-4480-B84B-56A83D4EFA5C}" type="presParOf" srcId="{0804870C-62A8-4D7B-942F-CB0315692B06}" destId="{879B785B-B4EB-4CE3-8B47-AC9131CE39FB}" srcOrd="1" destOrd="0" presId="urn:microsoft.com/office/officeart/2005/8/layout/chevron2"/>
    <dgm:cxn modelId="{90C77A27-F27D-4D8C-99A2-23220A445C94}" type="presParOf" srcId="{46A2FE64-761A-4B72-9B66-032498FACF79}" destId="{E7BFAD80-D872-4705-82C7-0B28FE94E063}" srcOrd="1" destOrd="0" presId="urn:microsoft.com/office/officeart/2005/8/layout/chevron2"/>
    <dgm:cxn modelId="{9133F4BB-81BD-4629-840E-03DDC0DB487A}" type="presParOf" srcId="{46A2FE64-761A-4B72-9B66-032498FACF79}" destId="{C62AF8A8-3E61-42B2-838D-9B5344D72C39}" srcOrd="2" destOrd="0" presId="urn:microsoft.com/office/officeart/2005/8/layout/chevron2"/>
    <dgm:cxn modelId="{8EB2C961-C3F7-4174-B6FF-4B059F79F237}" type="presParOf" srcId="{C62AF8A8-3E61-42B2-838D-9B5344D72C39}" destId="{3210A856-527A-490B-A6E5-2B476509F380}" srcOrd="0" destOrd="0" presId="urn:microsoft.com/office/officeart/2005/8/layout/chevron2"/>
    <dgm:cxn modelId="{985E1B95-6BE6-4E1B-8754-EDC8ABE8E3B8}" type="presParOf" srcId="{C62AF8A8-3E61-42B2-838D-9B5344D72C39}" destId="{265CC350-DED6-46F9-A928-2C9C06490952}" srcOrd="1" destOrd="0" presId="urn:microsoft.com/office/officeart/2005/8/layout/chevron2"/>
    <dgm:cxn modelId="{CF538A29-5EC9-457A-A56C-0CFF6FC29F82}" type="presParOf" srcId="{46A2FE64-761A-4B72-9B66-032498FACF79}" destId="{9C2743C4-7366-4B0A-8F7B-C00DD8DEE6FB}" srcOrd="3" destOrd="0" presId="urn:microsoft.com/office/officeart/2005/8/layout/chevron2"/>
    <dgm:cxn modelId="{9322F617-490E-4539-A9EE-9FBC5D0B01B5}" type="presParOf" srcId="{46A2FE64-761A-4B72-9B66-032498FACF79}" destId="{B6D50042-36A9-4FE1-A82F-106792C9A52F}" srcOrd="4" destOrd="0" presId="urn:microsoft.com/office/officeart/2005/8/layout/chevron2"/>
    <dgm:cxn modelId="{5195F282-4686-4819-B879-CAB401C342F6}" type="presParOf" srcId="{B6D50042-36A9-4FE1-A82F-106792C9A52F}" destId="{CF887160-C174-427E-90F0-7F63A5A6AD3D}" srcOrd="0" destOrd="0" presId="urn:microsoft.com/office/officeart/2005/8/layout/chevron2"/>
    <dgm:cxn modelId="{D58A8D60-B4C7-46CF-A38B-E6EB3189B132}" type="presParOf" srcId="{B6D50042-36A9-4FE1-A82F-106792C9A52F}" destId="{DDF30A7F-0459-4FE8-9ABC-59F59CF4B8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DEF6D-F10E-4CA6-AFDE-FF037E8B5F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D53EA-F8D8-4D9F-AFAB-43F8D533038C}">
      <dgm:prSet phldrT="[Text]" phldr="0" custT="1"/>
      <dgm:spPr>
        <a:solidFill>
          <a:srgbClr val="92D050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Weak technical services</a:t>
          </a:r>
        </a:p>
      </dgm:t>
    </dgm:pt>
    <dgm:pt modelId="{F71A5275-0BD5-47C7-9C11-9A83770BFDEE}" type="parTrans" cxnId="{2E21EB81-0F56-45CA-9910-87850CF5E7CF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B49BD2D-12E1-47BF-9000-913964A4853C}" type="sibTrans" cxnId="{2E21EB81-0F56-45CA-9910-87850CF5E7CF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3270D29-0EA7-4D51-9233-8A1A3AE5CE0B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Inadequate field officers, across irrigation schemes, that are specialized in rice production</a:t>
          </a:r>
        </a:p>
      </dgm:t>
    </dgm:pt>
    <dgm:pt modelId="{621C74D0-D63B-4CB7-8417-F3B3B088B952}" type="parTrans" cxnId="{9DA8FE28-BDAB-4282-9DEA-3277D35EE08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87D133D8-6A8F-4E94-B9FD-BC6FC12127D1}" type="sibTrans" cxnId="{9DA8FE28-BDAB-4282-9DEA-3277D35EE08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B9EE712-7C57-4B7B-989A-F7AC287BF6C3}">
      <dgm:prSet phldrT="[Text]" phldr="0" custT="1"/>
      <dgm:spPr>
        <a:solidFill>
          <a:srgbClr val="92D050"/>
        </a:solidFill>
      </dgm:spPr>
      <dgm:t>
        <a:bodyPr/>
        <a:lstStyle/>
        <a:p>
          <a:r>
            <a:rPr lang="en-US" sz="17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Low policy </a:t>
          </a:r>
          <a:r>
            <a:rPr lang="en-US" sz="1600" dirty="0" err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prioritisation</a:t>
          </a:r>
          <a:endParaRPr lang="en-US" sz="16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BFEBB22-27D5-4C76-9C65-9B558830D5ED}" type="parTrans" cxnId="{434F0FB7-F16B-4261-B161-8F641457E06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EE65006-0ACF-4853-B6D1-93FCED31EF95}" type="sibTrans" cxnId="{434F0FB7-F16B-4261-B161-8F641457E06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3135134-122F-46D9-980D-00E91104BD70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Rice ranks low in Malawi’s policy priorities - is weakly reflected in national policies and strategies, including NES-II.</a:t>
          </a:r>
        </a:p>
      </dgm:t>
    </dgm:pt>
    <dgm:pt modelId="{27B16015-D353-457B-BA3E-587C509ACF6F}" type="parTrans" cxnId="{8F2CFA97-962E-4F47-9DB4-DD17009F4B1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6C8C09F-455A-4482-A738-7FD00328483E}" type="sibTrans" cxnId="{8F2CFA97-962E-4F47-9DB4-DD17009F4B1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251D9A8-2B6B-4E87-8DAC-833F61A67328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Rice has under-resourced research and seed systems </a:t>
          </a:r>
        </a:p>
      </dgm:t>
    </dgm:pt>
    <dgm:pt modelId="{FD43B3BC-F5BB-4DE3-9449-BEB597A8A452}" type="parTrans" cxnId="{6425A1F1-7DC6-4749-AF31-E57645DFA15B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CEE4581-B976-4C0E-83D8-8DB334D72807}" type="sibTrans" cxnId="{6425A1F1-7DC6-4749-AF31-E57645DFA15B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3E3A762D-2C39-4C6C-9029-4E2EE23368A0}">
      <dgm:prSet custT="1"/>
      <dgm:spPr>
        <a:solidFill>
          <a:srgbClr val="92D050"/>
        </a:solidFill>
      </dgm:spPr>
      <dgm:t>
        <a:bodyPr/>
        <a:lstStyle/>
        <a:p>
          <a:r>
            <a:rPr lang="en-US" sz="17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Lack of structured markets</a:t>
          </a:r>
        </a:p>
      </dgm:t>
    </dgm:pt>
    <dgm:pt modelId="{0265FCA8-BFA4-4D47-979F-E06376551819}" type="parTrans" cxnId="{0BD08CAF-F896-4B6B-AFCB-8C5D43C2285E}">
      <dgm:prSet/>
      <dgm:spPr/>
      <dgm:t>
        <a:bodyPr/>
        <a:lstStyle/>
        <a:p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5BF915EE-4E9D-4CFE-914F-630087BBE07F}" type="sibTrans" cxnId="{0BD08CAF-F896-4B6B-AFCB-8C5D43C2285E}">
      <dgm:prSet/>
      <dgm:spPr/>
      <dgm:t>
        <a:bodyPr/>
        <a:lstStyle/>
        <a:p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59C3178-6809-4250-AC99-2FF7B8189FD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Rice markets are dominated by vendors – only about 10% sell to structured markets</a:t>
          </a:r>
        </a:p>
      </dgm:t>
    </dgm:pt>
    <dgm:pt modelId="{C1A03CA8-1A46-447F-8D74-830DA2E54571}" type="parTrans" cxnId="{44BD4E21-377A-4DC6-9546-72E3F3C9414E}">
      <dgm:prSet/>
      <dgm:spPr/>
    </dgm:pt>
    <dgm:pt modelId="{6C45ADAD-55D9-4146-9744-E0363DBF2602}" type="sibTrans" cxnId="{44BD4E21-377A-4DC6-9546-72E3F3C9414E}">
      <dgm:prSet/>
      <dgm:spPr/>
    </dgm:pt>
    <dgm:pt modelId="{31C6809B-2D90-4FFD-B684-E9DCF21EF50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Insufficient value addition and processing</a:t>
          </a:r>
        </a:p>
      </dgm:t>
    </dgm:pt>
    <dgm:pt modelId="{490F11C2-F3F7-4EDD-99AB-E9D0180767E7}" type="parTrans" cxnId="{63C57BFE-C1A5-446B-8FD6-0470D95AF88B}">
      <dgm:prSet/>
      <dgm:spPr/>
    </dgm:pt>
    <dgm:pt modelId="{38D6B324-A344-4203-B6EC-5D8FE53ECA77}" type="sibTrans" cxnId="{63C57BFE-C1A5-446B-8FD6-0470D95AF88B}">
      <dgm:prSet/>
      <dgm:spPr/>
    </dgm:pt>
    <dgm:pt modelId="{AE759CD8-2053-4F44-8D68-4A813E357E20}">
      <dgm:prSet phldrT="[Text]"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0" dirty="0">
              <a:latin typeface="Yu Gothic" panose="020B0400000000000000" pitchFamily="34" charset="-128"/>
              <a:ea typeface="Yu Gothic" panose="020B0400000000000000" pitchFamily="34" charset="-128"/>
            </a:rPr>
            <a:t>Weak research-extension linkages</a:t>
          </a:r>
          <a:endParaRPr lang="en-US" sz="18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EF3707E-D215-4EF9-B325-13C57B3655D6}" type="parTrans" cxnId="{74C8B5A8-CEA5-4557-9A7A-358A3B47E1BE}">
      <dgm:prSet/>
      <dgm:spPr/>
    </dgm:pt>
    <dgm:pt modelId="{FC6C81AA-DAEC-4C67-B9C2-3DEAC88053F4}" type="sibTrans" cxnId="{74C8B5A8-CEA5-4557-9A7A-358A3B47E1BE}">
      <dgm:prSet/>
      <dgm:spPr/>
    </dgm:pt>
    <dgm:pt modelId="{46A2FE64-761A-4B72-9B66-032498FACF79}" type="pres">
      <dgm:prSet presAssocID="{52BDEF6D-F10E-4CA6-AFDE-FF037E8B5FF4}" presName="linearFlow" presStyleCnt="0">
        <dgm:presLayoutVars>
          <dgm:dir/>
          <dgm:animLvl val="lvl"/>
          <dgm:resizeHandles val="exact"/>
        </dgm:presLayoutVars>
      </dgm:prSet>
      <dgm:spPr/>
    </dgm:pt>
    <dgm:pt modelId="{0804870C-62A8-4D7B-942F-CB0315692B06}" type="pres">
      <dgm:prSet presAssocID="{76BD53EA-F8D8-4D9F-AFAB-43F8D533038C}" presName="composite" presStyleCnt="0"/>
      <dgm:spPr/>
    </dgm:pt>
    <dgm:pt modelId="{68584887-2EF7-4C11-B2A8-22920CC0726A}" type="pres">
      <dgm:prSet presAssocID="{76BD53EA-F8D8-4D9F-AFAB-43F8D533038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79B785B-B4EB-4CE3-8B47-AC9131CE39FB}" type="pres">
      <dgm:prSet presAssocID="{76BD53EA-F8D8-4D9F-AFAB-43F8D533038C}" presName="descendantText" presStyleLbl="alignAcc1" presStyleIdx="0" presStyleCnt="3">
        <dgm:presLayoutVars>
          <dgm:bulletEnabled val="1"/>
        </dgm:presLayoutVars>
      </dgm:prSet>
      <dgm:spPr/>
    </dgm:pt>
    <dgm:pt modelId="{E7BFAD80-D872-4705-82C7-0B28FE94E063}" type="pres">
      <dgm:prSet presAssocID="{6B49BD2D-12E1-47BF-9000-913964A4853C}" presName="sp" presStyleCnt="0"/>
      <dgm:spPr/>
    </dgm:pt>
    <dgm:pt modelId="{C62AF8A8-3E61-42B2-838D-9B5344D72C39}" type="pres">
      <dgm:prSet presAssocID="{6B9EE712-7C57-4B7B-989A-F7AC287BF6C3}" presName="composite" presStyleCnt="0"/>
      <dgm:spPr/>
    </dgm:pt>
    <dgm:pt modelId="{3210A856-527A-490B-A6E5-2B476509F380}" type="pres">
      <dgm:prSet presAssocID="{6B9EE712-7C57-4B7B-989A-F7AC287BF6C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65CC350-DED6-46F9-A928-2C9C06490952}" type="pres">
      <dgm:prSet presAssocID="{6B9EE712-7C57-4B7B-989A-F7AC287BF6C3}" presName="descendantText" presStyleLbl="alignAcc1" presStyleIdx="1" presStyleCnt="3" custLinFactNeighborX="293" custLinFactNeighborY="875">
        <dgm:presLayoutVars>
          <dgm:bulletEnabled val="1"/>
        </dgm:presLayoutVars>
      </dgm:prSet>
      <dgm:spPr/>
    </dgm:pt>
    <dgm:pt modelId="{0CDB2B3C-FA2C-432F-A45A-702E571781C9}" type="pres">
      <dgm:prSet presAssocID="{4EE65006-0ACF-4853-B6D1-93FCED31EF95}" presName="sp" presStyleCnt="0"/>
      <dgm:spPr/>
    </dgm:pt>
    <dgm:pt modelId="{68C5DDB6-EC6B-402E-80F5-3F08BCAF8EB1}" type="pres">
      <dgm:prSet presAssocID="{3E3A762D-2C39-4C6C-9029-4E2EE23368A0}" presName="composite" presStyleCnt="0"/>
      <dgm:spPr/>
    </dgm:pt>
    <dgm:pt modelId="{3E7AC8AB-AD1E-40F0-8014-FB3EC46CF397}" type="pres">
      <dgm:prSet presAssocID="{3E3A762D-2C39-4C6C-9029-4E2EE23368A0}" presName="parentText" presStyleLbl="alignNode1" presStyleIdx="2" presStyleCnt="3" custLinFactNeighborX="3480" custLinFactNeighborY="-2437">
        <dgm:presLayoutVars>
          <dgm:chMax val="1"/>
          <dgm:bulletEnabled val="1"/>
        </dgm:presLayoutVars>
      </dgm:prSet>
      <dgm:spPr/>
    </dgm:pt>
    <dgm:pt modelId="{18B0E83F-30E2-435E-A4BB-51D7C1586CC8}" type="pres">
      <dgm:prSet presAssocID="{3E3A762D-2C39-4C6C-9029-4E2EE23368A0}" presName="descendantText" presStyleLbl="alignAcc1" presStyleIdx="2" presStyleCnt="3" custLinFactNeighborY="3748">
        <dgm:presLayoutVars>
          <dgm:bulletEnabled val="1"/>
        </dgm:presLayoutVars>
      </dgm:prSet>
      <dgm:spPr/>
    </dgm:pt>
  </dgm:ptLst>
  <dgm:cxnLst>
    <dgm:cxn modelId="{8B48CA01-B5E9-4A61-BFAC-ED7DC2929A9E}" type="presOf" srcId="{B251D9A8-2B6B-4E87-8DAC-833F61A67328}" destId="{265CC350-DED6-46F9-A928-2C9C06490952}" srcOrd="0" destOrd="1" presId="urn:microsoft.com/office/officeart/2005/8/layout/chevron2"/>
    <dgm:cxn modelId="{1E4FA30F-7788-4211-B666-5FD690CDA10C}" type="presOf" srcId="{6B9EE712-7C57-4B7B-989A-F7AC287BF6C3}" destId="{3210A856-527A-490B-A6E5-2B476509F380}" srcOrd="0" destOrd="0" presId="urn:microsoft.com/office/officeart/2005/8/layout/chevron2"/>
    <dgm:cxn modelId="{44BD4E21-377A-4DC6-9546-72E3F3C9414E}" srcId="{3E3A762D-2C39-4C6C-9029-4E2EE23368A0}" destId="{659C3178-6809-4250-AC99-2FF7B8189FDD}" srcOrd="0" destOrd="0" parTransId="{C1A03CA8-1A46-447F-8D74-830DA2E54571}" sibTransId="{6C45ADAD-55D9-4146-9744-E0363DBF2602}"/>
    <dgm:cxn modelId="{9DA8FE28-BDAB-4282-9DEA-3277D35EE086}" srcId="{76BD53EA-F8D8-4D9F-AFAB-43F8D533038C}" destId="{13270D29-0EA7-4D51-9233-8A1A3AE5CE0B}" srcOrd="0" destOrd="0" parTransId="{621C74D0-D63B-4CB7-8417-F3B3B088B952}" sibTransId="{87D133D8-6A8F-4E94-B9FD-BC6FC12127D1}"/>
    <dgm:cxn modelId="{89BBD570-5581-45BE-8A90-D503339F7833}" type="presOf" srcId="{13270D29-0EA7-4D51-9233-8A1A3AE5CE0B}" destId="{879B785B-B4EB-4CE3-8B47-AC9131CE39FB}" srcOrd="0" destOrd="0" presId="urn:microsoft.com/office/officeart/2005/8/layout/chevron2"/>
    <dgm:cxn modelId="{E0BF8459-1CF8-4072-8B9B-07E4F3738FAA}" type="presOf" srcId="{AE759CD8-2053-4F44-8D68-4A813E357E20}" destId="{879B785B-B4EB-4CE3-8B47-AC9131CE39FB}" srcOrd="0" destOrd="1" presId="urn:microsoft.com/office/officeart/2005/8/layout/chevron2"/>
    <dgm:cxn modelId="{2E21EB81-0F56-45CA-9910-87850CF5E7CF}" srcId="{52BDEF6D-F10E-4CA6-AFDE-FF037E8B5FF4}" destId="{76BD53EA-F8D8-4D9F-AFAB-43F8D533038C}" srcOrd="0" destOrd="0" parTransId="{F71A5275-0BD5-47C7-9C11-9A83770BFDEE}" sibTransId="{6B49BD2D-12E1-47BF-9000-913964A4853C}"/>
    <dgm:cxn modelId="{8F2CFA97-962E-4F47-9DB4-DD17009F4B19}" srcId="{6B9EE712-7C57-4B7B-989A-F7AC287BF6C3}" destId="{F3135134-122F-46D9-980D-00E91104BD70}" srcOrd="0" destOrd="0" parTransId="{27B16015-D353-457B-BA3E-587C509ACF6F}" sibTransId="{46C8C09F-455A-4482-A738-7FD00328483E}"/>
    <dgm:cxn modelId="{74C8B5A8-CEA5-4557-9A7A-358A3B47E1BE}" srcId="{76BD53EA-F8D8-4D9F-AFAB-43F8D533038C}" destId="{AE759CD8-2053-4F44-8D68-4A813E357E20}" srcOrd="1" destOrd="0" parTransId="{1EF3707E-D215-4EF9-B325-13C57B3655D6}" sibTransId="{FC6C81AA-DAEC-4C67-B9C2-3DEAC88053F4}"/>
    <dgm:cxn modelId="{0BD08CAF-F896-4B6B-AFCB-8C5D43C2285E}" srcId="{52BDEF6D-F10E-4CA6-AFDE-FF037E8B5FF4}" destId="{3E3A762D-2C39-4C6C-9029-4E2EE23368A0}" srcOrd="2" destOrd="0" parTransId="{0265FCA8-BFA4-4D47-979F-E06376551819}" sibTransId="{5BF915EE-4E9D-4CFE-914F-630087BBE07F}"/>
    <dgm:cxn modelId="{40EEB6B0-3D86-4142-8BDB-96C7B31ED5CB}" type="presOf" srcId="{659C3178-6809-4250-AC99-2FF7B8189FDD}" destId="{18B0E83F-30E2-435E-A4BB-51D7C1586CC8}" srcOrd="0" destOrd="0" presId="urn:microsoft.com/office/officeart/2005/8/layout/chevron2"/>
    <dgm:cxn modelId="{434F0FB7-F16B-4261-B161-8F641457E06B}" srcId="{52BDEF6D-F10E-4CA6-AFDE-FF037E8B5FF4}" destId="{6B9EE712-7C57-4B7B-989A-F7AC287BF6C3}" srcOrd="1" destOrd="0" parTransId="{BBFEBB22-27D5-4C76-9C65-9B558830D5ED}" sibTransId="{4EE65006-0ACF-4853-B6D1-93FCED31EF95}"/>
    <dgm:cxn modelId="{D39A01CA-F479-49E8-BBE8-0593A42B8C83}" type="presOf" srcId="{F3135134-122F-46D9-980D-00E91104BD70}" destId="{265CC350-DED6-46F9-A928-2C9C06490952}" srcOrd="0" destOrd="0" presId="urn:microsoft.com/office/officeart/2005/8/layout/chevron2"/>
    <dgm:cxn modelId="{071793D1-6B12-49CB-86F5-9A78C3A84E26}" type="presOf" srcId="{3E3A762D-2C39-4C6C-9029-4E2EE23368A0}" destId="{3E7AC8AB-AD1E-40F0-8014-FB3EC46CF397}" srcOrd="0" destOrd="0" presId="urn:microsoft.com/office/officeart/2005/8/layout/chevron2"/>
    <dgm:cxn modelId="{026DBADB-1859-4C8A-BC7D-0AD573231BA1}" type="presOf" srcId="{52BDEF6D-F10E-4CA6-AFDE-FF037E8B5FF4}" destId="{46A2FE64-761A-4B72-9B66-032498FACF79}" srcOrd="0" destOrd="0" presId="urn:microsoft.com/office/officeart/2005/8/layout/chevron2"/>
    <dgm:cxn modelId="{90F196E5-C13C-45A9-965D-0750FB4B8AB9}" type="presOf" srcId="{76BD53EA-F8D8-4D9F-AFAB-43F8D533038C}" destId="{68584887-2EF7-4C11-B2A8-22920CC0726A}" srcOrd="0" destOrd="0" presId="urn:microsoft.com/office/officeart/2005/8/layout/chevron2"/>
    <dgm:cxn modelId="{6425A1F1-7DC6-4749-AF31-E57645DFA15B}" srcId="{6B9EE712-7C57-4B7B-989A-F7AC287BF6C3}" destId="{B251D9A8-2B6B-4E87-8DAC-833F61A67328}" srcOrd="1" destOrd="0" parTransId="{FD43B3BC-F5BB-4DE3-9449-BEB597A8A452}" sibTransId="{7CEE4581-B976-4C0E-83D8-8DB334D72807}"/>
    <dgm:cxn modelId="{715D4CF7-93D7-49A4-8606-25E89159F0EB}" type="presOf" srcId="{31C6809B-2D90-4FFD-B684-E9DCF21EF502}" destId="{18B0E83F-30E2-435E-A4BB-51D7C1586CC8}" srcOrd="0" destOrd="1" presId="urn:microsoft.com/office/officeart/2005/8/layout/chevron2"/>
    <dgm:cxn modelId="{63C57BFE-C1A5-446B-8FD6-0470D95AF88B}" srcId="{3E3A762D-2C39-4C6C-9029-4E2EE23368A0}" destId="{31C6809B-2D90-4FFD-B684-E9DCF21EF502}" srcOrd="1" destOrd="0" parTransId="{490F11C2-F3F7-4EDD-99AB-E9D0180767E7}" sibTransId="{38D6B324-A344-4203-B6EC-5D8FE53ECA77}"/>
    <dgm:cxn modelId="{BDD5C4D3-D1B9-43E9-B225-6F674CD69847}" type="presParOf" srcId="{46A2FE64-761A-4B72-9B66-032498FACF79}" destId="{0804870C-62A8-4D7B-942F-CB0315692B06}" srcOrd="0" destOrd="0" presId="urn:microsoft.com/office/officeart/2005/8/layout/chevron2"/>
    <dgm:cxn modelId="{CA197913-ED2C-41DF-AA57-EDED3351A85B}" type="presParOf" srcId="{0804870C-62A8-4D7B-942F-CB0315692B06}" destId="{68584887-2EF7-4C11-B2A8-22920CC0726A}" srcOrd="0" destOrd="0" presId="urn:microsoft.com/office/officeart/2005/8/layout/chevron2"/>
    <dgm:cxn modelId="{1AC12E81-4B98-4480-B84B-56A83D4EFA5C}" type="presParOf" srcId="{0804870C-62A8-4D7B-942F-CB0315692B06}" destId="{879B785B-B4EB-4CE3-8B47-AC9131CE39FB}" srcOrd="1" destOrd="0" presId="urn:microsoft.com/office/officeart/2005/8/layout/chevron2"/>
    <dgm:cxn modelId="{90C77A27-F27D-4D8C-99A2-23220A445C94}" type="presParOf" srcId="{46A2FE64-761A-4B72-9B66-032498FACF79}" destId="{E7BFAD80-D872-4705-82C7-0B28FE94E063}" srcOrd="1" destOrd="0" presId="urn:microsoft.com/office/officeart/2005/8/layout/chevron2"/>
    <dgm:cxn modelId="{9133F4BB-81BD-4629-840E-03DDC0DB487A}" type="presParOf" srcId="{46A2FE64-761A-4B72-9B66-032498FACF79}" destId="{C62AF8A8-3E61-42B2-838D-9B5344D72C39}" srcOrd="2" destOrd="0" presId="urn:microsoft.com/office/officeart/2005/8/layout/chevron2"/>
    <dgm:cxn modelId="{8EB2C961-C3F7-4174-B6FF-4B059F79F237}" type="presParOf" srcId="{C62AF8A8-3E61-42B2-838D-9B5344D72C39}" destId="{3210A856-527A-490B-A6E5-2B476509F380}" srcOrd="0" destOrd="0" presId="urn:microsoft.com/office/officeart/2005/8/layout/chevron2"/>
    <dgm:cxn modelId="{985E1B95-6BE6-4E1B-8754-EDC8ABE8E3B8}" type="presParOf" srcId="{C62AF8A8-3E61-42B2-838D-9B5344D72C39}" destId="{265CC350-DED6-46F9-A928-2C9C06490952}" srcOrd="1" destOrd="0" presId="urn:microsoft.com/office/officeart/2005/8/layout/chevron2"/>
    <dgm:cxn modelId="{4DF26BF8-50DF-420F-A58D-F25EAB1D00C7}" type="presParOf" srcId="{46A2FE64-761A-4B72-9B66-032498FACF79}" destId="{0CDB2B3C-FA2C-432F-A45A-702E571781C9}" srcOrd="3" destOrd="0" presId="urn:microsoft.com/office/officeart/2005/8/layout/chevron2"/>
    <dgm:cxn modelId="{30EAB6FD-FD1B-4B7E-85DA-935715415627}" type="presParOf" srcId="{46A2FE64-761A-4B72-9B66-032498FACF79}" destId="{68C5DDB6-EC6B-402E-80F5-3F08BCAF8EB1}" srcOrd="4" destOrd="0" presId="urn:microsoft.com/office/officeart/2005/8/layout/chevron2"/>
    <dgm:cxn modelId="{659ADD7F-9357-49AE-AFAA-E0E3E6A47C9C}" type="presParOf" srcId="{68C5DDB6-EC6B-402E-80F5-3F08BCAF8EB1}" destId="{3E7AC8AB-AD1E-40F0-8014-FB3EC46CF397}" srcOrd="0" destOrd="0" presId="urn:microsoft.com/office/officeart/2005/8/layout/chevron2"/>
    <dgm:cxn modelId="{C384E893-5325-4A98-9774-200CFF9E14E5}" type="presParOf" srcId="{68C5DDB6-EC6B-402E-80F5-3F08BCAF8EB1}" destId="{18B0E83F-30E2-435E-A4BB-51D7C1586C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4887-2EF7-4C11-B2A8-22920CC0726A}">
      <dsp:nvSpPr>
        <dsp:cNvPr id="0" name=""/>
        <dsp:cNvSpPr/>
      </dsp:nvSpPr>
      <dsp:spPr>
        <a:xfrm rot="5400000">
          <a:off x="-268082" y="271697"/>
          <a:ext cx="1787213" cy="125104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Weak seed systems</a:t>
          </a:r>
        </a:p>
      </dsp:txBody>
      <dsp:txXfrm rot="-5400000">
        <a:off x="1" y="629140"/>
        <a:ext cx="1251049" cy="536164"/>
      </dsp:txXfrm>
    </dsp:sp>
    <dsp:sp modelId="{879B785B-B4EB-4CE3-8B47-AC9131CE39FB}">
      <dsp:nvSpPr>
        <dsp:cNvPr id="0" name=""/>
        <dsp:cNvSpPr/>
      </dsp:nvSpPr>
      <dsp:spPr>
        <a:xfrm rot="5400000">
          <a:off x="5866054" y="-4611390"/>
          <a:ext cx="1162299" cy="1039231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Lack of a viable certified seed market for rice (rice is self-pollinated and easily recyclable)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Chronic seed shortages, rampant recycling of grain (seed production is centralized &amp; uncoordinated)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Low diffusion of improved varieties (</a:t>
          </a:r>
          <a:r>
            <a:rPr lang="en-US" sz="1500" kern="1200" dirty="0" err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Kilombero</a:t>
          </a: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 &amp; Super Faya are water-intensive and late-maturing)</a:t>
          </a:r>
        </a:p>
      </dsp:txBody>
      <dsp:txXfrm rot="-5400000">
        <a:off x="1251049" y="60354"/>
        <a:ext cx="10335571" cy="1048821"/>
      </dsp:txXfrm>
    </dsp:sp>
    <dsp:sp modelId="{3210A856-527A-490B-A6E5-2B476509F380}">
      <dsp:nvSpPr>
        <dsp:cNvPr id="0" name=""/>
        <dsp:cNvSpPr/>
      </dsp:nvSpPr>
      <dsp:spPr>
        <a:xfrm rot="5400000">
          <a:off x="-268082" y="1866850"/>
          <a:ext cx="1787213" cy="125104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Rudimentary production systems</a:t>
          </a:r>
        </a:p>
      </dsp:txBody>
      <dsp:txXfrm rot="-5400000">
        <a:off x="1" y="2224293"/>
        <a:ext cx="1251049" cy="536164"/>
      </dsp:txXfrm>
    </dsp:sp>
    <dsp:sp modelId="{265CC350-DED6-46F9-A928-2C9C06490952}">
      <dsp:nvSpPr>
        <dsp:cNvPr id="0" name=""/>
        <dsp:cNvSpPr/>
      </dsp:nvSpPr>
      <dsp:spPr>
        <a:xfrm rot="5400000">
          <a:off x="5866360" y="-3016542"/>
          <a:ext cx="1161688" cy="1039231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About 85% of Malawi’s rice is rainfed (5% irrigated, 10% upland rice)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Large yield gaps (potential yield 7MT/Ha, Apparent yield – 1.8 MT/Ha farm-level, 4MT/Ha irrigated)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Susceptible to climate shocks</a:t>
          </a:r>
        </a:p>
      </dsp:txBody>
      <dsp:txXfrm rot="-5400000">
        <a:off x="1251050" y="1655477"/>
        <a:ext cx="10335601" cy="1048270"/>
      </dsp:txXfrm>
    </dsp:sp>
    <dsp:sp modelId="{CF887160-C174-427E-90F0-7F63A5A6AD3D}">
      <dsp:nvSpPr>
        <dsp:cNvPr id="0" name=""/>
        <dsp:cNvSpPr/>
      </dsp:nvSpPr>
      <dsp:spPr>
        <a:xfrm rot="5400000">
          <a:off x="-268082" y="3462003"/>
          <a:ext cx="1787213" cy="125104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Poor stakeholder  coordination</a:t>
          </a:r>
        </a:p>
      </dsp:txBody>
      <dsp:txXfrm rot="-5400000">
        <a:off x="1" y="3819446"/>
        <a:ext cx="1251049" cy="536164"/>
      </dsp:txXfrm>
    </dsp:sp>
    <dsp:sp modelId="{DDF30A7F-0459-4FE8-9ABC-59F59CF4B81B}">
      <dsp:nvSpPr>
        <dsp:cNvPr id="0" name=""/>
        <dsp:cNvSpPr/>
      </dsp:nvSpPr>
      <dsp:spPr>
        <a:xfrm rot="5400000">
          <a:off x="5866360" y="-1451872"/>
          <a:ext cx="1161688" cy="1039231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Supply-demand imbalances (i.e., Processors struggle to get paddy rice for milling, while producers lack markets)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Processors mainly purchase milled rice and add value through destoning, grading, and packaging.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Poor post-harvest handling, unspecialized milling, and adulteration reduce rice quality – </a:t>
          </a:r>
          <a:r>
            <a:rPr lang="en-US" sz="1500" i="1" u="sng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 key driver of prices </a:t>
          </a:r>
        </a:p>
      </dsp:txBody>
      <dsp:txXfrm rot="-5400000">
        <a:off x="1251050" y="3220147"/>
        <a:ext cx="10335601" cy="1048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4887-2EF7-4C11-B2A8-22920CC0726A}">
      <dsp:nvSpPr>
        <dsp:cNvPr id="0" name=""/>
        <dsp:cNvSpPr/>
      </dsp:nvSpPr>
      <dsp:spPr>
        <a:xfrm rot="5400000">
          <a:off x="-268082" y="271697"/>
          <a:ext cx="1787213" cy="125104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Weak technical services</a:t>
          </a:r>
        </a:p>
      </dsp:txBody>
      <dsp:txXfrm rot="-5400000">
        <a:off x="1" y="629140"/>
        <a:ext cx="1251049" cy="536164"/>
      </dsp:txXfrm>
    </dsp:sp>
    <dsp:sp modelId="{879B785B-B4EB-4CE3-8B47-AC9131CE39FB}">
      <dsp:nvSpPr>
        <dsp:cNvPr id="0" name=""/>
        <dsp:cNvSpPr/>
      </dsp:nvSpPr>
      <dsp:spPr>
        <a:xfrm rot="5400000">
          <a:off x="5866054" y="-4611390"/>
          <a:ext cx="1162299" cy="1039231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Inadequate field officers, across irrigation schemes, that are specialized in rice production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Yu Gothic" panose="020B0400000000000000" pitchFamily="34" charset="-128"/>
              <a:ea typeface="Yu Gothic" panose="020B0400000000000000" pitchFamily="34" charset="-128"/>
            </a:rPr>
            <a:t>Weak research-extension linkages</a:t>
          </a:r>
          <a:endParaRPr lang="en-US" sz="1800" kern="12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 rot="-5400000">
        <a:off x="1251049" y="60354"/>
        <a:ext cx="10335571" cy="1048821"/>
      </dsp:txXfrm>
    </dsp:sp>
    <dsp:sp modelId="{3210A856-527A-490B-A6E5-2B476509F380}">
      <dsp:nvSpPr>
        <dsp:cNvPr id="0" name=""/>
        <dsp:cNvSpPr/>
      </dsp:nvSpPr>
      <dsp:spPr>
        <a:xfrm rot="5400000">
          <a:off x="-268082" y="1866850"/>
          <a:ext cx="1787213" cy="125104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Low policy </a:t>
          </a:r>
          <a:r>
            <a:rPr lang="en-US" sz="1600" kern="1200" dirty="0" err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prioritisation</a:t>
          </a:r>
          <a:endParaRPr lang="en-US" sz="1600" kern="12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 rot="-5400000">
        <a:off x="1" y="2224293"/>
        <a:ext cx="1251049" cy="536164"/>
      </dsp:txXfrm>
    </dsp:sp>
    <dsp:sp modelId="{265CC350-DED6-46F9-A928-2C9C06490952}">
      <dsp:nvSpPr>
        <dsp:cNvPr id="0" name=""/>
        <dsp:cNvSpPr/>
      </dsp:nvSpPr>
      <dsp:spPr>
        <a:xfrm rot="5400000">
          <a:off x="5866360" y="-3006377"/>
          <a:ext cx="1161688" cy="1039231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Rice ranks low in Malawi’s policy priorities - is weakly reflected in national policies and strategies, including NES-II.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Rice has under-resourced research and seed systems </a:t>
          </a:r>
        </a:p>
      </dsp:txBody>
      <dsp:txXfrm rot="-5400000">
        <a:off x="1251050" y="1665642"/>
        <a:ext cx="10335601" cy="1048270"/>
      </dsp:txXfrm>
    </dsp:sp>
    <dsp:sp modelId="{3E7AC8AB-AD1E-40F0-8014-FB3EC46CF397}">
      <dsp:nvSpPr>
        <dsp:cNvPr id="0" name=""/>
        <dsp:cNvSpPr/>
      </dsp:nvSpPr>
      <dsp:spPr>
        <a:xfrm rot="5400000">
          <a:off x="-224545" y="3418448"/>
          <a:ext cx="1787213" cy="125104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Lack of structured markets</a:t>
          </a:r>
        </a:p>
      </dsp:txBody>
      <dsp:txXfrm rot="-5400000">
        <a:off x="43538" y="3775891"/>
        <a:ext cx="1251049" cy="536164"/>
      </dsp:txXfrm>
    </dsp:sp>
    <dsp:sp modelId="{18B0E83F-30E2-435E-A4BB-51D7C1586CC8}">
      <dsp:nvSpPr>
        <dsp:cNvPr id="0" name=""/>
        <dsp:cNvSpPr/>
      </dsp:nvSpPr>
      <dsp:spPr>
        <a:xfrm rot="5400000">
          <a:off x="5866360" y="-1377849"/>
          <a:ext cx="1161688" cy="1039231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Rice markets are dominated by vendors – only about 10% sell to structured markets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Insufficient value addition and processing</a:t>
          </a:r>
        </a:p>
      </dsp:txBody>
      <dsp:txXfrm rot="-5400000">
        <a:off x="1251050" y="3294170"/>
        <a:ext cx="10335601" cy="104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015E78-7875-AB44-B139-D31ADEAFF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AA2C4-8533-E64A-A47F-C519B6514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708AF-FA59-CD4A-8400-E28082B5DD7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9F402-F81C-7D43-BA29-B564C6EEE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496F8-1C01-5445-AD5E-576A19CB9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D17A-958D-2440-8D02-971A3984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Limited </a:t>
            </a:r>
            <a:r>
              <a:rPr lang="en-US" sz="1200" dirty="0" err="1"/>
              <a:t>specialised</a:t>
            </a:r>
            <a:r>
              <a:rPr lang="en-US" sz="1200" dirty="0"/>
              <a:t> extension services hinder the adoption of improved technologies and production approaches, such as the Sustainable Rice Intensification (SRI)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9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02D98-C150-2C4F-8F18-AFAC3BC0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953060-C854-8D4C-B32E-ED3EC5BE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info@mwapata.mw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7548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latin typeface="+mj-lt"/>
                <a:ea typeface="Yu Gothic" panose="020B0400000000000000" pitchFamily="34" charset="-128"/>
              </a:rPr>
              <a:t>www.mwapata.mw</a:t>
            </a:r>
            <a:endParaRPr lang="en-US" sz="2000" b="0" dirty="0">
              <a:latin typeface="+mj-lt"/>
              <a:ea typeface="Yu Gothic" panose="020B0400000000000000" pitchFamily="34" charset="-128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>
            <a:lvl1pPr marL="577850" indent="-577850">
              <a:tabLst/>
              <a:defRPr b="1"/>
            </a:lvl1pPr>
            <a:lvl2pPr marL="86201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>
            <a:lvl1pPr marL="577850" indent="-577850">
              <a:tabLst/>
              <a:defRPr b="1"/>
            </a:lvl1pPr>
            <a:lvl2pPr marL="917575" indent="-339725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581025" indent="-581025">
              <a:tabLst/>
              <a:defRPr/>
            </a:lvl1pPr>
            <a:lvl2pPr marL="91916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33413" indent="-622300">
              <a:tabLst/>
              <a:defRPr/>
            </a:lvl1pPr>
            <a:lvl2pPr marL="91916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60" r:id="rId5"/>
    <p:sldLayoutId id="2147483652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ec.world/en/profile/bilateral-product/rice/reporter/mwi?selector1151id=20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" y="2119710"/>
            <a:ext cx="12039599" cy="1623615"/>
          </a:xfrm>
        </p:spPr>
        <p:txBody>
          <a:bodyPr>
            <a:normAutofit/>
          </a:bodyPr>
          <a:lstStyle/>
          <a:p>
            <a:r>
              <a:rPr lang="en-US" sz="3600" dirty="0"/>
              <a:t>OPPORTUNITIES, ISSUES AND OPTIONS FOR COMMERCIALISING THE RICE VALUE CHAIN IN MALAWI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Christone Nyondo, PhD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1264A-EBF1-5841-B338-CBB7B2517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UCHI ROUNDTABLE EVENT – SUNBIRD CAPITAL HOTEL - LILONGWE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April, 16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5052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c.nyondo@mwapata.mw</a:t>
            </a: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6ED1-283F-A5C6-04FF-A7EDB437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Opportunities in the rice value chain [1]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8320A-98E0-1EA2-9A06-86742AFE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3A22-DBBE-2149-5A6D-05D7B809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Rice is the second most important staple and cash crop</a:t>
            </a:r>
          </a:p>
          <a:p>
            <a:r>
              <a:rPr lang="en-US" dirty="0"/>
              <a:t>Malawi has some of the most popular scented varieties in the region (e.g., </a:t>
            </a:r>
            <a:r>
              <a:rPr lang="en-US" dirty="0" err="1"/>
              <a:t>Kilombero</a:t>
            </a:r>
            <a:r>
              <a:rPr lang="en-US" dirty="0"/>
              <a:t>, </a:t>
            </a:r>
            <a:r>
              <a:rPr lang="en-US" dirty="0" err="1"/>
              <a:t>Kayanjamalo</a:t>
            </a:r>
            <a:r>
              <a:rPr lang="en-US" dirty="0"/>
              <a:t>)</a:t>
            </a:r>
          </a:p>
          <a:p>
            <a:r>
              <a:rPr lang="en-US" dirty="0"/>
              <a:t>Production and consumption have risen due to changing preferences, higher incomes, and expanded cultivation areas.</a:t>
            </a:r>
          </a:p>
          <a:p>
            <a:r>
              <a:rPr lang="en-US" dirty="0"/>
              <a:t>Institutionally, Malawi has a specialized rice research institute (i.e., </a:t>
            </a:r>
            <a:r>
              <a:rPr lang="en-US" dirty="0" err="1"/>
              <a:t>Lifuwu</a:t>
            </a:r>
            <a:r>
              <a:rPr lang="en-US" dirty="0"/>
              <a:t> Research Station)</a:t>
            </a:r>
          </a:p>
          <a:p>
            <a:pPr lvl="1"/>
            <a:r>
              <a:rPr lang="en-US" dirty="0"/>
              <a:t>leads breeding and release of new rice varieties</a:t>
            </a:r>
          </a:p>
          <a:p>
            <a:pPr lvl="1"/>
            <a:r>
              <a:rPr lang="en-US" dirty="0"/>
              <a:t>leads the production of early generation seed </a:t>
            </a:r>
          </a:p>
          <a:p>
            <a:pPr lvl="1"/>
            <a:r>
              <a:rPr lang="en-US" dirty="0"/>
              <a:t>Hosts a semi-autonomous SSU that handles seed certification and quality control.</a:t>
            </a:r>
          </a:p>
          <a:p>
            <a:pPr lvl="1"/>
            <a:r>
              <a:rPr lang="en-US" dirty="0"/>
              <a:t>Hosts a commercial seed multiplication association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eacock Seeds Rice">
            <a:extLst>
              <a:ext uri="{FF2B5EF4-FFF2-40B4-BE49-F238E27FC236}">
                <a16:creationId xmlns:a16="http://schemas.microsoft.com/office/drawing/2014/main" id="{266AFF2D-8D29-2067-3E18-6938E35C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137763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ove agricultural productivity ...">
            <a:extLst>
              <a:ext uri="{FF2B5EF4-FFF2-40B4-BE49-F238E27FC236}">
                <a16:creationId xmlns:a16="http://schemas.microsoft.com/office/drawing/2014/main" id="{33B1FEC3-1D3B-5811-8E33-C8DA3FC9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4100905"/>
            <a:ext cx="1717826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9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34A0-EC09-EDE7-0775-EF33C387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E19C-AC09-3F1D-8088-69CFECC1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Opportunities in the rice value chain [2]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1A386-4A73-0EB0-B53E-F79996FB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1303-BCD6-40F3-9155-854F0B26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r>
              <a:rPr lang="en-US" dirty="0"/>
              <a:t>Malawi boasts many agroecological zones where it can be grown </a:t>
            </a:r>
          </a:p>
          <a:p>
            <a:pPr lvl="1"/>
            <a:r>
              <a:rPr lang="en-US" dirty="0"/>
              <a:t>along the Lake Malawi belt (Karonga, </a:t>
            </a:r>
            <a:r>
              <a:rPr lang="en-US" dirty="0" err="1"/>
              <a:t>Nkhatabay</a:t>
            </a:r>
            <a:r>
              <a:rPr lang="en-US" dirty="0"/>
              <a:t>, </a:t>
            </a:r>
            <a:r>
              <a:rPr lang="en-US" dirty="0" err="1"/>
              <a:t>Nkhotakota</a:t>
            </a:r>
            <a:r>
              <a:rPr lang="en-US" dirty="0"/>
              <a:t>, Salima)</a:t>
            </a:r>
          </a:p>
          <a:p>
            <a:pPr lvl="1"/>
            <a:r>
              <a:rPr lang="en-US" dirty="0"/>
              <a:t>the Shire valley (Chikwawa &amp; </a:t>
            </a:r>
            <a:r>
              <a:rPr lang="en-US" dirty="0" err="1"/>
              <a:t>Nsanje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Lake </a:t>
            </a:r>
            <a:r>
              <a:rPr lang="en-US" dirty="0" err="1"/>
              <a:t>Chilwa</a:t>
            </a:r>
            <a:r>
              <a:rPr lang="en-US" dirty="0"/>
              <a:t> basin (Zomba, Machinga, Phalombe)</a:t>
            </a:r>
          </a:p>
          <a:p>
            <a:pPr lvl="1"/>
            <a:r>
              <a:rPr lang="en-US" dirty="0" err="1"/>
              <a:t>Bwanje</a:t>
            </a:r>
            <a:r>
              <a:rPr lang="en-US" dirty="0"/>
              <a:t> valley (Ntcheu)</a:t>
            </a:r>
          </a:p>
          <a:p>
            <a:pPr lvl="1"/>
            <a:r>
              <a:rPr lang="en-US" dirty="0"/>
              <a:t>Dambo wetlands (Mzimba, </a:t>
            </a:r>
            <a:r>
              <a:rPr lang="en-US" dirty="0" err="1"/>
              <a:t>Mchinji</a:t>
            </a:r>
            <a:r>
              <a:rPr lang="en-US" dirty="0"/>
              <a:t>, Lilongwe rural, &amp; </a:t>
            </a:r>
            <a:r>
              <a:rPr lang="en-US" dirty="0" err="1"/>
              <a:t>Chitipa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Upland areas (</a:t>
            </a:r>
            <a:r>
              <a:rPr lang="en-US" b="1" i="1" u="sng" dirty="0"/>
              <a:t>new </a:t>
            </a:r>
            <a:r>
              <a:rPr lang="en-US" dirty="0"/>
              <a:t>and expanding).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eacock Seeds Rice">
            <a:extLst>
              <a:ext uri="{FF2B5EF4-FFF2-40B4-BE49-F238E27FC236}">
                <a16:creationId xmlns:a16="http://schemas.microsoft.com/office/drawing/2014/main" id="{76FA22F3-5AD1-ED22-FD62-B41F534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137763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ove agricultural productivity ...">
            <a:extLst>
              <a:ext uri="{FF2B5EF4-FFF2-40B4-BE49-F238E27FC236}">
                <a16:creationId xmlns:a16="http://schemas.microsoft.com/office/drawing/2014/main" id="{F6565A73-2141-3EE6-5144-CC568FA8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4100905"/>
            <a:ext cx="1717826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7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1DDEF-58E2-A491-F265-A07604A67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B179-5C8F-30BE-6432-C39792C4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/>
              <a:t>Key issues for commercializing the rice value chain [1]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09FF3-3E2C-F0BF-DF1A-6EBA910F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3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A00BD-95D2-014F-172D-BF2E421C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0798C-2F68-3A79-9A10-92EFB1FE9C83}"/>
              </a:ext>
            </a:extLst>
          </p:cNvPr>
          <p:cNvSpPr txBox="1"/>
          <p:nvPr/>
        </p:nvSpPr>
        <p:spPr>
          <a:xfrm>
            <a:off x="567158" y="1413156"/>
            <a:ext cx="11370841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3875" marR="0" lvl="0" indent="-523875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Rice is profitable across the value chain, but profitability increases significantly with value addition.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3B0ABF-8ECA-3C2D-F564-617A0A30D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80782"/>
              </p:ext>
            </p:extLst>
          </p:nvPr>
        </p:nvGraphicFramePr>
        <p:xfrm>
          <a:off x="975360" y="2497666"/>
          <a:ext cx="10962638" cy="371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6">
                  <a:extLst>
                    <a:ext uri="{9D8B030D-6E8A-4147-A177-3AD203B41FA5}">
                      <a16:colId xmlns:a16="http://schemas.microsoft.com/office/drawing/2014/main" val="1310935935"/>
                    </a:ext>
                  </a:extLst>
                </a:gridCol>
                <a:gridCol w="5438672">
                  <a:extLst>
                    <a:ext uri="{9D8B030D-6E8A-4147-A177-3AD203B41FA5}">
                      <a16:colId xmlns:a16="http://schemas.microsoft.com/office/drawing/2014/main" val="2490092508"/>
                    </a:ext>
                  </a:extLst>
                </a:gridCol>
              </a:tblGrid>
              <a:tr h="7461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Estimated gross margins across the nodes of the value chain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Estimated farmgate and retail prices over the 2011 – 2024 period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26634"/>
                  </a:ext>
                </a:extLst>
              </a:tr>
              <a:tr h="2971908">
                <a:tc>
                  <a:txBody>
                    <a:bodyPr/>
                    <a:lstStyle/>
                    <a:p>
                      <a:endParaRPr lang="en-US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2760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6D737C6-4FC2-6D46-3BCB-50D8BE90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19" y="3311355"/>
            <a:ext cx="5369560" cy="2974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570111-244E-12CE-1D12-9192E13BC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38" y="3311355"/>
            <a:ext cx="5313178" cy="29043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47F385-0247-01C2-12EB-4765F331A2CC}"/>
              </a:ext>
            </a:extLst>
          </p:cNvPr>
          <p:cNvSpPr txBox="1"/>
          <p:nvPr/>
        </p:nvSpPr>
        <p:spPr>
          <a:xfrm>
            <a:off x="4892038" y="614754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Survey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69EC1-D0D6-D781-4E14-F5593EDB8A29}"/>
              </a:ext>
            </a:extLst>
          </p:cNvPr>
          <p:cNvSpPr txBox="1"/>
          <p:nvPr/>
        </p:nvSpPr>
        <p:spPr>
          <a:xfrm>
            <a:off x="10139680" y="6215736"/>
            <a:ext cx="191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AMIS and WFP </a:t>
            </a:r>
          </a:p>
        </p:txBody>
      </p:sp>
    </p:spTree>
    <p:extLst>
      <p:ext uri="{BB962C8B-B14F-4D97-AF65-F5344CB8AC3E}">
        <p14:creationId xmlns:p14="http://schemas.microsoft.com/office/powerpoint/2010/main" val="385438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9934-4892-B9C0-95A8-0C6C3C87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issues for commercializing the rice value chain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1901-487D-DA30-135B-4EBB4168F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19" y="1594297"/>
            <a:ext cx="5200127" cy="452202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23875" indent="-523875">
              <a:spcBef>
                <a:spcPts val="2200"/>
              </a:spcBef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prstClr val="black"/>
                </a:solidFill>
              </a:rPr>
              <a:t>Rice trade accounts for a small share of Malawi’s exports, despite the country having a comparative advantage in rice relative to international benchmarks</a:t>
            </a:r>
          </a:p>
          <a:p>
            <a:pPr marL="523875" indent="-523875">
              <a:spcBef>
                <a:spcPts val="2200"/>
              </a:spcBef>
              <a:buSzPct val="90000"/>
              <a:buBlip>
                <a:blip r:embed="rId2"/>
              </a:buBlip>
              <a:defRPr/>
            </a:pPr>
            <a:r>
              <a:rPr lang="en-US" sz="2400" b="0" i="1" dirty="0">
                <a:solidFill>
                  <a:srgbClr val="FFFFFF"/>
                </a:solidFill>
              </a:rPr>
              <a:t>The opportunity is not just about growing rice, but transforming rice into a competitive export and </a:t>
            </a:r>
            <a:r>
              <a:rPr lang="en-US" sz="2400" b="0" i="1" dirty="0" err="1">
                <a:solidFill>
                  <a:srgbClr val="FFFFFF"/>
                </a:solidFill>
              </a:rPr>
              <a:t>agro</a:t>
            </a:r>
            <a:r>
              <a:rPr lang="en-US" sz="2400" b="0" i="1" dirty="0">
                <a:solidFill>
                  <a:srgbClr val="FFFFFF"/>
                </a:solidFill>
              </a:rPr>
              <a:t>-processing industry that captures more value domestically and regionally.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CE50A-AA72-A028-ED49-E520FBC29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8960" y="1676399"/>
            <a:ext cx="6258559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3C234-F005-7721-2A57-A5AA3E5A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4</a:t>
            </a:fld>
            <a:endParaRPr lang="en-MW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2CC2E7-79BA-BD10-E48A-A9DF0451E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473329"/>
              </p:ext>
            </p:extLst>
          </p:nvPr>
        </p:nvGraphicFramePr>
        <p:xfrm>
          <a:off x="5728447" y="1594297"/>
          <a:ext cx="6463554" cy="452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666726-0D72-A71F-D2D6-BCD4CC092D59}"/>
              </a:ext>
            </a:extLst>
          </p:cNvPr>
          <p:cNvSpPr txBox="1"/>
          <p:nvPr/>
        </p:nvSpPr>
        <p:spPr>
          <a:xfrm>
            <a:off x="6390641" y="6094233"/>
            <a:ext cx="391160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500"/>
              </a:spcAft>
              <a:buNone/>
            </a:pPr>
            <a:r>
              <a:rPr lang="en-US" sz="1200" kern="10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https://oec.world/en/profile/bilateral-product/rice/reporter/mwi?selector1151id=2016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792ED-ADB6-39AC-CAB5-1DA5A2B2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BF4D-2820-D2ED-E100-5B2F90CB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issues for commercializing the rice value chain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395C-1204-E632-D2E1-00A7F3DFB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19" y="1594297"/>
            <a:ext cx="5200127" cy="452202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23875" indent="-523875">
              <a:spcBef>
                <a:spcPts val="2200"/>
              </a:spcBef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prstClr val="black"/>
                </a:solidFill>
              </a:rPr>
              <a:t>Rice trade accounts for a small share of Malawi’s exports, despite the country having a comparative advantage in rice relative to international benchmarks</a:t>
            </a:r>
          </a:p>
          <a:p>
            <a:pPr marL="523875" indent="-523875">
              <a:spcBef>
                <a:spcPts val="2200"/>
              </a:spcBef>
              <a:buSzPct val="90000"/>
              <a:buBlip>
                <a:blip r:embed="rId2"/>
              </a:buBlip>
              <a:defRPr/>
            </a:pPr>
            <a:r>
              <a:rPr lang="en-US" sz="2400" b="0" i="1" dirty="0">
                <a:solidFill>
                  <a:prstClr val="black"/>
                </a:solidFill>
              </a:rPr>
              <a:t>The opportunity is not just about growing rice, but transforming rice into a competitive export and </a:t>
            </a:r>
            <a:r>
              <a:rPr lang="en-US" sz="2400" b="0" i="1" dirty="0" err="1">
                <a:solidFill>
                  <a:prstClr val="black"/>
                </a:solidFill>
              </a:rPr>
              <a:t>agro</a:t>
            </a:r>
            <a:r>
              <a:rPr lang="en-US" sz="2400" b="0" i="1" dirty="0">
                <a:solidFill>
                  <a:prstClr val="black"/>
                </a:solidFill>
              </a:rPr>
              <a:t>-processing industry that captures more value domestically and regionally.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33639-A9CB-1F96-0D84-4BA9C5505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8960" y="1676399"/>
            <a:ext cx="6258559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E66DB-6CB1-0B81-B919-34ACB738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5</a:t>
            </a:fld>
            <a:endParaRPr lang="en-MW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9A86BF-52EB-7D25-5DBF-58027C2AD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205238"/>
              </p:ext>
            </p:extLst>
          </p:nvPr>
        </p:nvGraphicFramePr>
        <p:xfrm>
          <a:off x="5779246" y="1543927"/>
          <a:ext cx="6250194" cy="457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397188" imgH="2203281" progId="Excel.Chart.8">
                  <p:embed/>
                </p:oleObj>
              </mc:Choice>
              <mc:Fallback>
                <p:oleObj name="Chart" r:id="rId3" imgW="3397188" imgH="2203281" progId="Excel.Chart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D2D65F-E590-8853-C982-1D612325A77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246" y="1543927"/>
                        <a:ext cx="6250194" cy="457239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B7BF6F-7E67-D277-2A42-F6DCF169131B}"/>
              </a:ext>
            </a:extLst>
          </p:cNvPr>
          <p:cNvSpPr txBox="1"/>
          <p:nvPr/>
        </p:nvSpPr>
        <p:spPr>
          <a:xfrm>
            <a:off x="6604000" y="6105136"/>
            <a:ext cx="3791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Computations based on the ITC dataset </a:t>
            </a:r>
          </a:p>
        </p:txBody>
      </p:sp>
    </p:spTree>
    <p:extLst>
      <p:ext uri="{BB962C8B-B14F-4D97-AF65-F5344CB8AC3E}">
        <p14:creationId xmlns:p14="http://schemas.microsoft.com/office/powerpoint/2010/main" val="253982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67236"/>
            <a:ext cx="11976846" cy="111132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dirty="0"/>
            </a:br>
            <a:r>
              <a:rPr lang="en-US" dirty="0"/>
              <a:t>Challenges in the rice value chain 		[1]</a:t>
            </a:r>
            <a:endParaRPr lang="en-US" sz="49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0A600FA-84D6-ACBC-3068-F74ACB604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139062"/>
              </p:ext>
            </p:extLst>
          </p:nvPr>
        </p:nvGraphicFramePr>
        <p:xfrm>
          <a:off x="416560" y="1371600"/>
          <a:ext cx="1164336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11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FADA-5FB3-E725-9D29-E8154CB6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9DC7D-B929-4995-FD60-248413D3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67236"/>
            <a:ext cx="11976846" cy="111132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dirty="0"/>
            </a:br>
            <a:r>
              <a:rPr lang="en-US" dirty="0"/>
              <a:t>Challenges in the rice value chain 		[2]</a:t>
            </a:r>
            <a:endParaRPr lang="en-US" sz="49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1DDC4B4-DA1B-28E4-EA6B-C0BA23333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812557"/>
              </p:ext>
            </p:extLst>
          </p:nvPr>
        </p:nvGraphicFramePr>
        <p:xfrm>
          <a:off x="416560" y="1371600"/>
          <a:ext cx="1164336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97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0"/>
            <a:ext cx="11836399" cy="1228166"/>
          </a:xfrm>
        </p:spPr>
        <p:txBody>
          <a:bodyPr>
            <a:normAutofit/>
          </a:bodyPr>
          <a:lstStyle/>
          <a:p>
            <a:r>
              <a:rPr lang="en-US" sz="4000" dirty="0"/>
              <a:t>Proposed policy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463040"/>
            <a:ext cx="11567459" cy="5009478"/>
          </a:xfrm>
        </p:spPr>
        <p:txBody>
          <a:bodyPr>
            <a:noAutofit/>
          </a:bodyPr>
          <a:lstStyle/>
          <a:p>
            <a:pPr marL="514350" lvl="1" indent="-514350">
              <a:spcBef>
                <a:spcPts val="600"/>
              </a:spcBef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US" sz="2600" b="1" dirty="0"/>
              <a:t>Strengthen seed systems: </a:t>
            </a:r>
            <a:r>
              <a:rPr lang="en-US" sz="2600" dirty="0"/>
              <a:t>Decentralize seed production beyond </a:t>
            </a:r>
            <a:r>
              <a:rPr lang="en-US" sz="2600" dirty="0" err="1"/>
              <a:t>Lifuwu</a:t>
            </a:r>
            <a:r>
              <a:rPr lang="en-US" sz="2600" dirty="0"/>
              <a:t> to improve availability and adoption.</a:t>
            </a:r>
          </a:p>
          <a:p>
            <a:pPr marL="514350" lvl="1" indent="-514350">
              <a:spcBef>
                <a:spcPts val="600"/>
              </a:spcBef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US" sz="2600" b="1" dirty="0"/>
              <a:t>Strengthen extension support: </a:t>
            </a:r>
            <a:r>
              <a:rPr lang="en-US" sz="2600" dirty="0"/>
              <a:t>Facilitate the retooling of extension workers assigned to rice schemes</a:t>
            </a:r>
          </a:p>
          <a:p>
            <a:pPr marL="514350" lvl="1" indent="-514350">
              <a:spcBef>
                <a:spcPts val="600"/>
              </a:spcBef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US" sz="2600" b="1" dirty="0"/>
              <a:t>Enhance value addition: </a:t>
            </a:r>
            <a:r>
              <a:rPr lang="en-US" sz="2600" dirty="0"/>
              <a:t>Promote the right investment in small-scale processing and market access.</a:t>
            </a:r>
          </a:p>
          <a:p>
            <a:pPr marL="514350" lvl="1" indent="-514350">
              <a:spcBef>
                <a:spcPts val="600"/>
              </a:spcBef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US" sz="2600" b="1" dirty="0"/>
              <a:t>Policy alignment: </a:t>
            </a:r>
            <a:r>
              <a:rPr lang="en-US" sz="2600" dirty="0"/>
              <a:t>Integrate rice into national development plans and flagship programs.</a:t>
            </a:r>
          </a:p>
          <a:p>
            <a:pPr marL="514350" lvl="1" indent="-514350">
              <a:spcBef>
                <a:spcPts val="600"/>
              </a:spcBef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US" sz="2600" b="1" dirty="0"/>
              <a:t>Strengthen stakeholder coordination: </a:t>
            </a:r>
            <a:r>
              <a:rPr lang="en-US" sz="2600" dirty="0"/>
              <a:t>Better investment is needed to strengthen producer-processor linkages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63EB2-57C1-42FA-8A26-7E0DB5B6B463}" type="slidenum">
              <a:rPr kumimoji="0" lang="en-M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71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9030</TotalTime>
  <Words>797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Yu Gothic</vt:lpstr>
      <vt:lpstr>Arial</vt:lpstr>
      <vt:lpstr>Calibri</vt:lpstr>
      <vt:lpstr>Century Gothic</vt:lpstr>
      <vt:lpstr>Courier New</vt:lpstr>
      <vt:lpstr>Office Theme</vt:lpstr>
      <vt:lpstr>Chart</vt:lpstr>
      <vt:lpstr>OPPORTUNITIES, ISSUES AND OPTIONS FOR COMMERCIALISING THE RICE VALUE CHAIN IN MALAWI </vt:lpstr>
      <vt:lpstr>Opportunities in the rice value chain [1]</vt:lpstr>
      <vt:lpstr>Opportunities in the rice value chain [2]</vt:lpstr>
      <vt:lpstr>Key issues for commercializing the rice value chain [1]</vt:lpstr>
      <vt:lpstr>Key issues for commercializing the rice value chain [2]</vt:lpstr>
      <vt:lpstr>Key issues for commercializing the rice value chain [3]</vt:lpstr>
      <vt:lpstr> Challenges in the rice value chain   [1]</vt:lpstr>
      <vt:lpstr> Challenges in the rice value chain   [2]</vt:lpstr>
      <vt:lpstr>Proposed policy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Christone Nyondo</cp:lastModifiedBy>
  <cp:revision>180</cp:revision>
  <cp:lastPrinted>2021-01-07T18:21:03Z</cp:lastPrinted>
  <dcterms:created xsi:type="dcterms:W3CDTF">2020-11-16T17:34:04Z</dcterms:created>
  <dcterms:modified xsi:type="dcterms:W3CDTF">2026-04-16T11:36:07Z</dcterms:modified>
</cp:coreProperties>
</file>