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3"/>
  </p:notesMasterIdLst>
  <p:sldIdLst>
    <p:sldId id="283" r:id="rId2"/>
    <p:sldId id="284" r:id="rId3"/>
    <p:sldId id="6075" r:id="rId4"/>
    <p:sldId id="285" r:id="rId5"/>
    <p:sldId id="6077" r:id="rId6"/>
    <p:sldId id="288" r:id="rId7"/>
    <p:sldId id="289" r:id="rId8"/>
    <p:sldId id="6078" r:id="rId9"/>
    <p:sldId id="6076" r:id="rId10"/>
    <p:sldId id="6074" r:id="rId11"/>
    <p:sldId id="282" r:id="rId12"/>
  </p:sldIdLst>
  <p:sldSz cx="12192000" cy="6858000"/>
  <p:notesSz cx="7027863" cy="9313863"/>
  <p:defaultTextStyle>
    <a:defPPr>
      <a:defRPr lang="en-M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3C3C79-BA89-8CF3-AB69-21523447823B}" name="Levison Chiwaula" initials="LC" userId="7cc3301d45f73e7b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didza Chisanu" initials="NC" lastIdx="1" clrIdx="0">
    <p:extLst>
      <p:ext uri="{19B8F6BF-5375-455C-9EA6-DF929625EA0E}">
        <p15:presenceInfo xmlns:p15="http://schemas.microsoft.com/office/powerpoint/2012/main" userId="2d2d2490ce2700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pPr>
            <a:r>
              <a:rPr lang="en-US" sz="1400" b="1" dirty="0"/>
              <a:t>Banana stakeholders</a:t>
            </a:r>
            <a:r>
              <a:rPr lang="en-US" sz="1400" b="1" baseline="0" dirty="0"/>
              <a:t> consultations</a:t>
            </a:r>
            <a:endParaRPr lang="en-US" sz="1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Summary!$M$1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Summary!$A$2:$A$11</c:f>
              <c:strCache>
                <c:ptCount val="10"/>
                <c:pt idx="0">
                  <c:v>Sucker multipliers-individuals</c:v>
                </c:pt>
                <c:pt idx="1">
                  <c:v>Farmer organizations (Fos)</c:v>
                </c:pt>
                <c:pt idx="2">
                  <c:v>Commercial and progressive farmers</c:v>
                </c:pt>
                <c:pt idx="3">
                  <c:v>Transporters</c:v>
                </c:pt>
                <c:pt idx="4">
                  <c:v>Local traders</c:v>
                </c:pt>
                <c:pt idx="5">
                  <c:v>Importers</c:v>
                </c:pt>
                <c:pt idx="6">
                  <c:v>Border Clearing agent</c:v>
                </c:pt>
                <c:pt idx="7">
                  <c:v>Processors</c:v>
                </c:pt>
                <c:pt idx="8">
                  <c:v>Financial Institutions</c:v>
                </c:pt>
                <c:pt idx="9">
                  <c:v>Policy makers</c:v>
                </c:pt>
              </c:strCache>
            </c:strRef>
          </c:cat>
          <c:val>
            <c:numRef>
              <c:f>Summary!$M$2:$M$11</c:f>
              <c:numCache>
                <c:formatCode>General</c:formatCode>
                <c:ptCount val="10"/>
                <c:pt idx="0">
                  <c:v>3</c:v>
                </c:pt>
                <c:pt idx="1">
                  <c:v>17</c:v>
                </c:pt>
                <c:pt idx="2">
                  <c:v>2</c:v>
                </c:pt>
                <c:pt idx="3">
                  <c:v>1</c:v>
                </c:pt>
                <c:pt idx="4">
                  <c:v>8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0D-4DA7-B905-3E7958621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617696"/>
        <c:axId val="302618112"/>
      </c:barChart>
      <c:catAx>
        <c:axId val="30261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pPr>
            <a:endParaRPr lang="en-US"/>
          </a:p>
        </c:txPr>
        <c:crossAx val="302618112"/>
        <c:crosses val="autoZero"/>
        <c:auto val="1"/>
        <c:lblAlgn val="ctr"/>
        <c:lblOffset val="100"/>
        <c:noMultiLvlLbl val="0"/>
      </c:catAx>
      <c:valAx>
        <c:axId val="30261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n-cs"/>
              </a:defRPr>
            </a:pPr>
            <a:endParaRPr lang="en-US"/>
          </a:p>
        </c:txPr>
        <c:crossAx val="30261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Yu Gothic" panose="020B0400000000000000" pitchFamily="34" charset="-128"/>
          <a:ea typeface="Yu Gothic" panose="020B0400000000000000" pitchFamily="34" charset="-128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Baseline!$A$8</c:f>
              <c:strCache>
                <c:ptCount val="1"/>
                <c:pt idx="0">
                  <c:v>Banana Production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Baseline!$C$1:$R$1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Baseline!$C$8:$R$8</c:f>
              <c:numCache>
                <c:formatCode>General</c:formatCode>
                <c:ptCount val="16"/>
                <c:pt idx="0">
                  <c:v>446.47980232475754</c:v>
                </c:pt>
                <c:pt idx="1">
                  <c:v>419.25352613689478</c:v>
                </c:pt>
                <c:pt idx="2">
                  <c:v>388.24906511282103</c:v>
                </c:pt>
                <c:pt idx="3">
                  <c:v>327.82069253354649</c:v>
                </c:pt>
                <c:pt idx="4">
                  <c:v>286.75153478590516</c:v>
                </c:pt>
                <c:pt idx="5">
                  <c:v>248.12521319934078</c:v>
                </c:pt>
                <c:pt idx="6">
                  <c:v>190.00707089974165</c:v>
                </c:pt>
                <c:pt idx="7">
                  <c:v>168.13955501985151</c:v>
                </c:pt>
                <c:pt idx="8">
                  <c:v>157.02089350826972</c:v>
                </c:pt>
                <c:pt idx="9">
                  <c:v>160.95517322804716</c:v>
                </c:pt>
                <c:pt idx="10">
                  <c:v>169.94699787718395</c:v>
                </c:pt>
                <c:pt idx="11">
                  <c:v>198.52721170253756</c:v>
                </c:pt>
                <c:pt idx="12">
                  <c:v>214.72894241155737</c:v>
                </c:pt>
                <c:pt idx="13">
                  <c:v>235.07407407407405</c:v>
                </c:pt>
                <c:pt idx="14">
                  <c:v>266.56099999999998</c:v>
                </c:pt>
                <c:pt idx="15">
                  <c:v>308.31599999999997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DE52-4362-A6D2-F113681CC1F1}"/>
            </c:ext>
          </c:extLst>
        </c:ser>
        <c:ser>
          <c:idx val="1"/>
          <c:order val="1"/>
          <c:tx>
            <c:strRef>
              <c:f>Baseline!$A$14</c:f>
              <c:strCache>
                <c:ptCount val="1"/>
                <c:pt idx="0">
                  <c:v>Banana Domestic Use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Baseline!$C$1:$R$1</c:f>
              <c:numCache>
                <c:formatCode>General</c:formatCod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</c:numCache>
            </c:numRef>
          </c:cat>
          <c:val>
            <c:numRef>
              <c:f>Baseline!$C$14:$R$14</c:f>
              <c:numCache>
                <c:formatCode>General</c:formatCode>
                <c:ptCount val="16"/>
                <c:pt idx="0">
                  <c:v>446.4831912032447</c:v>
                </c:pt>
                <c:pt idx="1">
                  <c:v>419.26030389386915</c:v>
                </c:pt>
                <c:pt idx="2">
                  <c:v>388.28295389769278</c:v>
                </c:pt>
                <c:pt idx="3">
                  <c:v>328.02402524277699</c:v>
                </c:pt>
                <c:pt idx="4">
                  <c:v>286.88708992539216</c:v>
                </c:pt>
                <c:pt idx="5">
                  <c:v>248.99648824146772</c:v>
                </c:pt>
                <c:pt idx="6">
                  <c:v>192.50550752209699</c:v>
                </c:pt>
                <c:pt idx="7">
                  <c:v>170.91343537933477</c:v>
                </c:pt>
                <c:pt idx="8">
                  <c:v>169.5258551259443</c:v>
                </c:pt>
                <c:pt idx="9">
                  <c:v>185.43304254090992</c:v>
                </c:pt>
                <c:pt idx="10">
                  <c:v>182.26734893503829</c:v>
                </c:pt>
                <c:pt idx="11">
                  <c:v>217.16604338199832</c:v>
                </c:pt>
                <c:pt idx="12">
                  <c:v>232.82894241155736</c:v>
                </c:pt>
                <c:pt idx="13">
                  <c:v>253.98307407407404</c:v>
                </c:pt>
                <c:pt idx="14">
                  <c:v>283.95600000000002</c:v>
                </c:pt>
                <c:pt idx="15">
                  <c:v>324.315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DE52-4362-A6D2-F113681CC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8245008"/>
        <c:axId val="968247504"/>
      </c:lineChart>
      <c:catAx>
        <c:axId val="96824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247504"/>
        <c:crosses val="autoZero"/>
        <c:auto val="1"/>
        <c:lblAlgn val="ctr"/>
        <c:lblOffset val="100"/>
        <c:noMultiLvlLbl val="0"/>
      </c:catAx>
      <c:valAx>
        <c:axId val="96824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'000 metric tonnes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8245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5407" cy="467311"/>
          </a:xfrm>
          <a:prstGeom prst="rect">
            <a:avLst/>
          </a:prstGeom>
        </p:spPr>
        <p:txBody>
          <a:bodyPr vert="horz" lIns="93379" tIns="46689" rIns="93379" bIns="466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80830" y="0"/>
            <a:ext cx="3045407" cy="467311"/>
          </a:xfrm>
          <a:prstGeom prst="rect">
            <a:avLst/>
          </a:prstGeom>
        </p:spPr>
        <p:txBody>
          <a:bodyPr vert="horz" lIns="93379" tIns="46689" rIns="93379" bIns="46689" rtlCol="0"/>
          <a:lstStyle>
            <a:lvl1pPr algn="r">
              <a:defRPr sz="1200"/>
            </a:lvl1pPr>
          </a:lstStyle>
          <a:p>
            <a:fld id="{E9A80229-0DE5-451E-9C4C-093038B74704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9587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79" tIns="46689" rIns="93379" bIns="466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787" y="4482296"/>
            <a:ext cx="5622290" cy="3667334"/>
          </a:xfrm>
          <a:prstGeom prst="rect">
            <a:avLst/>
          </a:prstGeom>
        </p:spPr>
        <p:txBody>
          <a:bodyPr vert="horz" lIns="93379" tIns="46689" rIns="93379" bIns="466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3045407" cy="467310"/>
          </a:xfrm>
          <a:prstGeom prst="rect">
            <a:avLst/>
          </a:prstGeom>
        </p:spPr>
        <p:txBody>
          <a:bodyPr vert="horz" lIns="93379" tIns="46689" rIns="93379" bIns="466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80830" y="8846554"/>
            <a:ext cx="3045407" cy="467310"/>
          </a:xfrm>
          <a:prstGeom prst="rect">
            <a:avLst/>
          </a:prstGeom>
        </p:spPr>
        <p:txBody>
          <a:bodyPr vert="horz" lIns="93379" tIns="46689" rIns="93379" bIns="46689" rtlCol="0" anchor="b"/>
          <a:lstStyle>
            <a:lvl1pPr algn="r">
              <a:defRPr sz="1200"/>
            </a:lvl1pPr>
          </a:lstStyle>
          <a:p>
            <a:fld id="{AA15FFEB-B92C-48FE-B7DC-14B19DB00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69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Kutukula</a:t>
            </a:r>
            <a:r>
              <a:rPr lang="en-US" sz="12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Ulimi</a:t>
            </a:r>
            <a:r>
              <a:rPr lang="en-US" sz="12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m’Malawi</a:t>
            </a:r>
            <a:r>
              <a:rPr lang="en-US" sz="12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 (KULIMA) program, Agriculture Sector Wide Approach Support Project (ASWAP-SP), and Market Transitions to Enable New Growth Opportunities (MTENGO), One Country One Priority product (OCOP)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5FFEB-B92C-48FE-B7DC-14B19DB0085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9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Kutukula</a:t>
            </a:r>
            <a:r>
              <a:rPr lang="en-US" sz="12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Ulimi</a:t>
            </a:r>
            <a:r>
              <a:rPr lang="en-US" sz="12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m’Malawi</a:t>
            </a:r>
            <a:r>
              <a:rPr lang="en-US" sz="12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 (KULIMA) program, Agriculture Sector Wide Approach Support Project (ASWAP-SP), and Market Transitions to Enable New Growth Opportunities (MTENGO), One Country One Priority product (OCOP)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5FFEB-B92C-48FE-B7DC-14B19DB008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16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08C5B1-9C14-344E-8D68-7049D22B0CC2}"/>
              </a:ext>
            </a:extLst>
          </p:cNvPr>
          <p:cNvSpPr/>
          <p:nvPr userDrawn="1"/>
        </p:nvSpPr>
        <p:spPr>
          <a:xfrm>
            <a:off x="0" y="2046287"/>
            <a:ext cx="12192000" cy="1697037"/>
          </a:xfrm>
          <a:prstGeom prst="rect">
            <a:avLst/>
          </a:prstGeom>
          <a:solidFill>
            <a:srgbClr val="01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0F5A-2E28-4B0F-A0CB-24A67CD6C9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5294" y="2119711"/>
            <a:ext cx="11301412" cy="1623614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M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D1835-98E5-4010-BC81-D7EEEE4C67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869927"/>
            <a:ext cx="9144000" cy="76358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add Author Names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A9D5CE-8F9E-4E4C-81E4-60C35753B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692" y="4760116"/>
            <a:ext cx="10234613" cy="61436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/>
            </a:lvl1pPr>
          </a:lstStyle>
          <a:p>
            <a:pPr lvl="0"/>
            <a:r>
              <a:rPr lang="en-US" dirty="0"/>
              <a:t>Click here to add venue for presentation (e.g., conference title, physical location, etc.)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7E3FE50-BA06-0D4F-9EA6-7B35F9952B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8115" y="5501081"/>
            <a:ext cx="3095766" cy="29460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dirty="0"/>
              <a:t>Month, </a:t>
            </a:r>
            <a:r>
              <a:rPr lang="en-US" dirty="0" err="1"/>
              <a:t>DDth</a:t>
            </a:r>
            <a:r>
              <a:rPr lang="en-US" dirty="0"/>
              <a:t>, YYYY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A4C38A1-F85C-DF43-8EBC-35141AB26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351"/>
            <a:ext cx="3048000" cy="1820333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150746E-7951-BE48-8228-71E1A87304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81498" y="5922284"/>
            <a:ext cx="3429000" cy="83636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Partner logo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11CE18DF-5279-A84D-B271-2A3BD6A6832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4968" y="5908097"/>
            <a:ext cx="3429000" cy="83636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Partner logo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8AC26DA-5ABE-B842-A501-0E8373593E2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38032" y="5908097"/>
            <a:ext cx="3429000" cy="83636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54191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DA51-8BDF-48C6-BCAA-D8891913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35"/>
            <a:ext cx="10852230" cy="120650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25BB-BCB6-4AB2-BEF5-B1F28FFF4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9" y="1513108"/>
            <a:ext cx="11123271" cy="4843241"/>
          </a:xfrm>
        </p:spPr>
        <p:txBody>
          <a:bodyPr/>
          <a:lstStyle>
            <a:lvl1pPr>
              <a:spcBef>
                <a:spcPts val="2200"/>
              </a:spcBef>
              <a:buSzPct val="90000"/>
              <a:buFontTx/>
              <a:buBlip>
                <a:blip r:embed="rId2"/>
              </a:buBlip>
              <a:defRPr b="1"/>
            </a:lvl1pPr>
            <a:lvl2pPr>
              <a:buClr>
                <a:srgbClr val="F4772E"/>
              </a:buClr>
              <a:buSzPct val="115000"/>
              <a:defRPr/>
            </a:lvl2pPr>
            <a:lvl3pPr>
              <a:buClr>
                <a:srgbClr val="F4772E"/>
              </a:buClr>
              <a:buSzPct val="80000"/>
              <a:buFont typeface="Courier New" panose="02070309020205020404" pitchFamily="49" charset="0"/>
              <a:buChar char="o"/>
              <a:defRPr/>
            </a:lvl3pPr>
            <a:lvl4pPr>
              <a:buClr>
                <a:srgbClr val="F4772E"/>
              </a:buClr>
              <a:buSzPct val="70000"/>
              <a:buFont typeface="Courier New" panose="02070309020205020404" pitchFamily="49" charset="0"/>
              <a:buChar char="o"/>
              <a:defRPr/>
            </a:lvl4pPr>
            <a:lvl5pPr>
              <a:buClr>
                <a:srgbClr val="F4772E"/>
              </a:buClr>
              <a:buSzPct val="60000"/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2F18C-39B6-4ABF-AB42-26200D63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7194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pPr algn="ctr"/>
            <a:fld id="{D6963EB2-57C1-42FA-8A26-7E0DB5B6B463}" type="slidenum">
              <a:rPr lang="en-MW" smtClean="0"/>
              <a:pPr/>
              <a:t>‹#›</a:t>
            </a:fld>
            <a:endParaRPr lang="en-MW"/>
          </a:p>
        </p:txBody>
      </p:sp>
    </p:spTree>
    <p:extLst>
      <p:ext uri="{BB962C8B-B14F-4D97-AF65-F5344CB8AC3E}">
        <p14:creationId xmlns:p14="http://schemas.microsoft.com/office/powerpoint/2010/main" val="399719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6A1683-4663-3C49-B8D0-D8B8101BE1BC}"/>
              </a:ext>
            </a:extLst>
          </p:cNvPr>
          <p:cNvSpPr txBox="1"/>
          <p:nvPr userDrawn="1"/>
        </p:nvSpPr>
        <p:spPr>
          <a:xfrm>
            <a:off x="595312" y="527548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/>
              <a:t>info@mwapata.mw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706FB-CFB5-F242-A202-D13FADBB744E}"/>
              </a:ext>
            </a:extLst>
          </p:cNvPr>
          <p:cNvSpPr txBox="1"/>
          <p:nvPr userDrawn="1"/>
        </p:nvSpPr>
        <p:spPr>
          <a:xfrm>
            <a:off x="4038600" y="5205055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latin typeface="+mj-lt"/>
                <a:ea typeface="Yu Gothic" panose="020B0400000000000000" pitchFamily="34" charset="-128"/>
              </a:rPr>
              <a:t>www.mwapata.mw</a:t>
            </a:r>
            <a:endParaRPr lang="en-US" sz="2400" b="0" dirty="0">
              <a:latin typeface="+mj-lt"/>
              <a:ea typeface="Yu Gothic" panose="020B0400000000000000" pitchFamily="34" charset="-128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604BC5-655D-7246-9CE5-BEC716A5B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6287" y="5267900"/>
            <a:ext cx="3593308" cy="460375"/>
          </a:xfrm>
        </p:spPr>
        <p:txBody>
          <a:bodyPr>
            <a:normAutofit/>
          </a:bodyPr>
          <a:lstStyle>
            <a:lvl1pPr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dirty="0"/>
              <a:t>your email goes here</a:t>
            </a:r>
          </a:p>
        </p:txBody>
      </p:sp>
    </p:spTree>
    <p:extLst>
      <p:ext uri="{BB962C8B-B14F-4D97-AF65-F5344CB8AC3E}">
        <p14:creationId xmlns:p14="http://schemas.microsoft.com/office/powerpoint/2010/main" val="193573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7C0E-0E14-402C-B959-4D8DDBD3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59030-56EB-4124-881C-3EACA34F3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353" y="1624385"/>
            <a:ext cx="53474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47D22-F5B4-4BD9-8BA6-CB63B3976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24385"/>
            <a:ext cx="53474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8147D-5C96-4411-BFDE-0B07E2BE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AEABA-2F98-47D9-BB76-F8A88ECCF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8447" y="6334684"/>
            <a:ext cx="735106" cy="365125"/>
          </a:xfrm>
        </p:spPr>
        <p:txBody>
          <a:bodyPr/>
          <a:lstStyle>
            <a:lvl1pPr algn="ctr">
              <a:defRPr/>
            </a:lvl1pPr>
          </a:lstStyle>
          <a:p>
            <a:pPr algn="ctr"/>
            <a:fld id="{D6963EB2-57C1-42FA-8A26-7E0DB5B6B463}" type="slidenum">
              <a:rPr lang="en-MW" smtClean="0"/>
              <a:pPr/>
              <a:t>‹#›</a:t>
            </a:fld>
            <a:endParaRPr lang="en-MW"/>
          </a:p>
        </p:txBody>
      </p:sp>
    </p:spTree>
    <p:extLst>
      <p:ext uri="{BB962C8B-B14F-4D97-AF65-F5344CB8AC3E}">
        <p14:creationId xmlns:p14="http://schemas.microsoft.com/office/powerpoint/2010/main" val="270313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18AC-A143-469C-85D7-2BA5E6981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0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M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2CF3F-2295-4252-B902-3C32C1A67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E16D4-52E2-4B57-BBA1-173C695D2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0D1CA-2D43-4FE6-8DBE-BCA09A7A1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8E490-6964-4F15-927B-3A93F3DD7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BF2AB-C5F6-4769-B0D3-459A9C9C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1D2651-4274-4B3A-BF5C-88E8DBA1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70176" y="6356349"/>
            <a:ext cx="851647" cy="365125"/>
          </a:xfrm>
        </p:spPr>
        <p:txBody>
          <a:bodyPr/>
          <a:lstStyle>
            <a:lvl1pPr algn="ctr">
              <a:defRPr/>
            </a:lvl1pPr>
          </a:lstStyle>
          <a:p>
            <a:pPr algn="ctr"/>
            <a:fld id="{D6963EB2-57C1-42FA-8A26-7E0DB5B6B463}" type="slidenum">
              <a:rPr lang="en-MW" smtClean="0"/>
              <a:pPr/>
              <a:t>‹#›</a:t>
            </a:fld>
            <a:endParaRPr lang="en-MW"/>
          </a:p>
        </p:txBody>
      </p:sp>
    </p:spTree>
    <p:extLst>
      <p:ext uri="{BB962C8B-B14F-4D97-AF65-F5344CB8AC3E}">
        <p14:creationId xmlns:p14="http://schemas.microsoft.com/office/powerpoint/2010/main" val="246592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AF60-BEF0-4CD8-90DE-21284AE21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M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DD1E2-142E-4429-8004-CE32B36E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42903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pPr algn="ctr"/>
            <a:fld id="{D6963EB2-57C1-42FA-8A26-7E0DB5B6B463}" type="slidenum">
              <a:rPr lang="en-MW" smtClean="0"/>
              <a:pPr/>
              <a:t>‹#›</a:t>
            </a:fld>
            <a:endParaRPr lang="en-M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51A525-DCEA-824B-BFC2-36B7F9CE268E}"/>
              </a:ext>
            </a:extLst>
          </p:cNvPr>
          <p:cNvSpPr/>
          <p:nvPr userDrawn="1"/>
        </p:nvSpPr>
        <p:spPr>
          <a:xfrm>
            <a:off x="9072282" y="4620091"/>
            <a:ext cx="3119718" cy="218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7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i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DA51-8BDF-48C6-BCAA-D8891913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35"/>
            <a:ext cx="10852230" cy="120650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2F18C-39B6-4ABF-AB42-26200D63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7194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pPr algn="ctr"/>
            <a:fld id="{D6963EB2-57C1-42FA-8A26-7E0DB5B6B463}" type="slidenum">
              <a:rPr lang="en-MW" smtClean="0"/>
              <a:pPr/>
              <a:t>‹#›</a:t>
            </a:fld>
            <a:endParaRPr lang="en-M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42039-1D85-FC49-8227-6B7279684574}"/>
              </a:ext>
            </a:extLst>
          </p:cNvPr>
          <p:cNvSpPr/>
          <p:nvPr userDrawn="1"/>
        </p:nvSpPr>
        <p:spPr>
          <a:xfrm>
            <a:off x="10241280" y="5090160"/>
            <a:ext cx="1950720" cy="1767840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3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83922-7BA7-4540-BFBF-45C0C2A2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M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61562-2697-4167-BF01-E04719EC4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5" y="1488533"/>
            <a:ext cx="11234195" cy="4867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15DB-F1E9-4F43-B2B8-E7A715A0D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4D90D-2B64-41C0-B785-EC55F5992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9040F-0CAC-44FC-BBB7-801E17FCA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63EB2-57C1-42FA-8A26-7E0DB5B6B463}" type="slidenum">
              <a:rPr lang="en-MW" smtClean="0"/>
              <a:t>‹#›</a:t>
            </a:fld>
            <a:endParaRPr lang="en-MW"/>
          </a:p>
        </p:txBody>
      </p:sp>
    </p:spTree>
    <p:extLst>
      <p:ext uri="{BB962C8B-B14F-4D97-AF65-F5344CB8AC3E}">
        <p14:creationId xmlns:p14="http://schemas.microsoft.com/office/powerpoint/2010/main" val="29898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61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Yu Gothic" panose="020B0400000000000000" pitchFamily="34" charset="-128"/>
          <a:ea typeface="Yu Gothic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772E"/>
        </a:buClr>
        <a:buSzPct val="11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F4772E"/>
        </a:buClr>
        <a:buSzPct val="85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772E"/>
        </a:buClr>
        <a:buSzPct val="75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4772E"/>
        </a:buClr>
        <a:buSzPct val="68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B32BE-8897-734D-80D4-6112DF9FB1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4000" b="1" dirty="0" err="1">
                <a:effectLst/>
                <a:latin typeface="Yu Gothic" panose="020B0400000000000000" pitchFamily="34" charset="-128"/>
                <a:ea typeface="Calibri" panose="020F0502020204030204" pitchFamily="34" charset="0"/>
                <a:cs typeface="Gill Sans"/>
              </a:rPr>
              <a:t>Commercialisation</a:t>
            </a:r>
            <a:r>
              <a:rPr lang="en-US" sz="4000" b="1" dirty="0">
                <a:effectLst/>
                <a:latin typeface="Yu Gothic" panose="020B0400000000000000" pitchFamily="34" charset="-128"/>
                <a:ea typeface="Calibri" panose="020F0502020204030204" pitchFamily="34" charset="0"/>
                <a:cs typeface="Gill Sans"/>
              </a:rPr>
              <a:t> and Investment Options for Banana Value in Malawi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1E5A4-36D3-514B-9B6F-D759C33FA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388" y="3743325"/>
            <a:ext cx="10721788" cy="915411"/>
          </a:xfrm>
        </p:spPr>
        <p:txBody>
          <a:bodyPr>
            <a:normAutofit/>
          </a:bodyPr>
          <a:lstStyle/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200" dirty="0"/>
              <a:t>Joyce Minofu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1264A-EBF1-5841-B338-CBB7B2517B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8693" y="4719913"/>
            <a:ext cx="10234613" cy="614363"/>
          </a:xfrm>
        </p:spPr>
        <p:txBody>
          <a:bodyPr/>
          <a:lstStyle/>
          <a:p>
            <a:r>
              <a:rPr lang="en-US" dirty="0"/>
              <a:t>UCHI Roundtable, Capital Hotel, Lilongwe, M</a:t>
            </a:r>
            <a:r>
              <a:rPr lang="en-US" sz="2000" dirty="0">
                <a:solidFill>
                  <a:schemeClr val="tx2"/>
                </a:solidFill>
              </a:rPr>
              <a:t>alawi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913D1-ECFE-EF48-9EFF-8C6F3D8C29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2"/>
                </a:solidFill>
                <a:latin typeface="Montserrat SemiBold" panose="00000700000000000000" pitchFamily="2" charset="0"/>
              </a:rPr>
              <a:t>16 April 2026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5D4819-ACDF-7F4F-99E5-BC68DB0411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3C89A6-EA8F-DB43-9145-D7BABC4CFFC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0A3AC7-F959-A101-7ABE-2C0089B684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25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C8A7-D2D7-1B84-8861-FBB30A5C9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AFAF-3C25-55EC-2F3D-8354ACFC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dirty="0"/>
              <a:t>Acknowledgements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A8A3-2681-C439-219D-D9664A6AF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200" dirty="0">
              <a:solidFill>
                <a:schemeClr val="tx2"/>
              </a:solidFill>
              <a:latin typeface="Montserrat SemiBold" panose="00000700000000000000" pitchFamily="2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tx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1D24D-300B-4E96-949F-1DE72D8F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6963EB2-57C1-42FA-8A26-7E0DB5B6B463}" type="slidenum">
              <a:rPr lang="en-MW" smtClean="0"/>
              <a:pPr algn="ctr"/>
              <a:t>9</a:t>
            </a:fld>
            <a:endParaRPr lang="en-MW"/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5C6D666A-AB2B-261E-96AC-9707C6AF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61" y="2021099"/>
            <a:ext cx="1816798" cy="253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EAS delegation">
            <a:extLst>
              <a:ext uri="{FF2B5EF4-FFF2-40B4-BE49-F238E27FC236}">
                <a16:creationId xmlns:a16="http://schemas.microsoft.com/office/drawing/2014/main" id="{A5705548-5397-7B8C-933E-63F5155B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87" y="2021099"/>
            <a:ext cx="3364980" cy="241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B8E62B-FE6A-427D-96B3-E07FE5FB8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59" y="1791618"/>
            <a:ext cx="2480539" cy="25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D88A64-2085-454C-9DA7-F5214CB46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j.minofu@mwapata.mw</a:t>
            </a:r>
          </a:p>
        </p:txBody>
      </p:sp>
    </p:spTree>
    <p:extLst>
      <p:ext uri="{BB962C8B-B14F-4D97-AF65-F5344CB8AC3E}">
        <p14:creationId xmlns:p14="http://schemas.microsoft.com/office/powerpoint/2010/main" val="180819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70C7A-BBD9-EE31-09F6-8CE6D077E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A7DE-13FA-5B2E-B50A-C417F6EC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67235"/>
            <a:ext cx="12111318" cy="1206501"/>
          </a:xfrm>
        </p:spPr>
        <p:txBody>
          <a:bodyPr>
            <a:normAutofit/>
          </a:bodyPr>
          <a:lstStyle/>
          <a:p>
            <a:r>
              <a:rPr lang="en-US" dirty="0"/>
              <a:t>Presentation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79BFC-3EC1-6850-474E-9764925C5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1" y="1395656"/>
            <a:ext cx="8561891" cy="518159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Banana VC Headline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Banana Policy and Development Support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VC deep-dive approach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Banana Market Overview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Banana VC Map and Challenges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Profitability of Banana VC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Proposed Interventions and Investments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3A243-14D1-A5B2-E7F2-48CE9ADF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6963EB2-57C1-42FA-8A26-7E0DB5B6B463}" type="slidenum">
              <a:rPr lang="en-MW" smtClean="0"/>
              <a:pPr algn="ctr"/>
              <a:t>1</a:t>
            </a:fld>
            <a:endParaRPr lang="en-MW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8DE5703-9066-4ADD-A712-1722E1FF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571" y="1818875"/>
            <a:ext cx="3087709" cy="357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0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12FD-8165-044C-97BE-D567F2D7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Banana Value Chain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7A8C4-C753-B348-B4DF-9F6AD7952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1347"/>
            <a:ext cx="12192000" cy="5320127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CB127-6D97-9441-A033-FBADD6F5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6963EB2-57C1-42FA-8A26-7E0DB5B6B463}" type="slidenum">
              <a:rPr lang="en-MW" smtClean="0"/>
              <a:pPr algn="ctr"/>
              <a:t>2</a:t>
            </a:fld>
            <a:endParaRPr lang="en-MW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93BAA0-64CD-4487-871A-61833439F6FC}"/>
              </a:ext>
            </a:extLst>
          </p:cNvPr>
          <p:cNvGrpSpPr/>
          <p:nvPr/>
        </p:nvGrpSpPr>
        <p:grpSpPr>
          <a:xfrm>
            <a:off x="176398" y="1401347"/>
            <a:ext cx="12154976" cy="1467929"/>
            <a:chOff x="26587" y="1054433"/>
            <a:chExt cx="12154976" cy="14679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E32682-2888-4978-9051-EE3DEC3B3F73}"/>
                </a:ext>
              </a:extLst>
            </p:cNvPr>
            <p:cNvGrpSpPr/>
            <p:nvPr/>
          </p:nvGrpSpPr>
          <p:grpSpPr>
            <a:xfrm>
              <a:off x="26587" y="1054433"/>
              <a:ext cx="12154976" cy="1270502"/>
              <a:chOff x="1297" y="3024500"/>
              <a:chExt cx="12154976" cy="127050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80493D-870D-4D07-9F41-867F683B5A9A}"/>
                  </a:ext>
                </a:extLst>
              </p:cNvPr>
              <p:cNvSpPr txBox="1"/>
              <p:nvPr/>
            </p:nvSpPr>
            <p:spPr>
              <a:xfrm>
                <a:off x="1297" y="3024500"/>
                <a:ext cx="18472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Yu Gothic" panose="020B0400000000000000" pitchFamily="34" charset="-128"/>
                    <a:ea typeface="Yu Gothic" panose="020B0400000000000000" pitchFamily="34" charset="-128"/>
                  </a:rPr>
                  <a:t>Challenge</a:t>
                </a:r>
                <a:endParaRPr kumimoji="0" lang="en-Z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08B0CF-CF92-4811-A3DB-CCC4A8A73D05}"/>
                  </a:ext>
                </a:extLst>
              </p:cNvPr>
              <p:cNvSpPr txBox="1"/>
              <p:nvPr/>
            </p:nvSpPr>
            <p:spPr>
              <a:xfrm>
                <a:off x="2020680" y="3094673"/>
                <a:ext cx="1013559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ZA" sz="24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Despite Malawi’s highly suitable subtropical climatic conditions for banana production, </a:t>
                </a:r>
                <a:r>
                  <a:rPr lang="en-GB" sz="24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the country still depends on imports to meet demand.</a:t>
                </a:r>
                <a:endParaRPr lang="en-US" sz="2400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ACFFC6-53B8-490A-B4F8-B34D01617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509" y="1348938"/>
              <a:ext cx="1173424" cy="117342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DFFEF2-9498-4998-B886-F2CB0479F7B2}"/>
              </a:ext>
            </a:extLst>
          </p:cNvPr>
          <p:cNvGrpSpPr/>
          <p:nvPr/>
        </p:nvGrpSpPr>
        <p:grpSpPr>
          <a:xfrm>
            <a:off x="89647" y="2715351"/>
            <a:ext cx="11457227" cy="1500499"/>
            <a:chOff x="-83222" y="2395433"/>
            <a:chExt cx="11709226" cy="16467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78528BC-04E7-47D4-B0A6-88BAF9FE2800}"/>
                </a:ext>
              </a:extLst>
            </p:cNvPr>
            <p:cNvGrpSpPr/>
            <p:nvPr/>
          </p:nvGrpSpPr>
          <p:grpSpPr>
            <a:xfrm>
              <a:off x="-83222" y="2395433"/>
              <a:ext cx="11709226" cy="1305452"/>
              <a:chOff x="-118950" y="207537"/>
              <a:chExt cx="11709226" cy="130545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07CD29-AE05-49B7-A92A-C2DADA132758}"/>
                  </a:ext>
                </a:extLst>
              </p:cNvPr>
              <p:cNvSpPr txBox="1"/>
              <p:nvPr/>
            </p:nvSpPr>
            <p:spPr>
              <a:xfrm>
                <a:off x="-118950" y="207537"/>
                <a:ext cx="2333125" cy="43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Yu Gothic" panose="020B0400000000000000" pitchFamily="34" charset="-128"/>
                    <a:ea typeface="Yu Gothic" panose="020B0400000000000000" pitchFamily="34" charset="-128"/>
                  </a:rPr>
                  <a:t>Opportunity</a:t>
                </a:r>
                <a:endParaRPr kumimoji="0" lang="en-Z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4577A7-6F8F-4196-B968-2FAA8188886F}"/>
                  </a:ext>
                </a:extLst>
              </p:cNvPr>
              <p:cNvSpPr txBox="1"/>
              <p:nvPr/>
            </p:nvSpPr>
            <p:spPr>
              <a:xfrm>
                <a:off x="2090850" y="986899"/>
                <a:ext cx="9499426" cy="52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….</a:t>
                </a:r>
                <a:r>
                  <a:rPr lang="en-ZA" sz="2400" dirty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generate marketable surplus and replace imports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D49C6E-CACE-4107-A2EB-4CF83C97E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41" y="2755035"/>
              <a:ext cx="1287132" cy="128713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162DC3-535E-4704-8F94-29531B829BD7}"/>
              </a:ext>
            </a:extLst>
          </p:cNvPr>
          <p:cNvGrpSpPr/>
          <p:nvPr/>
        </p:nvGrpSpPr>
        <p:grpSpPr>
          <a:xfrm>
            <a:off x="201544" y="4236519"/>
            <a:ext cx="12045170" cy="2279585"/>
            <a:chOff x="-616597" y="4697565"/>
            <a:chExt cx="12863311" cy="206425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06423-FEC7-4E52-A9F6-A47B9E919E3A}"/>
                </a:ext>
              </a:extLst>
            </p:cNvPr>
            <p:cNvSpPr txBox="1"/>
            <p:nvPr/>
          </p:nvSpPr>
          <p:spPr>
            <a:xfrm>
              <a:off x="-616597" y="4697565"/>
              <a:ext cx="4445746" cy="418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Proposed Solutions</a:t>
              </a:r>
              <a:endParaRPr lang="en-ZA" sz="2400" b="1" dirty="0">
                <a:solidFill>
                  <a:srgbClr val="00000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FDFB19-10AE-4A78-9934-B43D62CBBDFE}"/>
                </a:ext>
              </a:extLst>
            </p:cNvPr>
            <p:cNvSpPr txBox="1"/>
            <p:nvPr/>
          </p:nvSpPr>
          <p:spPr>
            <a:xfrm>
              <a:off x="1701880" y="5005986"/>
              <a:ext cx="10544834" cy="1755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S</a:t>
              </a:r>
              <a:r>
                <a:rPr lang="en-US" sz="2400" dirty="0" err="1">
                  <a:latin typeface="Yu Gothic" panose="020B0400000000000000" pitchFamily="34" charset="-128"/>
                  <a:ea typeface="Yu Gothic" panose="020B0400000000000000" pitchFamily="34" charset="-128"/>
                </a:rPr>
                <a:t>eed</a:t>
              </a:r>
              <a:r>
                <a:rPr lang="en-US" sz="24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 systems reforms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BBTV infield management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Improved access to irrigation facilities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Yu Gothic" panose="020B0400000000000000" pitchFamily="34" charset="-128"/>
                  <a:ea typeface="Yu Gothic" panose="020B0400000000000000" pitchFamily="34" charset="-128"/>
                </a:rPr>
                <a:t>Promote good husbandry practices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Improve policy coordination</a:t>
              </a:r>
              <a:endParaRPr lang="en-US" sz="1400" dirty="0">
                <a:solidFill>
                  <a:srgbClr val="000000"/>
                </a:solidFill>
                <a:latin typeface="Calibri" panose="020F0502020204030204"/>
                <a:ea typeface="Yu Gothic" panose="020B0400000000000000" pitchFamily="34" charset="-128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7288C4D-1CBA-4176-894E-591537BBC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45" y="4698182"/>
            <a:ext cx="1752762" cy="17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7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DB9E0-67AF-8BBC-5B26-DAF7CC13C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7E97-D3F4-669D-5679-2BE2C51D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1" y="67235"/>
            <a:ext cx="11609749" cy="120650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Policy and Development Support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79466-4EF4-7867-D59B-8A71BBA3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1" y="1371599"/>
            <a:ext cx="11994777" cy="5349875"/>
          </a:xfrm>
        </p:spPr>
        <p:txBody>
          <a:bodyPr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dirty="0"/>
              <a:t>Designated as a priority value chain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/>
              <a:t>National flagship status by Government of Malawi through </a:t>
            </a:r>
            <a:r>
              <a:rPr lang="en-US" sz="2000" dirty="0" err="1"/>
              <a:t>MoA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/>
              <a:t>Ranked 3</a:t>
            </a:r>
            <a:r>
              <a:rPr lang="en-US" sz="2000" baseline="30000" dirty="0"/>
              <a:t>rd</a:t>
            </a:r>
            <a:r>
              <a:rPr lang="en-US" sz="2000" dirty="0"/>
              <a:t> most strategic VC for inclusive agricultural transformation under PPVC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/>
              <a:t>Selected as top 3 VCs for PPVC deep-dive analysis by </a:t>
            </a:r>
            <a:r>
              <a:rPr lang="en-US" sz="2000" dirty="0" err="1"/>
              <a:t>MoA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/>
              <a:t>Priority value chain under UCHI-Strengthening </a:t>
            </a:r>
            <a:r>
              <a:rPr lang="en-US" sz="2000" dirty="0" err="1"/>
              <a:t>Agr</a:t>
            </a:r>
            <a:r>
              <a:rPr lang="en-US" sz="2000" dirty="0"/>
              <a:t>. Commercialisation project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>
                <a:cs typeface="Times New Roman" panose="02020603050405020304" pitchFamily="18" charset="0"/>
              </a:rPr>
              <a:t>P</a:t>
            </a:r>
            <a:r>
              <a:rPr lang="en-US" sz="20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olicy support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/>
              <a:t>Malawi 2063, MIP-1, NAP (2024)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/>
              <a:t>Dedicated Coordination Office under </a:t>
            </a:r>
            <a:r>
              <a:rPr lang="en-US" sz="2000" dirty="0" err="1"/>
              <a:t>MoA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b="1" dirty="0">
                <a:cs typeface="Times New Roman" panose="02020603050405020304" pitchFamily="18" charset="0"/>
              </a:rPr>
              <a:t>Donor Support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dirty="0"/>
              <a:t>KULIMA, ASWAP-SP, MTENGO, UCHI, AGCOM, OCOP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34178-694C-C061-6F51-11E0F1D7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endParaRPr lang="en-MW" dirty="0"/>
          </a:p>
        </p:txBody>
      </p:sp>
    </p:spTree>
    <p:extLst>
      <p:ext uri="{BB962C8B-B14F-4D97-AF65-F5344CB8AC3E}">
        <p14:creationId xmlns:p14="http://schemas.microsoft.com/office/powerpoint/2010/main" val="2366615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765B-86D0-46CB-9DCA-89D0B1AC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j-cs"/>
              </a:rPr>
              <a:t>Value Chain Deep-dive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E8858-3BC3-42B0-BD91-2729D15B34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Deep-dive approach consolidates existing evidence and stakeholder perspectives to identify actionable policy and investment reforms</a:t>
            </a:r>
          </a:p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Banana analysis is informed by;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Tx/>
              <a:defRPr/>
            </a:pPr>
            <a:r>
              <a:rPr lang="en-US" sz="1800" dirty="0"/>
              <a:t>P</a:t>
            </a:r>
            <a:r>
              <a:rPr lang="en-US" sz="1800" b="0" dirty="0"/>
              <a:t>rimary data from the KIIs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Tx/>
              <a:defRPr/>
            </a:pPr>
            <a:r>
              <a:rPr lang="en-US" sz="1800" dirty="0"/>
              <a:t>Secondary data (FAOSTAT, International Trade Centre (ITC), APES).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u Gothic" panose="020B0400000000000000" pitchFamily="34" charset="-128"/>
              <a:ea typeface="Yu Gothic" panose="020B0400000000000000" pitchFamily="34" charset="-128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2FD71-9540-467E-B63F-C95C3071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6963EB2-57C1-42FA-8A26-7E0DB5B6B463}" type="slidenum">
              <a:rPr lang="en-MW" smtClean="0"/>
              <a:pPr algn="ctr"/>
              <a:t>4</a:t>
            </a:fld>
            <a:endParaRPr lang="en-MW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7BF9145-0FD1-4545-BAF9-9A6B2A4E24C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19539324"/>
              </p:ext>
            </p:extLst>
          </p:nvPr>
        </p:nvGraphicFramePr>
        <p:xfrm>
          <a:off x="6172947" y="1561260"/>
          <a:ext cx="53467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998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5043C-12A7-19BA-5558-78A96CDEE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A6F2-7DE9-0BDF-D0B7-6E8AFF0A8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235"/>
            <a:ext cx="12290612" cy="1206501"/>
          </a:xfrm>
        </p:spPr>
        <p:txBody>
          <a:bodyPr>
            <a:normAutofit/>
          </a:bodyPr>
          <a:lstStyle/>
          <a:p>
            <a:r>
              <a:rPr lang="en-US" dirty="0"/>
              <a:t>Banana Market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E3B5-3AF2-3383-564F-B13C424B1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" y="1413931"/>
            <a:ext cx="8139953" cy="5376833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Globally, bananas are produced in over 130 countries 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1800" dirty="0">
                <a:solidFill>
                  <a:prstClr val="black"/>
                </a:solidFill>
              </a:rPr>
              <a:t>With India being a major producer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1800" b="0" dirty="0">
                <a:solidFill>
                  <a:prstClr val="black"/>
                </a:solidFill>
              </a:rPr>
              <a:t>USA and Ecuador being the leading importer and exporter, respectively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b="0" dirty="0">
                <a:solidFill>
                  <a:prstClr val="black"/>
                </a:solidFill>
              </a:rPr>
              <a:t>Regionally, Nigeria, Angola, TZ, Kenya, and Rwanda dominate production in Africa. 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b="0" dirty="0">
                <a:solidFill>
                  <a:prstClr val="black"/>
                </a:solidFill>
              </a:rPr>
              <a:t>MW ranks 38th leading producer in the world and 15th in Africa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b="0" dirty="0">
                <a:solidFill>
                  <a:prstClr val="black"/>
                </a:solidFill>
              </a:rPr>
              <a:t>MW local production (308,316) is less than local demand(324, 315) resulting in a demand gap of 16, 000 tons as of 2025 (Fig 1)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b="0" dirty="0">
                <a:solidFill>
                  <a:prstClr val="black"/>
                </a:solidFill>
              </a:rPr>
              <a:t>Scaling local production can reduce import dependence, enhance food security, and tap on regional markets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E5B6-B431-39C9-4116-78EB57D6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6963EB2-57C1-42FA-8A26-7E0DB5B6B463}" type="slidenum">
              <a:rPr lang="en-MW" smtClean="0"/>
              <a:pPr algn="ctr"/>
              <a:t>5</a:t>
            </a:fld>
            <a:endParaRPr lang="en-MW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FD5BF7D-09EB-448B-BDB0-582EF8047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585472"/>
              </p:ext>
            </p:extLst>
          </p:nvPr>
        </p:nvGraphicFramePr>
        <p:xfrm>
          <a:off x="8059271" y="2038739"/>
          <a:ext cx="4069975" cy="3340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607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4B281-A21F-A7F1-F4B7-0B0B267A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CA2F-1CFF-82BA-9590-78C1DEE7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7235"/>
            <a:ext cx="12191999" cy="1206501"/>
          </a:xfrm>
        </p:spPr>
        <p:txBody>
          <a:bodyPr>
            <a:normAutofit/>
          </a:bodyPr>
          <a:lstStyle/>
          <a:p>
            <a:r>
              <a:rPr lang="en-US" dirty="0"/>
              <a:t>Banana Stakeholders’ Map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CA595-24A5-3CF3-B5FD-6928C1F4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12191999" cy="4984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C8C4-A740-A96D-001D-E5ED5842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6963EB2-57C1-42FA-8A26-7E0DB5B6B463}" type="slidenum">
              <a:rPr lang="en-MW" smtClean="0"/>
              <a:pPr algn="ctr"/>
              <a:t>6</a:t>
            </a:fld>
            <a:endParaRPr lang="en-MW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B6BC291-6BD8-4825-A41A-4FB9BB1B3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577962"/>
              </p:ext>
            </p:extLst>
          </p:nvPr>
        </p:nvGraphicFramePr>
        <p:xfrm>
          <a:off x="0" y="1389063"/>
          <a:ext cx="10604500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3" imgW="9045623" imgH="4908112" progId="Word.Document.12">
                  <p:embed/>
                </p:oleObj>
              </mc:Choice>
              <mc:Fallback>
                <p:oleObj name="Document" r:id="rId3" imgW="9045623" imgH="4908112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B6BC291-6BD8-4825-A41A-4FB9BB1B34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389063"/>
                        <a:ext cx="10604500" cy="442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092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765B-86D0-46CB-9DCA-89D0B1AC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white"/>
                </a:solidFill>
              </a:rPr>
              <a:t>Profitability of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j-cs"/>
              </a:rPr>
              <a:t>Banana Enterprise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E8858-3BC3-42B0-BD91-2729D15B3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" y="1624385"/>
            <a:ext cx="5957047" cy="4351338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n-cs"/>
              </a:rPr>
              <a:t>Despite the challenges, banana actors make good margins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Macro-propagators earn the highest margins due to increased demand for clean planting materials to control BBTV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 Commercial farmers are offered premium prices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Lowest margins for importers due to high transport costs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000" b="0" dirty="0"/>
              <a:t>Processors’ low margins due to low installed capacity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2FD71-9540-467E-B63F-C95C3071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63EB2-57C1-42FA-8A26-7E0DB5B6B463}" type="slidenum">
              <a:rPr kumimoji="0" lang="en-M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M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6495D0-7717-404D-9711-9FF025918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24383"/>
            <a:ext cx="5347447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Estimated gross margins from different actors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609256CC-3A7C-471F-A7DC-D3C97FDAF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230A3F3-8E47-4A89-8661-0B2A427EDC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313393"/>
              </p:ext>
            </p:extLst>
          </p:nvPr>
        </p:nvGraphicFramePr>
        <p:xfrm>
          <a:off x="6172199" y="2135372"/>
          <a:ext cx="5347447" cy="327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hart" r:id="rId4" imgW="3627434" imgH="2670279" progId="Excel.Chart.8">
                  <p:embed/>
                </p:oleObj>
              </mc:Choice>
              <mc:Fallback>
                <p:oleObj name="Chart" r:id="rId4" imgW="3627434" imgH="2670279" progId="Excel.Chart.8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0230A3F3-8E47-4A89-8661-0B2A427EDC2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199" y="2135372"/>
                        <a:ext cx="5347447" cy="3279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2">
            <a:extLst>
              <a:ext uri="{FF2B5EF4-FFF2-40B4-BE49-F238E27FC236}">
                <a16:creationId xmlns:a16="http://schemas.microsoft.com/office/drawing/2014/main" id="{A8691917-850B-4AB6-BB6F-94A1ADC85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3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5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DB9E0-67AF-8BBC-5B26-DAF7CC13C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7E97-D3F4-669D-5679-2BE2C51D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682" y="67235"/>
            <a:ext cx="12272682" cy="1206501"/>
          </a:xfrm>
        </p:spPr>
        <p:txBody>
          <a:bodyPr>
            <a:normAutofit fontScale="90000"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pitchFamily="34" charset="-128"/>
                <a:ea typeface="Yu Gothic" panose="020B0400000000000000" pitchFamily="34" charset="-128"/>
                <a:cs typeface="+mj-cs"/>
              </a:rPr>
              <a:t>Proposed Interventions and Investments to Commercialize the Banana VC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79466-4EF4-7867-D59B-8A71BBA3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1" y="1371599"/>
            <a:ext cx="11994777" cy="5349875"/>
          </a:xfrm>
        </p:spPr>
        <p:txBody>
          <a:bodyPr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Formalize the banana seed systems by </a:t>
            </a:r>
            <a:r>
              <a:rPr lang="en-US" sz="2000" b="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mapping out macro-propagators and distributers and developing a commercial model for producing and distributing </a:t>
            </a:r>
            <a:r>
              <a:rPr lang="en-US" sz="2000" b="0" dirty="0"/>
              <a:t>clean suckers</a:t>
            </a:r>
          </a:p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Improve the infield management of the BBTV through by-laws and biosafety measures</a:t>
            </a:r>
          </a:p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Improve access to irrigation by  </a:t>
            </a:r>
            <a:r>
              <a:rPr lang="en-US" sz="2000" b="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providing subsidies, concessional financing, or shared community irrigation schemes</a:t>
            </a:r>
            <a:endParaRPr lang="en-US" sz="2000" b="0" dirty="0"/>
          </a:p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Promote good husbandry practices </a:t>
            </a:r>
            <a:r>
              <a:rPr lang="en-US" sz="2000" b="0" dirty="0" err="1"/>
              <a:t>i.e</a:t>
            </a:r>
            <a:r>
              <a:rPr lang="en-US" sz="2000" b="0" dirty="0"/>
              <a:t> </a:t>
            </a:r>
            <a:r>
              <a:rPr lang="en-US" sz="2000" b="0" dirty="0">
                <a:effectLst/>
                <a:latin typeface="Yu Gothic" panose="020B0400000000000000" pitchFamily="34" charset="-128"/>
                <a:cs typeface="Times New Roman" panose="02020603050405020304" pitchFamily="18" charset="0"/>
              </a:rPr>
              <a:t>proper site selection, efficient water use, plant density</a:t>
            </a:r>
          </a:p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Encourage a collaborative farmer support model, especially in technical service delivery </a:t>
            </a:r>
          </a:p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Enhance post-harvest handling in progressive farmer groups by strengthening off-taker arrangements, aggregation </a:t>
            </a:r>
            <a:r>
              <a:rPr lang="en-US" sz="2000" b="0" dirty="0" err="1"/>
              <a:t>centrers</a:t>
            </a:r>
            <a:r>
              <a:rPr lang="en-US" sz="2000" b="0" dirty="0"/>
              <a:t> and information sharing platform</a:t>
            </a:r>
          </a:p>
          <a:p>
            <a:pPr>
              <a:lnSpc>
                <a:spcPct val="100000"/>
              </a:lnSpc>
              <a:spcBef>
                <a:spcPts val="1800"/>
              </a:spcBef>
              <a:defRPr/>
            </a:pPr>
            <a:r>
              <a:rPr lang="en-US" sz="2000" b="0" dirty="0"/>
              <a:t>Improve policy coordination and flush out policy inconsistencies</a:t>
            </a:r>
          </a:p>
          <a:p>
            <a:pPr marR="0" lvl="0" fontAlgn="auto">
              <a:lnSpc>
                <a:spcPct val="100000"/>
              </a:lnSpc>
              <a:spcBef>
                <a:spcPts val="1800"/>
              </a:spcBef>
              <a:buClrTx/>
              <a:tabLst/>
              <a:defRPr/>
            </a:pPr>
            <a:r>
              <a:rPr lang="en-US" sz="2000" b="0" dirty="0"/>
              <a:t>Enhance market access for hard-to-reach areas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34178-694C-C061-6F51-11E0F1D7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63EB2-57C1-42FA-8A26-7E0DB5B6B463}" type="slidenum">
              <a:rPr kumimoji="0" lang="en-M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M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7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wAPATA" id="{A95BEB6D-A85B-454F-A681-A4EAB3C3D6C6}" vid="{54DDE5E3-741F-DB49-92B1-068C0F7631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5680</TotalTime>
  <Words>621</Words>
  <Application>Microsoft Office PowerPoint</Application>
  <PresentationFormat>Widescreen</PresentationFormat>
  <Paragraphs>81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Yu Gothic</vt:lpstr>
      <vt:lpstr>Arial</vt:lpstr>
      <vt:lpstr>Calibri</vt:lpstr>
      <vt:lpstr>Century Gothic</vt:lpstr>
      <vt:lpstr>Courier New</vt:lpstr>
      <vt:lpstr>Montserrat SemiBold</vt:lpstr>
      <vt:lpstr>Office Theme</vt:lpstr>
      <vt:lpstr>Chart</vt:lpstr>
      <vt:lpstr>Microsoft Word Document</vt:lpstr>
      <vt:lpstr>Commercialisation and Investment Options for Banana Value in Malawi </vt:lpstr>
      <vt:lpstr>Presentation Layout</vt:lpstr>
      <vt:lpstr>Banana Value Chain Headline</vt:lpstr>
      <vt:lpstr> Policy and Development Support </vt:lpstr>
      <vt:lpstr>Value Chain Deep-dive Approach</vt:lpstr>
      <vt:lpstr>Banana Market Overview</vt:lpstr>
      <vt:lpstr>Banana Stakeholders’ Map and Challenges</vt:lpstr>
      <vt:lpstr>Profitability of Banana Enterprise</vt:lpstr>
      <vt:lpstr>Proposed Interventions and Investments to Commercialize the Banana VC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Locally-Led Agricultural Policy Think Tanks</dc:title>
  <dc:creator>Muyanga, Milu</dc:creator>
  <cp:lastModifiedBy>Joyce Minofu</cp:lastModifiedBy>
  <cp:revision>122</cp:revision>
  <cp:lastPrinted>2026-01-22T10:46:43Z</cp:lastPrinted>
  <dcterms:created xsi:type="dcterms:W3CDTF">2020-11-16T17:34:04Z</dcterms:created>
  <dcterms:modified xsi:type="dcterms:W3CDTF">2026-04-16T10:15:40Z</dcterms:modified>
</cp:coreProperties>
</file>