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970" r:id="rId2"/>
    <p:sldId id="5921" r:id="rId3"/>
    <p:sldId id="5965" r:id="rId4"/>
    <p:sldId id="5963" r:id="rId5"/>
    <p:sldId id="5967" r:id="rId6"/>
    <p:sldId id="5968" r:id="rId7"/>
    <p:sldId id="5966" r:id="rId8"/>
    <p:sldId id="596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D41"/>
    <a:srgbClr val="82B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5"/>
    <p:restoredTop sz="93407"/>
  </p:normalViewPr>
  <p:slideViewPr>
    <p:cSldViewPr snapToGrid="0" snapToObjects="1">
      <p:cViewPr varScale="1">
        <p:scale>
          <a:sx n="102" d="100"/>
          <a:sy n="102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7" d="100"/>
          <a:sy n="47" d="100"/>
        </p:scale>
        <p:origin x="271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D03B98-C536-4F4D-B128-95FF2CFAB2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C0A387-42FF-47BB-82F4-6D533B4B55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7500E-110F-4E18-8673-1A94DB2DA9A8}" type="datetimeFigureOut">
              <a:rPr lang="en-US" smtClean="0"/>
              <a:t>10/9/24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A2C6E-812B-40D8-B3B5-39CD08C19E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085C1-02ED-4FD0-8914-33C2D8C4C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D5374-1EF5-4E2B-87A3-08FE3913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8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65FC0-8D2F-184C-A2B1-0462D63987D8}" type="datetimeFigureOut">
              <a:rPr lang="en-US" smtClean="0"/>
              <a:t>10/9/24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98A61-DEC7-2A43-ACC3-4ECD67666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6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98A61-DEC7-2A43-ACC3-4ECD676669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s://ifdc.org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africafertilizer.org/#/en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EAF2D5F-151D-8046-869C-C9845A9088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96"/>
            <a:ext cx="12407304" cy="69942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5914C8-335A-904D-499D-0ECA5C73D5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7840" y="2325502"/>
            <a:ext cx="9144000" cy="1576838"/>
          </a:xfrm>
        </p:spPr>
        <p:txBody>
          <a:bodyPr anchor="b">
            <a:normAutofit/>
          </a:bodyPr>
          <a:lstStyle>
            <a:lvl1pPr algn="ctr">
              <a:defRPr sz="4400" b="0" i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lang="en-US" dirty="0"/>
              <a:t>Your Title Here-please include organization and dataset names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2303C-A8A7-08E6-1A05-F5E2AC1F44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68690" y="4091052"/>
            <a:ext cx="5902960" cy="7416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Presenter(s) name(s)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C048F7-1343-249D-D25B-9B6EF549AFE2}"/>
              </a:ext>
            </a:extLst>
          </p:cNvPr>
          <p:cNvSpPr txBox="1"/>
          <p:nvPr userDrawn="1"/>
        </p:nvSpPr>
        <p:spPr>
          <a:xfrm>
            <a:off x="827314" y="534481"/>
            <a:ext cx="106230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300" b="1" i="0" dirty="0">
                <a:solidFill>
                  <a:srgbClr val="82BD41"/>
                </a:solidFill>
                <a:latin typeface="Avenir Black" panose="02000503020000020003" pitchFamily="2" charset="0"/>
              </a:rPr>
              <a:t>Data </a:t>
            </a:r>
            <a:r>
              <a:rPr lang="en-US" sz="6300" b="1" i="0" dirty="0" err="1">
                <a:solidFill>
                  <a:srgbClr val="82BD41"/>
                </a:solidFill>
                <a:latin typeface="Avenir Black" panose="02000503020000020003" pitchFamily="2" charset="0"/>
              </a:rPr>
              <a:t>Symp</a:t>
            </a:r>
            <a:r>
              <a:rPr lang="en-US" sz="6300" b="1" i="0" dirty="0">
                <a:solidFill>
                  <a:srgbClr val="82BD41"/>
                </a:solidFill>
                <a:latin typeface="Avenir Black" panose="02000503020000020003" pitchFamily="2" charset="0"/>
              </a:rPr>
              <a:t>  </a:t>
            </a:r>
            <a:r>
              <a:rPr lang="en-US" sz="6300" b="1" i="0" dirty="0" err="1">
                <a:solidFill>
                  <a:srgbClr val="82BD41"/>
                </a:solidFill>
                <a:latin typeface="Avenir Black" panose="02000503020000020003" pitchFamily="2" charset="0"/>
              </a:rPr>
              <a:t>sium</a:t>
            </a:r>
            <a:r>
              <a:rPr lang="en-US" sz="6300" b="1" i="0" dirty="0">
                <a:solidFill>
                  <a:srgbClr val="82BD41"/>
                </a:solidFill>
                <a:latin typeface="Avenir Black" panose="02000503020000020003" pitchFamily="2" charset="0"/>
              </a:rPr>
              <a:t> on Fertiliser and Soil Health </a:t>
            </a:r>
          </a:p>
          <a:p>
            <a:pPr algn="ctr"/>
            <a:endParaRPr lang="en-US" sz="6600" b="1" i="0" dirty="0">
              <a:solidFill>
                <a:srgbClr val="82BD41"/>
              </a:solidFill>
              <a:latin typeface="Avenir Black" panose="02000503020000020003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C76BA9-BC3E-D25B-8E10-B8ED62A3B9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21861" y="756346"/>
            <a:ext cx="481635" cy="4670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15593B-2FE0-7E8C-7E0F-DCB59A8FB6EE}"/>
              </a:ext>
            </a:extLst>
          </p:cNvPr>
          <p:cNvSpPr txBox="1"/>
          <p:nvPr userDrawn="1"/>
        </p:nvSpPr>
        <p:spPr>
          <a:xfrm flipH="1">
            <a:off x="2717319" y="4035811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latin typeface="Yu Gothic" panose="020B0400000000000000" pitchFamily="34" charset="-128"/>
                <a:ea typeface="Yu Gothic" panose="020B0400000000000000" pitchFamily="34" charset="-128"/>
              </a:rPr>
              <a:t>Presented by: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2D71BD-A760-6798-BF89-E9D8837F8C6B}"/>
              </a:ext>
            </a:extLst>
          </p:cNvPr>
          <p:cNvSpPr txBox="1"/>
          <p:nvPr userDrawn="1"/>
        </p:nvSpPr>
        <p:spPr>
          <a:xfrm flipH="1">
            <a:off x="1326852" y="484667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>
                <a:latin typeface="Yu Gothic" panose="020B0400000000000000" pitchFamily="34" charset="-128"/>
                <a:ea typeface="Yu Gothic" panose="020B0400000000000000" pitchFamily="34" charset="-128"/>
              </a:rPr>
              <a:t>October 10</a:t>
            </a:r>
            <a:r>
              <a:rPr lang="en-US" sz="1800" b="0" i="0" baseline="30000" dirty="0">
                <a:latin typeface="Yu Gothic" panose="020B0400000000000000" pitchFamily="34" charset="-128"/>
                <a:ea typeface="Yu Gothic" panose="020B0400000000000000" pitchFamily="34" charset="-128"/>
              </a:rPr>
              <a:t>th</a:t>
            </a:r>
            <a:r>
              <a:rPr lang="en-US" sz="1800" b="0" i="0" dirty="0">
                <a:latin typeface="Yu Gothic" panose="020B0400000000000000" pitchFamily="34" charset="-128"/>
                <a:ea typeface="Yu Gothic" panose="020B0400000000000000" pitchFamily="34" charset="-128"/>
              </a:rPr>
              <a:t>, 2024 </a:t>
            </a:r>
            <a:r>
              <a:rPr lang="en-US" sz="1800" b="0" i="0" spc="-200" baseline="0" dirty="0">
                <a:latin typeface="Yu Gothic" panose="020B0400000000000000" pitchFamily="34" charset="-128"/>
                <a:ea typeface="Yu Gothic" panose="020B0400000000000000" pitchFamily="34" charset="-128"/>
              </a:rPr>
              <a:t>||</a:t>
            </a:r>
            <a:r>
              <a:rPr lang="en-US" sz="1800" b="0" i="0" dirty="0">
                <a:latin typeface="Yu Gothic" panose="020B0400000000000000" pitchFamily="34" charset="-128"/>
                <a:ea typeface="Yu Gothic" panose="020B0400000000000000" pitchFamily="34" charset="-128"/>
              </a:rPr>
              <a:t> Lilongwe, Malawi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37CBB6-1501-F908-A194-314C360ABD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22124" y="5249292"/>
            <a:ext cx="1820516" cy="14576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786F7A-76FD-01BA-4289-963A8B4C4A8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22258" y="5540192"/>
            <a:ext cx="2064296" cy="1234440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 with low confidence">
            <a:hlinkClick r:id="rId6"/>
            <a:extLst>
              <a:ext uri="{FF2B5EF4-FFF2-40B4-BE49-F238E27FC236}">
                <a16:creationId xmlns:a16="http://schemas.microsoft.com/office/drawing/2014/main" id="{6795061A-72B6-F344-0A75-37E5AD288B9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72" y="97395"/>
            <a:ext cx="2242185" cy="561975"/>
          </a:xfrm>
          <a:prstGeom prst="rect">
            <a:avLst/>
          </a:prstGeom>
        </p:spPr>
      </p:pic>
      <p:pic>
        <p:nvPicPr>
          <p:cNvPr id="5" name="Picture 4" descr="A green and white logo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C5FD2A82-55BC-35E9-16BE-7F29CEEA6CA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094" y="132993"/>
            <a:ext cx="2147906" cy="526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01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0F930-483F-EC2D-D93A-D986F3C6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866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B48EC-7F1A-F652-C4C3-9CAED2C3B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2812"/>
            <a:ext cx="10515600" cy="4750063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820B4E-8821-3151-5EE9-FA2ACD26117E}"/>
              </a:ext>
            </a:extLst>
          </p:cNvPr>
          <p:cNvSpPr/>
          <p:nvPr userDrawn="1"/>
        </p:nvSpPr>
        <p:spPr>
          <a:xfrm>
            <a:off x="-777" y="6601215"/>
            <a:ext cx="4617022" cy="155448"/>
          </a:xfrm>
          <a:prstGeom prst="rect">
            <a:avLst/>
          </a:prstGeom>
          <a:solidFill>
            <a:srgbClr val="82B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B3B72-BB3E-1351-24E4-0952D411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3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FF26C-F127-DD13-993B-F6FCE1FA5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052BB-8DB8-05F8-F2DD-664B03BF9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26900"/>
            <a:ext cx="5181600" cy="4750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D057E-4869-03F0-958E-962709B28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26900"/>
            <a:ext cx="5181600" cy="4750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51960-27D3-A236-5D68-AAFA451A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E6CD-D2C9-60F5-0DA0-CAFB323EE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359A3-059E-D159-2748-13F2A4E4E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BEE5D-31B9-474D-069A-28F4AE1EF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3DF442-405E-2481-B284-A5B1F5266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9C919D-4B7B-4983-16B9-0FC1CA003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1BDFA8-BA1B-0AD1-1E80-A5ABDACC3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9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366E-17A5-0A27-19EF-3E480D8AE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F3746A-571E-0DCC-517E-79A8494F5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4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383D9-9C2F-7803-685E-DA3AFE69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5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5FCAF-E76C-79A8-AAE0-95B130135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C35E6-A883-FBB8-62EE-78A228FD0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889979-0911-2F99-F553-1677742D1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5096F-8143-B461-DFE5-0F405902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0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347DB-8093-C91F-879E-586CDE139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65EE4F-4BCD-9A15-90AB-C910D7B0AA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9C44A-3072-9BED-B0ED-FD3AEC9C8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6AA73-9A7F-425B-28C1-B60860C27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366E-17A5-0A27-19EF-3E480D8AEC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0909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your “Thank you” or other closing message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F3746A-571E-0DCC-517E-79A8494F5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B65D09-0885-17F7-2B92-AB0205B4EE77}"/>
              </a:ext>
            </a:extLst>
          </p:cNvPr>
          <p:cNvSpPr txBox="1"/>
          <p:nvPr userDrawn="1"/>
        </p:nvSpPr>
        <p:spPr>
          <a:xfrm>
            <a:off x="838200" y="1940286"/>
            <a:ext cx="3800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Yu Gothic" panose="020B0400000000000000" pitchFamily="34" charset="-128"/>
                <a:ea typeface="Yu Gothic" panose="020B0400000000000000" pitchFamily="34" charset="-128"/>
              </a:rPr>
              <a:t>Contact information: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3BC3B84-371A-75C9-5A9D-C5997F477D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508975"/>
            <a:ext cx="10443326" cy="3771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Required: Enter any contact information here</a:t>
            </a:r>
          </a:p>
        </p:txBody>
      </p:sp>
    </p:spTree>
    <p:extLst>
      <p:ext uri="{BB962C8B-B14F-4D97-AF65-F5344CB8AC3E}">
        <p14:creationId xmlns:p14="http://schemas.microsoft.com/office/powerpoint/2010/main" val="184916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621B875-45A2-4E44-8599-284EFBAC738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245825" cy="692642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278A82-CB95-F049-875F-B81787480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1A56C-181F-ED64-BF21-8A919E7C7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28237"/>
            <a:ext cx="10515600" cy="4648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FD951-7EBF-576A-A976-F2EB0CFBF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45B64-C92D-5240-9A9B-B32EF0BA1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874AD4-29DA-D259-15F4-883A30300566}"/>
              </a:ext>
            </a:extLst>
          </p:cNvPr>
          <p:cNvSpPr/>
          <p:nvPr userDrawn="1"/>
        </p:nvSpPr>
        <p:spPr>
          <a:xfrm>
            <a:off x="-12650" y="6601215"/>
            <a:ext cx="4617022" cy="155448"/>
          </a:xfrm>
          <a:prstGeom prst="rect">
            <a:avLst/>
          </a:prstGeom>
          <a:solidFill>
            <a:srgbClr val="82B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7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rgbClr val="82BD41"/>
          </a:solidFill>
          <a:latin typeface="Avenir Heavy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fdc.org/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africafertilizer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viz.africafertilizer.org/#/malawi/hom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nduva@ifdc.org/" TargetMode="External"/><Relationship Id="rId2" Type="http://schemas.openxmlformats.org/officeDocument/2006/relationships/hyperlink" Target="mailto:mphiri@ifdc.org/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info@africafertilizer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304" y="520445"/>
            <a:ext cx="9980295" cy="1956946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332990" marR="5080" indent="-2320290">
              <a:lnSpc>
                <a:spcPts val="7509"/>
              </a:lnSpc>
              <a:spcBef>
                <a:spcPts val="260"/>
              </a:spcBef>
              <a:tabLst>
                <a:tab pos="3941445" algn="l"/>
              </a:tabLst>
            </a:pPr>
            <a:r>
              <a:rPr sz="6300" dirty="0">
                <a:solidFill>
                  <a:srgbClr val="82BC41"/>
                </a:solidFill>
                <a:latin typeface="Carlito"/>
              </a:rPr>
              <a:t>Data Symp</a:t>
            </a:r>
            <a:r>
              <a:rPr lang="en-US" sz="6300" dirty="0">
                <a:solidFill>
                  <a:srgbClr val="82BC41"/>
                </a:solidFill>
                <a:latin typeface="Carlito"/>
              </a:rPr>
              <a:t>o</a:t>
            </a:r>
            <a:r>
              <a:rPr sz="6300" dirty="0">
                <a:solidFill>
                  <a:srgbClr val="82BC41"/>
                </a:solidFill>
                <a:latin typeface="Carlito"/>
              </a:rPr>
              <a:t>sium on Fertiliser and Soil Health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14325" y="95250"/>
            <a:ext cx="11877675" cy="6677021"/>
            <a:chOff x="314325" y="95250"/>
            <a:chExt cx="11877675" cy="6677021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5248275"/>
              <a:ext cx="1819275" cy="14573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24900" y="5543548"/>
              <a:ext cx="2057400" cy="1228723"/>
            </a:xfrm>
            <a:prstGeom prst="rect">
              <a:avLst/>
            </a:prstGeom>
          </p:spPr>
        </p:pic>
        <p:pic>
          <p:nvPicPr>
            <p:cNvPr id="7" name="object 7">
              <a:hlinkClick r:id="rId4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325" y="95250"/>
              <a:ext cx="2247900" cy="561975"/>
            </a:xfrm>
            <a:prstGeom prst="rect">
              <a:avLst/>
            </a:prstGeom>
          </p:spPr>
        </p:pic>
        <p:pic>
          <p:nvPicPr>
            <p:cNvPr id="8" name="object 8">
              <a:hlinkClick r:id="rId6"/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39350" y="133350"/>
              <a:ext cx="2152650" cy="5238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798191" y="4055427"/>
            <a:ext cx="14820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Presented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by: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54069" y="4867338"/>
            <a:ext cx="40938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October</a:t>
            </a:r>
            <a:r>
              <a:rPr sz="1800" spc="1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10</a:t>
            </a:r>
            <a:r>
              <a:rPr sz="1800" baseline="25462" dirty="0">
                <a:latin typeface="Arial"/>
                <a:cs typeface="Arial"/>
              </a:rPr>
              <a:t>th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2024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spc="135" dirty="0">
                <a:latin typeface="Arial"/>
                <a:cs typeface="Arial"/>
              </a:rPr>
              <a:t>||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Lilongwe,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Malawi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41576" y="2387599"/>
            <a:ext cx="8802370" cy="156718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algn="ctr">
              <a:lnSpc>
                <a:spcPts val="3910"/>
              </a:lnSpc>
              <a:spcBef>
                <a:spcPts val="575"/>
              </a:spcBef>
            </a:pPr>
            <a:r>
              <a:rPr sz="3600" spc="50" dirty="0">
                <a:latin typeface="Arial"/>
                <a:cs typeface="Arial"/>
              </a:rPr>
              <a:t>From </a:t>
            </a:r>
            <a:r>
              <a:rPr sz="3600" spc="70" dirty="0">
                <a:latin typeface="Arial"/>
                <a:cs typeface="Arial"/>
              </a:rPr>
              <a:t>Data</a:t>
            </a:r>
            <a:r>
              <a:rPr sz="3600" spc="105" dirty="0">
                <a:latin typeface="Arial"/>
                <a:cs typeface="Arial"/>
              </a:rPr>
              <a:t> </a:t>
            </a:r>
            <a:r>
              <a:rPr sz="3600" spc="130" dirty="0">
                <a:latin typeface="Arial"/>
                <a:cs typeface="Arial"/>
              </a:rPr>
              <a:t>to</a:t>
            </a:r>
            <a:r>
              <a:rPr sz="3600" spc="20" dirty="0">
                <a:latin typeface="Arial"/>
                <a:cs typeface="Arial"/>
              </a:rPr>
              <a:t> </a:t>
            </a:r>
            <a:r>
              <a:rPr sz="3600" spc="75" dirty="0">
                <a:latin typeface="Arial"/>
                <a:cs typeface="Arial"/>
              </a:rPr>
              <a:t>Action:</a:t>
            </a:r>
            <a:r>
              <a:rPr sz="3600" spc="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Shaping</a:t>
            </a:r>
            <a:r>
              <a:rPr sz="3600" spc="60" dirty="0">
                <a:latin typeface="Arial"/>
                <a:cs typeface="Arial"/>
              </a:rPr>
              <a:t> </a:t>
            </a:r>
            <a:r>
              <a:rPr sz="3600" spc="120" dirty="0">
                <a:latin typeface="Arial"/>
                <a:cs typeface="Arial"/>
              </a:rPr>
              <a:t>the</a:t>
            </a:r>
            <a:r>
              <a:rPr sz="3600" spc="20" dirty="0">
                <a:latin typeface="Arial"/>
                <a:cs typeface="Arial"/>
              </a:rPr>
              <a:t> </a:t>
            </a:r>
            <a:r>
              <a:rPr sz="3600" spc="120" dirty="0">
                <a:latin typeface="Arial"/>
                <a:cs typeface="Arial"/>
              </a:rPr>
              <a:t>10-</a:t>
            </a:r>
            <a:r>
              <a:rPr sz="3600" spc="-20" dirty="0">
                <a:latin typeface="Arial"/>
                <a:cs typeface="Arial"/>
              </a:rPr>
              <a:t>year </a:t>
            </a:r>
            <a:r>
              <a:rPr sz="3600" spc="85" dirty="0">
                <a:latin typeface="Arial"/>
                <a:cs typeface="Arial"/>
              </a:rPr>
              <a:t>action</a:t>
            </a:r>
            <a:r>
              <a:rPr sz="3600" spc="75" dirty="0">
                <a:latin typeface="Arial"/>
                <a:cs typeface="Arial"/>
              </a:rPr>
              <a:t> </a:t>
            </a:r>
            <a:r>
              <a:rPr sz="3600" spc="65" dirty="0">
                <a:latin typeface="Arial"/>
                <a:cs typeface="Arial"/>
              </a:rPr>
              <a:t>plan</a:t>
            </a:r>
            <a:r>
              <a:rPr sz="3600" spc="70" dirty="0">
                <a:latin typeface="Arial"/>
                <a:cs typeface="Arial"/>
              </a:rPr>
              <a:t> </a:t>
            </a:r>
            <a:r>
              <a:rPr sz="3600" spc="105" dirty="0">
                <a:latin typeface="Arial"/>
                <a:cs typeface="Arial"/>
              </a:rPr>
              <a:t>for</a:t>
            </a:r>
            <a:r>
              <a:rPr sz="3600" spc="35" dirty="0">
                <a:latin typeface="Arial"/>
                <a:cs typeface="Arial"/>
              </a:rPr>
              <a:t> </a:t>
            </a:r>
            <a:r>
              <a:rPr sz="3600" spc="80" dirty="0">
                <a:latin typeface="Arial"/>
                <a:cs typeface="Arial"/>
              </a:rPr>
              <a:t>Agricultural</a:t>
            </a:r>
            <a:r>
              <a:rPr sz="3600" spc="95" dirty="0">
                <a:latin typeface="Arial"/>
                <a:cs typeface="Arial"/>
              </a:rPr>
              <a:t> </a:t>
            </a:r>
            <a:r>
              <a:rPr sz="3600" spc="50" dirty="0">
                <a:latin typeface="Arial"/>
                <a:cs typeface="Arial"/>
              </a:rPr>
              <a:t>Prosperity </a:t>
            </a:r>
            <a:r>
              <a:rPr sz="3600" spc="75" dirty="0">
                <a:latin typeface="Arial"/>
                <a:cs typeface="Arial"/>
              </a:rPr>
              <a:t>through </a:t>
            </a:r>
            <a:r>
              <a:rPr sz="3600" spc="65" dirty="0">
                <a:latin typeface="Arial"/>
                <a:cs typeface="Arial"/>
              </a:rPr>
              <a:t>Fertilizer</a:t>
            </a:r>
            <a:r>
              <a:rPr sz="3600" spc="40" dirty="0">
                <a:latin typeface="Arial"/>
                <a:cs typeface="Arial"/>
              </a:rPr>
              <a:t> </a:t>
            </a:r>
            <a:r>
              <a:rPr sz="3600" spc="75" dirty="0">
                <a:latin typeface="Arial"/>
                <a:cs typeface="Arial"/>
              </a:rPr>
              <a:t>insights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50715" y="4057078"/>
            <a:ext cx="4370070" cy="54800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340"/>
              </a:spcBef>
            </a:pPr>
            <a:r>
              <a:rPr sz="1800" dirty="0">
                <a:latin typeface="Arial"/>
                <a:cs typeface="Arial"/>
              </a:rPr>
              <a:t>Mbawaka</a:t>
            </a:r>
            <a:r>
              <a:rPr sz="1800" spc="20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Phiri,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Fertilizer</a:t>
            </a:r>
            <a:r>
              <a:rPr sz="1800" spc="170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Market</a:t>
            </a:r>
            <a:r>
              <a:rPr sz="1800" spc="3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Analyst, IFDC/AfricaFertilizer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8659EC-BC48-EED8-9C1B-1A8A49551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5171" y="6039877"/>
            <a:ext cx="1961099" cy="793719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B73A63AC-A85B-63C6-EA7C-1FD5D196F797}"/>
              </a:ext>
            </a:extLst>
          </p:cNvPr>
          <p:cNvGrpSpPr/>
          <p:nvPr/>
        </p:nvGrpSpPr>
        <p:grpSpPr>
          <a:xfrm>
            <a:off x="573512" y="1627892"/>
            <a:ext cx="3969341" cy="3132803"/>
            <a:chOff x="499806" y="968364"/>
            <a:chExt cx="2977006" cy="23496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90A2C10-5570-62CA-D004-C245BAE22A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11"/>
            <a:stretch/>
          </p:blipFill>
          <p:spPr>
            <a:xfrm>
              <a:off x="499806" y="1220918"/>
              <a:ext cx="2977006" cy="12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</p:pic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8249DBF-F6F0-9F7A-981E-701E940CB528}"/>
                </a:ext>
              </a:extLst>
            </p:cNvPr>
            <p:cNvSpPr/>
            <p:nvPr/>
          </p:nvSpPr>
          <p:spPr>
            <a:xfrm>
              <a:off x="557348" y="968364"/>
              <a:ext cx="2717075" cy="234960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344F3D1-E1D3-F996-322F-E5F6738AF86D}"/>
              </a:ext>
            </a:extLst>
          </p:cNvPr>
          <p:cNvCxnSpPr>
            <a:cxnSpLocks/>
          </p:cNvCxnSpPr>
          <p:nvPr/>
        </p:nvCxnSpPr>
        <p:spPr>
          <a:xfrm flipV="1">
            <a:off x="3762101" y="1314365"/>
            <a:ext cx="1764940" cy="75247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0C5281E-9AA9-20F4-71E4-20A69B3094AF}"/>
              </a:ext>
            </a:extLst>
          </p:cNvPr>
          <p:cNvSpPr txBox="1">
            <a:spLocks/>
          </p:cNvSpPr>
          <p:nvPr/>
        </p:nvSpPr>
        <p:spPr>
          <a:xfrm>
            <a:off x="5477463" y="3862001"/>
            <a:ext cx="6714537" cy="1008286"/>
          </a:xfrm>
          <a:prstGeom prst="rect">
            <a:avLst/>
          </a:prstGeom>
        </p:spPr>
        <p:txBody>
          <a:bodyPr lIns="121920" tIns="60960" rIns="121920" bIns="6096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1" indent="0">
              <a:lnSpc>
                <a:spcPct val="100000"/>
              </a:lnSpc>
              <a:buNone/>
            </a:pPr>
            <a:endParaRPr lang="en-US" b="1" dirty="0">
              <a:latin typeface="+mn-lt"/>
              <a:cs typeface="Segoe UI" panose="020B0502040204020203" pitchFamily="34" charset="0"/>
            </a:endParaRPr>
          </a:p>
          <a:p>
            <a:pPr marL="152385" indent="0">
              <a:lnSpc>
                <a:spcPct val="100000"/>
              </a:lnSpc>
              <a:buNone/>
            </a:pPr>
            <a:r>
              <a:rPr lang="en-US" sz="2400" dirty="0">
                <a:latin typeface="+mn-lt"/>
                <a:cs typeface="Segoe UI"/>
              </a:rPr>
              <a:t>Fertilizer market analysis and advisory</a:t>
            </a:r>
          </a:p>
          <a:p>
            <a:pPr lvl="1">
              <a:lnSpc>
                <a:spcPct val="100000"/>
              </a:lnSpc>
            </a:pPr>
            <a:endParaRPr lang="en-US" dirty="0">
              <a:latin typeface="+mn-lt"/>
              <a:cs typeface="Segoe UI" panose="020B0502040204020203" pitchFamily="34" charset="0"/>
            </a:endParaRPr>
          </a:p>
          <a:p>
            <a:pPr marL="609585" lvl="1" indent="0">
              <a:lnSpc>
                <a:spcPct val="100000"/>
              </a:lnSpc>
              <a:buNone/>
            </a:pPr>
            <a:endParaRPr lang="en-US" dirty="0">
              <a:latin typeface="+mn-lt"/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</a:pPr>
            <a:endParaRPr lang="en-US" dirty="0">
              <a:latin typeface="+mn-lt"/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</a:pPr>
            <a:endParaRPr lang="en-US" dirty="0">
              <a:latin typeface="+mn-lt"/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</a:pPr>
            <a:endParaRPr lang="en-US" dirty="0">
              <a:latin typeface="+mn-lt"/>
              <a:cs typeface="Segoe UI" panose="020B0502040204020203" pitchFamily="34" charset="0"/>
            </a:endParaRPr>
          </a:p>
          <a:p>
            <a:pPr marL="457189" lvl="1" indent="0">
              <a:lnSpc>
                <a:spcPct val="100000"/>
              </a:lnSpc>
              <a:buNone/>
            </a:pPr>
            <a:endParaRPr lang="en-US" dirty="0">
              <a:latin typeface="+mn-lt"/>
              <a:cs typeface="Segoe UI" panose="020B0502040204020203" pitchFamily="34" charset="0"/>
            </a:endParaRPr>
          </a:p>
          <a:p>
            <a:pPr lvl="1"/>
            <a:endParaRPr lang="en-US" dirty="0">
              <a:latin typeface="+mn-lt"/>
              <a:cs typeface="Segoe UI" panose="020B0502040204020203" pitchFamily="34" charset="0"/>
            </a:endParaRPr>
          </a:p>
          <a:p>
            <a:pPr lvl="1"/>
            <a:endParaRPr lang="en-US" dirty="0">
              <a:latin typeface="+mn-lt"/>
              <a:cs typeface="Segoe UI" panose="020B0502040204020203" pitchFamily="34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A714787-F0BC-EF57-A05A-AD64F336B622}"/>
              </a:ext>
            </a:extLst>
          </p:cNvPr>
          <p:cNvCxnSpPr>
            <a:cxnSpLocks/>
          </p:cNvCxnSpPr>
          <p:nvPr/>
        </p:nvCxnSpPr>
        <p:spPr>
          <a:xfrm flipV="1">
            <a:off x="4143403" y="2336190"/>
            <a:ext cx="1494853" cy="28798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BDC8A15-F12C-868E-B6D8-BE982099DB63}"/>
              </a:ext>
            </a:extLst>
          </p:cNvPr>
          <p:cNvCxnSpPr>
            <a:cxnSpLocks/>
          </p:cNvCxnSpPr>
          <p:nvPr/>
        </p:nvCxnSpPr>
        <p:spPr>
          <a:xfrm flipV="1">
            <a:off x="4268109" y="3441435"/>
            <a:ext cx="1370148" cy="1353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83D5EA4-02BD-DC34-EF2C-E42C0C01BBD7}"/>
              </a:ext>
            </a:extLst>
          </p:cNvPr>
          <p:cNvCxnSpPr>
            <a:cxnSpLocks/>
          </p:cNvCxnSpPr>
          <p:nvPr/>
        </p:nvCxnSpPr>
        <p:spPr>
          <a:xfrm>
            <a:off x="3897144" y="4156917"/>
            <a:ext cx="1741113" cy="5553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AB2A5EC-331A-4AAD-7588-10C53C77A5E7}"/>
              </a:ext>
            </a:extLst>
          </p:cNvPr>
          <p:cNvCxnSpPr>
            <a:cxnSpLocks/>
          </p:cNvCxnSpPr>
          <p:nvPr/>
        </p:nvCxnSpPr>
        <p:spPr>
          <a:xfrm>
            <a:off x="3458328" y="4524502"/>
            <a:ext cx="2179928" cy="122315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CFE0CC-5FEF-C345-82AF-248137741BC9}"/>
              </a:ext>
            </a:extLst>
          </p:cNvPr>
          <p:cNvSpPr txBox="1"/>
          <p:nvPr/>
        </p:nvSpPr>
        <p:spPr>
          <a:xfrm>
            <a:off x="5500483" y="3216308"/>
            <a:ext cx="62137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385">
              <a:spcBef>
                <a:spcPts val="500"/>
              </a:spcBef>
            </a:pPr>
            <a:r>
              <a:rPr lang="en-US" sz="2400" dirty="0">
                <a:cs typeface="Segoe UI"/>
              </a:rPr>
              <a:t>Government and private sector strategy formulation, market intelligence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BF28B0-6F1C-F8F2-6014-FF6E8FF79A63}"/>
              </a:ext>
            </a:extLst>
          </p:cNvPr>
          <p:cNvSpPr txBox="1"/>
          <p:nvPr/>
        </p:nvSpPr>
        <p:spPr>
          <a:xfrm>
            <a:off x="5527187" y="858211"/>
            <a:ext cx="63772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385">
              <a:spcBef>
                <a:spcPts val="500"/>
              </a:spcBef>
            </a:pPr>
            <a:r>
              <a:rPr lang="en-US" sz="2400" dirty="0">
                <a:cs typeface="Segoe UI"/>
              </a:rPr>
              <a:t>Fertilizer statistics i.e. production, trade, use by crop analysis/national and regional surveys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319545-1BE8-4E86-E1D8-3DD66E5552E4}"/>
              </a:ext>
            </a:extLst>
          </p:cNvPr>
          <p:cNvSpPr txBox="1"/>
          <p:nvPr/>
        </p:nvSpPr>
        <p:spPr>
          <a:xfrm>
            <a:off x="5486716" y="2093718"/>
            <a:ext cx="63772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385"/>
            <a:r>
              <a:rPr lang="en-US" sz="2400" dirty="0">
                <a:cs typeface="Segoe UI"/>
              </a:rPr>
              <a:t>Monitoring and Early warning tools, dashboards, web-based tools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06855A-19F6-7371-8F57-3199E8DEEEAF}"/>
              </a:ext>
            </a:extLst>
          </p:cNvPr>
          <p:cNvSpPr txBox="1"/>
          <p:nvPr/>
        </p:nvSpPr>
        <p:spPr>
          <a:xfrm>
            <a:off x="5527041" y="5330420"/>
            <a:ext cx="43248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385"/>
            <a:r>
              <a:rPr lang="en-US" sz="2400" dirty="0">
                <a:cs typeface="Segoe UI"/>
              </a:rPr>
              <a:t>Donor and commercial projects implementation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9146A5-0B7F-1715-95EC-DD7838762C32}"/>
              </a:ext>
            </a:extLst>
          </p:cNvPr>
          <p:cNvSpPr txBox="1"/>
          <p:nvPr/>
        </p:nvSpPr>
        <p:spPr>
          <a:xfrm>
            <a:off x="426262" y="192269"/>
            <a:ext cx="1176573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78B943"/>
                </a:solidFill>
                <a:latin typeface="+mj-lt"/>
              </a:rPr>
              <a:t>What we do..</a:t>
            </a:r>
            <a:endParaRPr lang="en-KE" sz="3600" b="1" dirty="0">
              <a:solidFill>
                <a:srgbClr val="78B94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375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" grpId="0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83879-9640-5AA0-2F6C-F4E0A283E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09577-7D06-BCEC-B305-5973CEAE5874}"/>
              </a:ext>
            </a:extLst>
          </p:cNvPr>
          <p:cNvSpPr txBox="1">
            <a:spLocks/>
          </p:cNvSpPr>
          <p:nvPr/>
        </p:nvSpPr>
        <p:spPr>
          <a:xfrm>
            <a:off x="2332431" y="110199"/>
            <a:ext cx="7857427" cy="830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dirty="0">
                <a:solidFill>
                  <a:srgbClr val="00B050"/>
                </a:solidFill>
              </a:rPr>
              <a:t>Motivation for data collection 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6329AE-DA91-D3A4-D3CD-6CF09B6DAF5A}"/>
              </a:ext>
            </a:extLst>
          </p:cNvPr>
          <p:cNvSpPr txBox="1"/>
          <p:nvPr/>
        </p:nvSpPr>
        <p:spPr>
          <a:xfrm>
            <a:off x="443233" y="940672"/>
            <a:ext cx="11780469" cy="6157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dirty="0">
                <a:latin typeface="Aptos" panose="020B0004020202020204" pitchFamily="34" charset="0"/>
              </a:rPr>
              <a:t>To support the growth and development of competitive fertilizer markets 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Aptos" panose="020B0004020202020204" pitchFamily="34" charset="0"/>
              </a:rPr>
              <a:t> by providing  timely and accurate data for policy and business decisioning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Aptos" panose="020B0004020202020204" pitchFamily="34" charset="0"/>
              </a:rPr>
              <a:t> with the aim of stimulating actionable insights through the implementation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Aptos" panose="020B0004020202020204" pitchFamily="34" charset="0"/>
              </a:rPr>
              <a:t> of continental, regional and national fertilizer policies within Africa’s 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Aptos" panose="020B0004020202020204" pitchFamily="34" charset="0"/>
              </a:rPr>
              <a:t> fertilizer sector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dirty="0">
                <a:latin typeface="Aptos" panose="020B0004020202020204" pitchFamily="34" charset="0"/>
              </a:rPr>
              <a:t>Main data activities: Fertilizer </a:t>
            </a:r>
            <a:r>
              <a:rPr lang="en-US" sz="2800" dirty="0">
                <a:cs typeface="Segoe UI"/>
              </a:rPr>
              <a:t>statistics/analytics, Monitoring and Early 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cs typeface="Segoe UI"/>
              </a:rPr>
              <a:t> warning dashboards, web-based tools, Gvmnt &amp; Private sector strategy 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cs typeface="Segoe UI"/>
              </a:rPr>
              <a:t> formulation, market advisory and assessment for fertilizer investors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2800" baseline="30000" dirty="0">
              <a:latin typeface="Aptos" panose="020B00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2800" baseline="30000" dirty="0">
              <a:latin typeface="Aptos" panose="020B00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2800" baseline="30000" dirty="0">
              <a:latin typeface="Aptos" panose="020B00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1400" baseline="30000" dirty="0">
              <a:latin typeface="Aptos" panose="020B00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1400" baseline="30000" dirty="0">
              <a:latin typeface="Aptos" panose="020B00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2800" dirty="0">
              <a:latin typeface="Aptos" panose="020B0004020202020204" pitchFamily="34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55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70D6A-C53B-1EAA-AC6D-A4FE8DD47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71264-1B50-5B77-75A8-950D6293EA30}"/>
              </a:ext>
            </a:extLst>
          </p:cNvPr>
          <p:cNvSpPr txBox="1">
            <a:spLocks/>
          </p:cNvSpPr>
          <p:nvPr/>
        </p:nvSpPr>
        <p:spPr>
          <a:xfrm>
            <a:off x="2332431" y="110199"/>
            <a:ext cx="7857427" cy="830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fr-FR" sz="3200" dirty="0">
                <a:solidFill>
                  <a:srgbClr val="00B050"/>
                </a:solidFill>
              </a:rPr>
              <a:t>Fertilizer data collection, 14 years on..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6D13A6-EDEB-A5AA-267D-5BD24E130B61}"/>
              </a:ext>
            </a:extLst>
          </p:cNvPr>
          <p:cNvGrpSpPr/>
          <p:nvPr/>
        </p:nvGrpSpPr>
        <p:grpSpPr>
          <a:xfrm>
            <a:off x="1541493" y="1230499"/>
            <a:ext cx="9880965" cy="1719448"/>
            <a:chOff x="594232" y="1554554"/>
            <a:chExt cx="8616097" cy="17194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B534AE5-BEFA-17FA-4FC1-B19FF9A37155}"/>
                </a:ext>
              </a:extLst>
            </p:cNvPr>
            <p:cNvGrpSpPr/>
            <p:nvPr/>
          </p:nvGrpSpPr>
          <p:grpSpPr>
            <a:xfrm>
              <a:off x="594232" y="1604325"/>
              <a:ext cx="1503823" cy="653413"/>
              <a:chOff x="2015078" y="4085951"/>
              <a:chExt cx="1503823" cy="65341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23DE97B-2AFC-38B4-3E83-56AE64B08CCB}"/>
                  </a:ext>
                </a:extLst>
              </p:cNvPr>
              <p:cNvSpPr/>
              <p:nvPr/>
            </p:nvSpPr>
            <p:spPr>
              <a:xfrm>
                <a:off x="2015080" y="4323866"/>
                <a:ext cx="1503821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50" dirty="0"/>
                  <a:t>&gt;The 1</a:t>
                </a:r>
                <a:r>
                  <a:rPr lang="en-US" sz="1050" baseline="30000" dirty="0"/>
                  <a:t>st</a:t>
                </a:r>
                <a:r>
                  <a:rPr lang="en-US" sz="1050" dirty="0"/>
                  <a:t> AfricaFertilizer Summit in Abuja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EF63303-63CC-C470-D8BE-46B899E3141F}"/>
                  </a:ext>
                </a:extLst>
              </p:cNvPr>
              <p:cNvSpPr/>
              <p:nvPr/>
            </p:nvSpPr>
            <p:spPr>
              <a:xfrm>
                <a:off x="2015078" y="4085951"/>
                <a:ext cx="94519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/>
                  <a:t>1</a:t>
                </a:r>
                <a:r>
                  <a:rPr lang="en-US" sz="1400" b="1" baseline="30000" dirty="0"/>
                  <a:t>st </a:t>
                </a:r>
                <a:r>
                  <a:rPr lang="en-US" sz="1400" b="1" dirty="0"/>
                  <a:t>Summit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0445E7A-3841-225B-610A-A3D381C42D14}"/>
                </a:ext>
              </a:extLst>
            </p:cNvPr>
            <p:cNvGrpSpPr/>
            <p:nvPr/>
          </p:nvGrpSpPr>
          <p:grpSpPr>
            <a:xfrm>
              <a:off x="2752288" y="1591625"/>
              <a:ext cx="1779632" cy="989279"/>
              <a:chOff x="2015078" y="4073251"/>
              <a:chExt cx="1779632" cy="989279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00540C2-69B3-6696-4859-861AA358AC72}"/>
                  </a:ext>
                </a:extLst>
              </p:cNvPr>
              <p:cNvSpPr/>
              <p:nvPr/>
            </p:nvSpPr>
            <p:spPr>
              <a:xfrm>
                <a:off x="2015079" y="4323866"/>
                <a:ext cx="177963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50" dirty="0"/>
                  <a:t>&gt;Started tracking 4 countries</a:t>
                </a:r>
              </a:p>
              <a:p>
                <a:r>
                  <a:rPr lang="en-US" sz="1050" dirty="0"/>
                  <a:t>&gt;1</a:t>
                </a:r>
                <a:r>
                  <a:rPr lang="en-US" sz="1050" baseline="30000" dirty="0"/>
                  <a:t>st</a:t>
                </a:r>
                <a:r>
                  <a:rPr lang="en-US" sz="1050" dirty="0"/>
                  <a:t> organization tracking fertilizer data for Africa</a:t>
                </a:r>
              </a:p>
              <a:p>
                <a:r>
                  <a:rPr lang="en-US" sz="1050" dirty="0"/>
                  <a:t>&gt;FTWG model setup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9A55F70-0A88-C6CC-6A6F-1D83E9B8BBAF}"/>
                  </a:ext>
                </a:extLst>
              </p:cNvPr>
              <p:cNvSpPr/>
              <p:nvPr/>
            </p:nvSpPr>
            <p:spPr>
              <a:xfrm>
                <a:off x="2015078" y="4073251"/>
                <a:ext cx="143981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/>
                  <a:t>AfricaFertilizer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D4B645F-B732-AF37-A683-AFCBF8CBD669}"/>
                </a:ext>
              </a:extLst>
            </p:cNvPr>
            <p:cNvGrpSpPr/>
            <p:nvPr/>
          </p:nvGrpSpPr>
          <p:grpSpPr>
            <a:xfrm>
              <a:off x="4902489" y="1554554"/>
              <a:ext cx="2150202" cy="1719448"/>
              <a:chOff x="2015079" y="4036180"/>
              <a:chExt cx="2150202" cy="171944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C24D45C-194E-DE59-0A17-D497B62B5930}"/>
                  </a:ext>
                </a:extLst>
              </p:cNvPr>
              <p:cNvSpPr/>
              <p:nvPr/>
            </p:nvSpPr>
            <p:spPr>
              <a:xfrm>
                <a:off x="2015080" y="4532216"/>
                <a:ext cx="1503821" cy="1223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50" dirty="0"/>
                  <a:t>&gt;Revenue injection by GF</a:t>
                </a:r>
              </a:p>
              <a:p>
                <a:r>
                  <a:rPr lang="en-US" sz="1050" dirty="0"/>
                  <a:t>&gt;Visualization of our data for wider reach</a:t>
                </a:r>
              </a:p>
              <a:p>
                <a:r>
                  <a:rPr lang="en-US" sz="1050" dirty="0"/>
                  <a:t>&gt;3 country dashboards created</a:t>
                </a:r>
              </a:p>
              <a:p>
                <a:r>
                  <a:rPr lang="en-US" sz="1050" dirty="0"/>
                  <a:t>&gt;First market advisory contract with Maaden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EE5FCB-6F42-6064-463D-C0EB7887343B}"/>
                  </a:ext>
                </a:extLst>
              </p:cNvPr>
              <p:cNvSpPr/>
              <p:nvPr/>
            </p:nvSpPr>
            <p:spPr>
              <a:xfrm>
                <a:off x="2015079" y="4036180"/>
                <a:ext cx="215020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dirty="0"/>
                  <a:t>Data scaleup and visualization 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6B6A3B8-3646-6600-D0A5-310C436A85CD}"/>
                </a:ext>
              </a:extLst>
            </p:cNvPr>
            <p:cNvGrpSpPr/>
            <p:nvPr/>
          </p:nvGrpSpPr>
          <p:grpSpPr>
            <a:xfrm>
              <a:off x="7060126" y="1591968"/>
              <a:ext cx="2150203" cy="1510412"/>
              <a:chOff x="2015078" y="4073594"/>
              <a:chExt cx="2150203" cy="151041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5DD923-EB86-BCC2-D3C0-9D2072BAD13B}"/>
                  </a:ext>
                </a:extLst>
              </p:cNvPr>
              <p:cNvSpPr/>
              <p:nvPr/>
            </p:nvSpPr>
            <p:spPr>
              <a:xfrm>
                <a:off x="2015079" y="4360594"/>
                <a:ext cx="2150202" cy="1223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50" dirty="0"/>
                  <a:t>&gt;1</a:t>
                </a:r>
                <a:r>
                  <a:rPr lang="en-US" sz="1050" baseline="30000" dirty="0"/>
                  <a:t>0</a:t>
                </a:r>
                <a:r>
                  <a:rPr lang="en-US" sz="1050" dirty="0"/>
                  <a:t> source of truth on fertilizer data in Africa</a:t>
                </a:r>
              </a:p>
              <a:p>
                <a:r>
                  <a:rPr lang="en-US" sz="1050" dirty="0"/>
                  <a:t>&gt;20 countries tracked (and growing)</a:t>
                </a:r>
              </a:p>
              <a:p>
                <a:r>
                  <a:rPr lang="en-US" sz="1050" dirty="0"/>
                  <a:t>&gt;12% revenue private sector funding</a:t>
                </a:r>
              </a:p>
              <a:p>
                <a:r>
                  <a:rPr lang="en-US" sz="1050" dirty="0"/>
                  <a:t>&gt;CAADP focal point on fertilizer indicator</a:t>
                </a:r>
              </a:p>
              <a:p>
                <a:r>
                  <a:rPr lang="en-US" sz="1050" dirty="0"/>
                  <a:t>&gt;Crisis monitoring tool expansion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929EFAD-AF37-CC1A-DED2-633DE0F9AE88}"/>
                  </a:ext>
                </a:extLst>
              </p:cNvPr>
              <p:cNvSpPr/>
              <p:nvPr/>
            </p:nvSpPr>
            <p:spPr>
              <a:xfrm>
                <a:off x="2015078" y="4073594"/>
                <a:ext cx="196851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dirty="0"/>
                  <a:t>Growth phase/ Beyond</a:t>
                </a: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B9CE82-95FC-356A-5052-30483341A4AD}"/>
              </a:ext>
            </a:extLst>
          </p:cNvPr>
          <p:cNvGrpSpPr/>
          <p:nvPr/>
        </p:nvGrpSpPr>
        <p:grpSpPr>
          <a:xfrm>
            <a:off x="2532720" y="4505559"/>
            <a:ext cx="7657138" cy="1832293"/>
            <a:chOff x="594232" y="1580297"/>
            <a:chExt cx="6442426" cy="183229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F9C2DF8-46A2-E8C8-6641-17EC9D3E8BC7}"/>
                </a:ext>
              </a:extLst>
            </p:cNvPr>
            <p:cNvGrpSpPr/>
            <p:nvPr/>
          </p:nvGrpSpPr>
          <p:grpSpPr>
            <a:xfrm>
              <a:off x="594232" y="1629725"/>
              <a:ext cx="1782860" cy="814996"/>
              <a:chOff x="2015078" y="4111351"/>
              <a:chExt cx="1782860" cy="814996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D7D4620-F344-7C5E-797D-9FF027721211}"/>
                  </a:ext>
                </a:extLst>
              </p:cNvPr>
              <p:cNvSpPr/>
              <p:nvPr/>
            </p:nvSpPr>
            <p:spPr>
              <a:xfrm>
                <a:off x="2015080" y="4349266"/>
                <a:ext cx="1503821" cy="5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50" dirty="0"/>
                  <a:t>&gt;AfricaFertilizer was conceptualized by IFDC and IFA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54FE30D-42AA-60C6-2E66-32D50A8EDA54}"/>
                  </a:ext>
                </a:extLst>
              </p:cNvPr>
              <p:cNvSpPr/>
              <p:nvPr/>
            </p:nvSpPr>
            <p:spPr>
              <a:xfrm>
                <a:off x="2015078" y="4111351"/>
                <a:ext cx="178286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/>
                  <a:t>Conceptualization 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294B400-7211-D571-A592-38A7DDA9C266}"/>
                </a:ext>
              </a:extLst>
            </p:cNvPr>
            <p:cNvGrpSpPr/>
            <p:nvPr/>
          </p:nvGrpSpPr>
          <p:grpSpPr>
            <a:xfrm>
              <a:off x="2752288" y="1629725"/>
              <a:ext cx="1984839" cy="1138161"/>
              <a:chOff x="2015078" y="4111351"/>
              <a:chExt cx="1984839" cy="113816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BAA4FBF-0A1A-77B6-CA07-7EB56817FD2D}"/>
                  </a:ext>
                </a:extLst>
              </p:cNvPr>
              <p:cNvSpPr/>
              <p:nvPr/>
            </p:nvSpPr>
            <p:spPr>
              <a:xfrm>
                <a:off x="2015080" y="4349266"/>
                <a:ext cx="1503821" cy="900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50" dirty="0"/>
                  <a:t>&gt;14 countries tracked</a:t>
                </a:r>
              </a:p>
              <a:p>
                <a:r>
                  <a:rPr lang="en-US" sz="1050" dirty="0"/>
                  <a:t>&gt; Data granularity enhanced</a:t>
                </a:r>
              </a:p>
              <a:p>
                <a:r>
                  <a:rPr lang="en-US" sz="1050" dirty="0"/>
                  <a:t>&gt; FTWG’s conducted annually for 14 countries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93C241F-3BD0-3D48-59DC-75632A4483F8}"/>
                  </a:ext>
                </a:extLst>
              </p:cNvPr>
              <p:cNvSpPr/>
              <p:nvPr/>
            </p:nvSpPr>
            <p:spPr>
              <a:xfrm>
                <a:off x="2015078" y="4111351"/>
                <a:ext cx="198483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/>
                  <a:t>Market data maturity 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E5B7E9C-2D49-8207-464D-F44A1F7DB319}"/>
                </a:ext>
              </a:extLst>
            </p:cNvPr>
            <p:cNvGrpSpPr/>
            <p:nvPr/>
          </p:nvGrpSpPr>
          <p:grpSpPr>
            <a:xfrm>
              <a:off x="4902489" y="1580297"/>
              <a:ext cx="2134169" cy="1832293"/>
              <a:chOff x="2015079" y="4061923"/>
              <a:chExt cx="2134169" cy="1832293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B78D33B-8E35-947E-D3BD-ACE4C4612CCD}"/>
                  </a:ext>
                </a:extLst>
              </p:cNvPr>
              <p:cNvSpPr/>
              <p:nvPr/>
            </p:nvSpPr>
            <p:spPr>
              <a:xfrm>
                <a:off x="2015080" y="4509221"/>
                <a:ext cx="1503821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50" dirty="0"/>
                  <a:t>&gt;5 more country dashboards</a:t>
                </a:r>
              </a:p>
              <a:p>
                <a:r>
                  <a:rPr lang="en-US" sz="1050" dirty="0"/>
                  <a:t>&gt;First monitoring tool for crisis developed </a:t>
                </a:r>
              </a:p>
              <a:p>
                <a:r>
                  <a:rPr lang="en-US" sz="1050" dirty="0"/>
                  <a:t>&gt;Data work expanded to 18 countries</a:t>
                </a:r>
              </a:p>
              <a:p>
                <a:r>
                  <a:rPr lang="en-US" sz="1050" dirty="0"/>
                  <a:t>&gt;1</a:t>
                </a:r>
                <a:r>
                  <a:rPr lang="en-US" sz="1050" baseline="30000" dirty="0"/>
                  <a:t>st</a:t>
                </a:r>
                <a:r>
                  <a:rPr lang="en-US" sz="1050" dirty="0"/>
                  <a:t> private sector funding model rolled-out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579325A-240D-D338-4B0A-362652A30AEC}"/>
                  </a:ext>
                </a:extLst>
              </p:cNvPr>
              <p:cNvSpPr/>
              <p:nvPr/>
            </p:nvSpPr>
            <p:spPr>
              <a:xfrm>
                <a:off x="2015079" y="4061923"/>
                <a:ext cx="213416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dirty="0"/>
                  <a:t>Acceleration/Nigeria Private Sector 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C81B67E-4E15-7258-0E97-CF4A78E32938}"/>
              </a:ext>
            </a:extLst>
          </p:cNvPr>
          <p:cNvGrpSpPr/>
          <p:nvPr/>
        </p:nvGrpSpPr>
        <p:grpSpPr>
          <a:xfrm>
            <a:off x="825500" y="2529080"/>
            <a:ext cx="10388600" cy="1799840"/>
            <a:chOff x="257513" y="2853126"/>
            <a:chExt cx="8628976" cy="1799840"/>
          </a:xfrm>
        </p:grpSpPr>
        <p:grpSp>
          <p:nvGrpSpPr>
            <p:cNvPr id="28" name="1 Grupo">
              <a:extLst>
                <a:ext uri="{FF2B5EF4-FFF2-40B4-BE49-F238E27FC236}">
                  <a16:creationId xmlns:a16="http://schemas.microsoft.com/office/drawing/2014/main" id="{A23B86BF-9466-2B5F-92A8-C146A878BB74}"/>
                </a:ext>
              </a:extLst>
            </p:cNvPr>
            <p:cNvGrpSpPr/>
            <p:nvPr/>
          </p:nvGrpSpPr>
          <p:grpSpPr>
            <a:xfrm>
              <a:off x="257513" y="3704665"/>
              <a:ext cx="8628976" cy="85149"/>
              <a:chOff x="467544" y="2597889"/>
              <a:chExt cx="8208861" cy="81000"/>
            </a:xfrm>
          </p:grpSpPr>
          <p:cxnSp>
            <p:nvCxnSpPr>
              <p:cNvPr id="57" name="18 Conector recto">
                <a:extLst>
                  <a:ext uri="{FF2B5EF4-FFF2-40B4-BE49-F238E27FC236}">
                    <a16:creationId xmlns:a16="http://schemas.microsoft.com/office/drawing/2014/main" id="{0504793C-32D8-5F83-37E2-B2608B0DF0E2}"/>
                  </a:ext>
                </a:extLst>
              </p:cNvPr>
              <p:cNvCxnSpPr>
                <a:stCxn id="59" idx="6"/>
                <a:endCxn id="58" idx="2"/>
              </p:cNvCxnSpPr>
              <p:nvPr/>
            </p:nvCxnSpPr>
            <p:spPr>
              <a:xfrm>
                <a:off x="548552" y="2638389"/>
                <a:ext cx="8046843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23 Elipse">
                <a:extLst>
                  <a:ext uri="{FF2B5EF4-FFF2-40B4-BE49-F238E27FC236}">
                    <a16:creationId xmlns:a16="http://schemas.microsoft.com/office/drawing/2014/main" id="{36092B02-A511-F039-81D7-D943A2153734}"/>
                  </a:ext>
                </a:extLst>
              </p:cNvPr>
              <p:cNvSpPr/>
              <p:nvPr/>
            </p:nvSpPr>
            <p:spPr>
              <a:xfrm>
                <a:off x="8595394" y="2597889"/>
                <a:ext cx="81011" cy="81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/>
                <a:endParaRPr lang="es-MX" sz="1200">
                  <a:solidFill>
                    <a:schemeClr val="tx1"/>
                  </a:solidFill>
                  <a:latin typeface="Trebuchet MS" panose="020B0603020202020204" pitchFamily="34" charset="0"/>
                  <a:ea typeface="Segoe UI" panose="020B0502040204020203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9" name="24 Elipse">
                <a:extLst>
                  <a:ext uri="{FF2B5EF4-FFF2-40B4-BE49-F238E27FC236}">
                    <a16:creationId xmlns:a16="http://schemas.microsoft.com/office/drawing/2014/main" id="{15C85384-2DAF-DC2C-5DA4-1551F9EF2B66}"/>
                  </a:ext>
                </a:extLst>
              </p:cNvPr>
              <p:cNvSpPr/>
              <p:nvPr/>
            </p:nvSpPr>
            <p:spPr>
              <a:xfrm>
                <a:off x="467544" y="2597889"/>
                <a:ext cx="81011" cy="81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/>
                <a:endParaRPr lang="es-MX" sz="1200">
                  <a:solidFill>
                    <a:schemeClr val="tx1"/>
                  </a:solidFill>
                  <a:latin typeface="Trebuchet MS" panose="020B0603020202020204" pitchFamily="34" charset="0"/>
                  <a:ea typeface="Segoe UI" panose="020B0502040204020203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29" name="2 Grupo">
              <a:extLst>
                <a:ext uri="{FF2B5EF4-FFF2-40B4-BE49-F238E27FC236}">
                  <a16:creationId xmlns:a16="http://schemas.microsoft.com/office/drawing/2014/main" id="{A0230ACD-AFE5-F822-F7BA-0C759A8DEA12}"/>
                </a:ext>
              </a:extLst>
            </p:cNvPr>
            <p:cNvGrpSpPr/>
            <p:nvPr/>
          </p:nvGrpSpPr>
          <p:grpSpPr>
            <a:xfrm>
              <a:off x="1275809" y="2853126"/>
              <a:ext cx="141927" cy="965113"/>
              <a:chOff x="1436278" y="1787812"/>
              <a:chExt cx="135019" cy="918087"/>
            </a:xfrm>
          </p:grpSpPr>
          <p:sp>
            <p:nvSpPr>
              <p:cNvPr id="54" name="25 Elipse">
                <a:extLst>
                  <a:ext uri="{FF2B5EF4-FFF2-40B4-BE49-F238E27FC236}">
                    <a16:creationId xmlns:a16="http://schemas.microsoft.com/office/drawing/2014/main" id="{C543DD35-5E9B-44F4-0C89-5D5A58CFFE6C}"/>
                  </a:ext>
                </a:extLst>
              </p:cNvPr>
              <p:cNvSpPr/>
              <p:nvPr/>
            </p:nvSpPr>
            <p:spPr>
              <a:xfrm>
                <a:off x="1436278" y="2570899"/>
                <a:ext cx="135019" cy="135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/>
                <a:endParaRPr lang="es-MX" sz="1050">
                  <a:solidFill>
                    <a:schemeClr val="tx1"/>
                  </a:solidFill>
                  <a:latin typeface="Helvetica" panose="020B0604020202020204" pitchFamily="34" charset="0"/>
                  <a:ea typeface="Segoe UI" panose="020B0502040204020203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55" name="40 Conector recto">
                <a:extLst>
                  <a:ext uri="{FF2B5EF4-FFF2-40B4-BE49-F238E27FC236}">
                    <a16:creationId xmlns:a16="http://schemas.microsoft.com/office/drawing/2014/main" id="{2B265823-76CF-EFBB-76D0-00792FDC2EAE}"/>
                  </a:ext>
                </a:extLst>
              </p:cNvPr>
              <p:cNvCxnSpPr/>
              <p:nvPr/>
            </p:nvCxnSpPr>
            <p:spPr>
              <a:xfrm flipV="1">
                <a:off x="1503186" y="1857792"/>
                <a:ext cx="5547" cy="713104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41 Elipse">
                <a:extLst>
                  <a:ext uri="{FF2B5EF4-FFF2-40B4-BE49-F238E27FC236}">
                    <a16:creationId xmlns:a16="http://schemas.microsoft.com/office/drawing/2014/main" id="{260649D1-88B3-02EA-AF36-5F8CEF79F977}"/>
                  </a:ext>
                </a:extLst>
              </p:cNvPr>
              <p:cNvSpPr/>
              <p:nvPr/>
            </p:nvSpPr>
            <p:spPr>
              <a:xfrm>
                <a:off x="1467943" y="1787812"/>
                <a:ext cx="81011" cy="81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/>
                <a:endParaRPr lang="es-MX" sz="1050">
                  <a:solidFill>
                    <a:schemeClr val="tx1"/>
                  </a:solidFill>
                  <a:latin typeface="Helvetica" panose="020B0604020202020204" pitchFamily="34" charset="0"/>
                  <a:ea typeface="Segoe UI" panose="020B0502040204020203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30" name="4 Grupo">
              <a:extLst>
                <a:ext uri="{FF2B5EF4-FFF2-40B4-BE49-F238E27FC236}">
                  <a16:creationId xmlns:a16="http://schemas.microsoft.com/office/drawing/2014/main" id="{648B78F7-5BAA-CDD4-1654-838E5CD53990}"/>
                </a:ext>
              </a:extLst>
            </p:cNvPr>
            <p:cNvGrpSpPr/>
            <p:nvPr/>
          </p:nvGrpSpPr>
          <p:grpSpPr>
            <a:xfrm>
              <a:off x="2350880" y="3676281"/>
              <a:ext cx="141927" cy="976685"/>
              <a:chOff x="2459025" y="2570898"/>
              <a:chExt cx="135019" cy="929095"/>
            </a:xfrm>
          </p:grpSpPr>
          <p:sp>
            <p:nvSpPr>
              <p:cNvPr id="51" name="26 Elipse">
                <a:extLst>
                  <a:ext uri="{FF2B5EF4-FFF2-40B4-BE49-F238E27FC236}">
                    <a16:creationId xmlns:a16="http://schemas.microsoft.com/office/drawing/2014/main" id="{60D0080C-F6F8-0E56-227D-5E3433149CE7}"/>
                  </a:ext>
                </a:extLst>
              </p:cNvPr>
              <p:cNvSpPr/>
              <p:nvPr/>
            </p:nvSpPr>
            <p:spPr>
              <a:xfrm>
                <a:off x="2459025" y="2570898"/>
                <a:ext cx="135019" cy="135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/>
                <a:endParaRPr lang="es-MX" sz="1050">
                  <a:solidFill>
                    <a:schemeClr val="tx1"/>
                  </a:solidFill>
                  <a:latin typeface="Helvetica" panose="020B0604020202020204" pitchFamily="34" charset="0"/>
                  <a:ea typeface="Segoe UI" panose="020B0502040204020203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52" name="42 Conector recto">
                <a:extLst>
                  <a:ext uri="{FF2B5EF4-FFF2-40B4-BE49-F238E27FC236}">
                    <a16:creationId xmlns:a16="http://schemas.microsoft.com/office/drawing/2014/main" id="{0299406C-1E2D-0CA3-CFC3-94CC8C9CEC6E}"/>
                  </a:ext>
                </a:extLst>
              </p:cNvPr>
              <p:cNvCxnSpPr/>
              <p:nvPr/>
            </p:nvCxnSpPr>
            <p:spPr>
              <a:xfrm flipV="1">
                <a:off x="2518306" y="2705899"/>
                <a:ext cx="5547" cy="713105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48 Elipse">
                <a:extLst>
                  <a:ext uri="{FF2B5EF4-FFF2-40B4-BE49-F238E27FC236}">
                    <a16:creationId xmlns:a16="http://schemas.microsoft.com/office/drawing/2014/main" id="{483C2FD9-3179-DC4A-1000-1ECF31F02D9B}"/>
                  </a:ext>
                </a:extLst>
              </p:cNvPr>
              <p:cNvSpPr/>
              <p:nvPr/>
            </p:nvSpPr>
            <p:spPr>
              <a:xfrm>
                <a:off x="2478571" y="3418993"/>
                <a:ext cx="81011" cy="81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/>
                <a:endParaRPr lang="es-MX" sz="1050">
                  <a:solidFill>
                    <a:schemeClr val="tx1"/>
                  </a:solidFill>
                  <a:latin typeface="Helvetica" panose="020B0604020202020204" pitchFamily="34" charset="0"/>
                  <a:ea typeface="Segoe UI" panose="020B0502040204020203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31" name="6 Grupo">
              <a:extLst>
                <a:ext uri="{FF2B5EF4-FFF2-40B4-BE49-F238E27FC236}">
                  <a16:creationId xmlns:a16="http://schemas.microsoft.com/office/drawing/2014/main" id="{A178E7E5-B680-EFE6-4B40-BA8465A63F34}"/>
                </a:ext>
              </a:extLst>
            </p:cNvPr>
            <p:cNvGrpSpPr/>
            <p:nvPr/>
          </p:nvGrpSpPr>
          <p:grpSpPr>
            <a:xfrm>
              <a:off x="3425951" y="2853126"/>
              <a:ext cx="141927" cy="965113"/>
              <a:chOff x="3481768" y="1787812"/>
              <a:chExt cx="135019" cy="918087"/>
            </a:xfrm>
          </p:grpSpPr>
          <p:sp>
            <p:nvSpPr>
              <p:cNvPr id="48" name="27 Elipse">
                <a:extLst>
                  <a:ext uri="{FF2B5EF4-FFF2-40B4-BE49-F238E27FC236}">
                    <a16:creationId xmlns:a16="http://schemas.microsoft.com/office/drawing/2014/main" id="{D96BDC97-56D8-8F96-254C-C88104DF25B1}"/>
                  </a:ext>
                </a:extLst>
              </p:cNvPr>
              <p:cNvSpPr/>
              <p:nvPr/>
            </p:nvSpPr>
            <p:spPr>
              <a:xfrm>
                <a:off x="3481768" y="2570899"/>
                <a:ext cx="135019" cy="135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/>
                <a:endParaRPr lang="es-MX" sz="1050">
                  <a:solidFill>
                    <a:schemeClr val="tx1"/>
                  </a:solidFill>
                  <a:latin typeface="Helvetica" panose="020B0604020202020204" pitchFamily="34" charset="0"/>
                  <a:ea typeface="Segoe UI" panose="020B0502040204020203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49" name="43 Conector recto">
                <a:extLst>
                  <a:ext uri="{FF2B5EF4-FFF2-40B4-BE49-F238E27FC236}">
                    <a16:creationId xmlns:a16="http://schemas.microsoft.com/office/drawing/2014/main" id="{4333C3A3-2D46-4633-C7B9-1C6CBB63A289}"/>
                  </a:ext>
                </a:extLst>
              </p:cNvPr>
              <p:cNvCxnSpPr/>
              <p:nvPr/>
            </p:nvCxnSpPr>
            <p:spPr>
              <a:xfrm flipV="1">
                <a:off x="3550652" y="1859059"/>
                <a:ext cx="5547" cy="713105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49 Elipse">
                <a:extLst>
                  <a:ext uri="{FF2B5EF4-FFF2-40B4-BE49-F238E27FC236}">
                    <a16:creationId xmlns:a16="http://schemas.microsoft.com/office/drawing/2014/main" id="{8FB7C91B-FE7B-B2F3-01EC-7A120B90AEEF}"/>
                  </a:ext>
                </a:extLst>
              </p:cNvPr>
              <p:cNvSpPr/>
              <p:nvPr/>
            </p:nvSpPr>
            <p:spPr>
              <a:xfrm>
                <a:off x="3516475" y="1787812"/>
                <a:ext cx="81011" cy="81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/>
                <a:endParaRPr lang="es-MX" sz="1050">
                  <a:solidFill>
                    <a:schemeClr val="tx1"/>
                  </a:solidFill>
                  <a:latin typeface="Helvetica" panose="020B0604020202020204" pitchFamily="34" charset="0"/>
                  <a:ea typeface="Segoe UI" panose="020B0502040204020203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32" name="7 Grupo">
              <a:extLst>
                <a:ext uri="{FF2B5EF4-FFF2-40B4-BE49-F238E27FC236}">
                  <a16:creationId xmlns:a16="http://schemas.microsoft.com/office/drawing/2014/main" id="{F919B9D8-484F-5E69-04CE-EC8B01C40ADE}"/>
                </a:ext>
              </a:extLst>
            </p:cNvPr>
            <p:cNvGrpSpPr/>
            <p:nvPr/>
          </p:nvGrpSpPr>
          <p:grpSpPr>
            <a:xfrm>
              <a:off x="4501023" y="3676280"/>
              <a:ext cx="141927" cy="976686"/>
              <a:chOff x="4504512" y="2570897"/>
              <a:chExt cx="135019" cy="929096"/>
            </a:xfrm>
          </p:grpSpPr>
          <p:sp>
            <p:nvSpPr>
              <p:cNvPr id="45" name="36 Elipse">
                <a:extLst>
                  <a:ext uri="{FF2B5EF4-FFF2-40B4-BE49-F238E27FC236}">
                    <a16:creationId xmlns:a16="http://schemas.microsoft.com/office/drawing/2014/main" id="{54C03D9B-CB66-F7E8-6A0C-E50B6D95FB33}"/>
                  </a:ext>
                </a:extLst>
              </p:cNvPr>
              <p:cNvSpPr/>
              <p:nvPr/>
            </p:nvSpPr>
            <p:spPr>
              <a:xfrm>
                <a:off x="4504512" y="2570897"/>
                <a:ext cx="135019" cy="135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/>
                <a:endParaRPr lang="es-MX" sz="1050">
                  <a:solidFill>
                    <a:schemeClr val="tx1"/>
                  </a:solidFill>
                  <a:latin typeface="Helvetica" panose="020B0604020202020204" pitchFamily="34" charset="0"/>
                  <a:ea typeface="Segoe UI" panose="020B0502040204020203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46" name="44 Conector recto">
                <a:extLst>
                  <a:ext uri="{FF2B5EF4-FFF2-40B4-BE49-F238E27FC236}">
                    <a16:creationId xmlns:a16="http://schemas.microsoft.com/office/drawing/2014/main" id="{AEB03618-756E-698B-70D2-F0C253A6C9A0}"/>
                  </a:ext>
                </a:extLst>
              </p:cNvPr>
              <p:cNvCxnSpPr/>
              <p:nvPr/>
            </p:nvCxnSpPr>
            <p:spPr>
              <a:xfrm flipV="1">
                <a:off x="4571662" y="2699129"/>
                <a:ext cx="5547" cy="713105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50 Elipse">
                <a:extLst>
                  <a:ext uri="{FF2B5EF4-FFF2-40B4-BE49-F238E27FC236}">
                    <a16:creationId xmlns:a16="http://schemas.microsoft.com/office/drawing/2014/main" id="{4BCDAE09-2E3A-63DC-9493-E9B68F526F92}"/>
                  </a:ext>
                </a:extLst>
              </p:cNvPr>
              <p:cNvSpPr/>
              <p:nvPr/>
            </p:nvSpPr>
            <p:spPr>
              <a:xfrm>
                <a:off x="4533907" y="3418993"/>
                <a:ext cx="81011" cy="81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/>
                <a:endParaRPr lang="es-MX" sz="1050">
                  <a:solidFill>
                    <a:schemeClr val="tx1"/>
                  </a:solidFill>
                  <a:latin typeface="Helvetica" panose="020B0604020202020204" pitchFamily="34" charset="0"/>
                  <a:ea typeface="Segoe UI" panose="020B0502040204020203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33" name="8 Grupo">
              <a:extLst>
                <a:ext uri="{FF2B5EF4-FFF2-40B4-BE49-F238E27FC236}">
                  <a16:creationId xmlns:a16="http://schemas.microsoft.com/office/drawing/2014/main" id="{E09E83D8-3005-B6B5-85AC-27AE180608E5}"/>
                </a:ext>
              </a:extLst>
            </p:cNvPr>
            <p:cNvGrpSpPr/>
            <p:nvPr/>
          </p:nvGrpSpPr>
          <p:grpSpPr>
            <a:xfrm>
              <a:off x="5576094" y="3259511"/>
              <a:ext cx="141927" cy="558712"/>
              <a:chOff x="5527256" y="2174407"/>
              <a:chExt cx="135019" cy="531491"/>
            </a:xfrm>
          </p:grpSpPr>
          <p:sp>
            <p:nvSpPr>
              <p:cNvPr id="42" name="37 Elipse">
                <a:extLst>
                  <a:ext uri="{FF2B5EF4-FFF2-40B4-BE49-F238E27FC236}">
                    <a16:creationId xmlns:a16="http://schemas.microsoft.com/office/drawing/2014/main" id="{60299B8C-23F6-06E6-E995-F387A8FF94CB}"/>
                  </a:ext>
                </a:extLst>
              </p:cNvPr>
              <p:cNvSpPr/>
              <p:nvPr/>
            </p:nvSpPr>
            <p:spPr>
              <a:xfrm>
                <a:off x="5527256" y="2570898"/>
                <a:ext cx="135019" cy="1350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/>
                <a:endParaRPr lang="es-MX" sz="1050">
                  <a:solidFill>
                    <a:schemeClr val="tx1"/>
                  </a:solidFill>
                  <a:latin typeface="Helvetica" panose="020B0604020202020204" pitchFamily="34" charset="0"/>
                  <a:ea typeface="Segoe UI" panose="020B0502040204020203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43" name="45 Conector recto">
                <a:extLst>
                  <a:ext uri="{FF2B5EF4-FFF2-40B4-BE49-F238E27FC236}">
                    <a16:creationId xmlns:a16="http://schemas.microsoft.com/office/drawing/2014/main" id="{D9FDBEDA-EF87-53E5-9F59-81386EC75D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83466" y="2212333"/>
                <a:ext cx="7929" cy="359537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51 Elipse">
                <a:extLst>
                  <a:ext uri="{FF2B5EF4-FFF2-40B4-BE49-F238E27FC236}">
                    <a16:creationId xmlns:a16="http://schemas.microsoft.com/office/drawing/2014/main" id="{64F5C4A3-D350-0BBA-9D9E-B940A3AF0F74}"/>
                  </a:ext>
                </a:extLst>
              </p:cNvPr>
              <p:cNvSpPr/>
              <p:nvPr/>
            </p:nvSpPr>
            <p:spPr>
              <a:xfrm>
                <a:off x="5542730" y="2174407"/>
                <a:ext cx="81011" cy="81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/>
                <a:endParaRPr lang="es-MX" sz="1050">
                  <a:solidFill>
                    <a:schemeClr val="tx1"/>
                  </a:solidFill>
                  <a:latin typeface="Helvetica" panose="020B0604020202020204" pitchFamily="34" charset="0"/>
                  <a:ea typeface="Segoe UI" panose="020B0502040204020203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34" name="9 Grupo">
              <a:extLst>
                <a:ext uri="{FF2B5EF4-FFF2-40B4-BE49-F238E27FC236}">
                  <a16:creationId xmlns:a16="http://schemas.microsoft.com/office/drawing/2014/main" id="{93D16F91-B614-90C1-36B4-777A04E0C7D7}"/>
                </a:ext>
              </a:extLst>
            </p:cNvPr>
            <p:cNvGrpSpPr/>
            <p:nvPr/>
          </p:nvGrpSpPr>
          <p:grpSpPr>
            <a:xfrm>
              <a:off x="6651167" y="3676281"/>
              <a:ext cx="141927" cy="965064"/>
              <a:chOff x="6550000" y="2570894"/>
              <a:chExt cx="135019" cy="918039"/>
            </a:xfrm>
          </p:grpSpPr>
          <p:sp>
            <p:nvSpPr>
              <p:cNvPr id="39" name="38 Elipse">
                <a:extLst>
                  <a:ext uri="{FF2B5EF4-FFF2-40B4-BE49-F238E27FC236}">
                    <a16:creationId xmlns:a16="http://schemas.microsoft.com/office/drawing/2014/main" id="{C8F7CEFF-1E2C-15C8-1FFD-4B2F8D732866}"/>
                  </a:ext>
                </a:extLst>
              </p:cNvPr>
              <p:cNvSpPr/>
              <p:nvPr/>
            </p:nvSpPr>
            <p:spPr>
              <a:xfrm>
                <a:off x="6550000" y="2570894"/>
                <a:ext cx="135019" cy="1350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/>
                <a:endParaRPr lang="es-MX" sz="1050">
                  <a:solidFill>
                    <a:schemeClr val="tx1"/>
                  </a:solidFill>
                  <a:latin typeface="Helvetica" panose="020B0604020202020204" pitchFamily="34" charset="0"/>
                  <a:ea typeface="Segoe UI" panose="020B0502040204020203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40" name="46 Conector recto">
                <a:extLst>
                  <a:ext uri="{FF2B5EF4-FFF2-40B4-BE49-F238E27FC236}">
                    <a16:creationId xmlns:a16="http://schemas.microsoft.com/office/drawing/2014/main" id="{C876D3AB-B1F2-8093-8A11-D02F304AF291}"/>
                  </a:ext>
                </a:extLst>
              </p:cNvPr>
              <p:cNvCxnSpPr/>
              <p:nvPr/>
            </p:nvCxnSpPr>
            <p:spPr>
              <a:xfrm flipV="1">
                <a:off x="6614592" y="2699128"/>
                <a:ext cx="5547" cy="713105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52 Elipse">
                <a:extLst>
                  <a:ext uri="{FF2B5EF4-FFF2-40B4-BE49-F238E27FC236}">
                    <a16:creationId xmlns:a16="http://schemas.microsoft.com/office/drawing/2014/main" id="{A3BED822-25A6-EC5F-CF80-C2D07329122A}"/>
                  </a:ext>
                </a:extLst>
              </p:cNvPr>
              <p:cNvSpPr/>
              <p:nvPr/>
            </p:nvSpPr>
            <p:spPr>
              <a:xfrm>
                <a:off x="6579600" y="3407933"/>
                <a:ext cx="81011" cy="81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/>
                <a:endParaRPr lang="es-MX" sz="1050">
                  <a:solidFill>
                    <a:schemeClr val="tx1"/>
                  </a:solidFill>
                  <a:latin typeface="Helvetica" panose="020B0604020202020204" pitchFamily="34" charset="0"/>
                  <a:ea typeface="Segoe UI" panose="020B0502040204020203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35" name="10 Grupo">
              <a:extLst>
                <a:ext uri="{FF2B5EF4-FFF2-40B4-BE49-F238E27FC236}">
                  <a16:creationId xmlns:a16="http://schemas.microsoft.com/office/drawing/2014/main" id="{DD83F1C1-F9F6-48FE-7A5C-093E9872FBE5}"/>
                </a:ext>
              </a:extLst>
            </p:cNvPr>
            <p:cNvGrpSpPr/>
            <p:nvPr/>
          </p:nvGrpSpPr>
          <p:grpSpPr>
            <a:xfrm>
              <a:off x="7741256" y="3145206"/>
              <a:ext cx="141927" cy="673012"/>
              <a:chOff x="7587030" y="2065675"/>
              <a:chExt cx="135019" cy="640223"/>
            </a:xfrm>
          </p:grpSpPr>
          <p:sp>
            <p:nvSpPr>
              <p:cNvPr id="36" name="39 Elipse">
                <a:extLst>
                  <a:ext uri="{FF2B5EF4-FFF2-40B4-BE49-F238E27FC236}">
                    <a16:creationId xmlns:a16="http://schemas.microsoft.com/office/drawing/2014/main" id="{7CBCD02A-4A31-8BEB-E6D2-AAC6262F6417}"/>
                  </a:ext>
                </a:extLst>
              </p:cNvPr>
              <p:cNvSpPr/>
              <p:nvPr/>
            </p:nvSpPr>
            <p:spPr>
              <a:xfrm>
                <a:off x="7587030" y="2570898"/>
                <a:ext cx="135019" cy="135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/>
                <a:endParaRPr lang="es-MX" sz="1050">
                  <a:solidFill>
                    <a:schemeClr val="tx1"/>
                  </a:solidFill>
                  <a:latin typeface="Helvetica" panose="020B0604020202020204" pitchFamily="34" charset="0"/>
                  <a:ea typeface="Segoe UI" panose="020B0502040204020203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37" name="47 Conector recto">
                <a:extLst>
                  <a:ext uri="{FF2B5EF4-FFF2-40B4-BE49-F238E27FC236}">
                    <a16:creationId xmlns:a16="http://schemas.microsoft.com/office/drawing/2014/main" id="{B565DD74-1884-4544-97DF-FC96FF9EBBF1}"/>
                  </a:ext>
                </a:extLst>
              </p:cNvPr>
              <p:cNvCxnSpPr/>
              <p:nvPr/>
            </p:nvCxnSpPr>
            <p:spPr>
              <a:xfrm flipV="1">
                <a:off x="7648800" y="2187225"/>
                <a:ext cx="5547" cy="442782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53 Elipse">
                <a:extLst>
                  <a:ext uri="{FF2B5EF4-FFF2-40B4-BE49-F238E27FC236}">
                    <a16:creationId xmlns:a16="http://schemas.microsoft.com/office/drawing/2014/main" id="{6C7C616D-B9A4-7DD6-65E1-1ECF652D834E}"/>
                  </a:ext>
                </a:extLst>
              </p:cNvPr>
              <p:cNvSpPr/>
              <p:nvPr/>
            </p:nvSpPr>
            <p:spPr>
              <a:xfrm>
                <a:off x="7617376" y="2065675"/>
                <a:ext cx="81011" cy="81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/>
                <a:endParaRPr lang="es-MX" sz="1050">
                  <a:solidFill>
                    <a:schemeClr val="tx1"/>
                  </a:solidFill>
                  <a:latin typeface="Helvetica" panose="020B0604020202020204" pitchFamily="34" charset="0"/>
                  <a:ea typeface="Segoe UI" panose="020B0502040204020203" pitchFamily="34" charset="0"/>
                  <a:cs typeface="Helvetica" panose="020B0604020202020204" pitchFamily="34" charset="0"/>
                </a:endParaRP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720BABF-D7BC-F9BE-6E13-20A8A86A472B}"/>
              </a:ext>
            </a:extLst>
          </p:cNvPr>
          <p:cNvGrpSpPr/>
          <p:nvPr/>
        </p:nvGrpSpPr>
        <p:grpSpPr>
          <a:xfrm>
            <a:off x="1583614" y="3604351"/>
            <a:ext cx="8740870" cy="400110"/>
            <a:chOff x="942828" y="3855471"/>
            <a:chExt cx="7224983" cy="40011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EB489D2-4A85-62A5-4A4A-950B846831D6}"/>
                </a:ext>
              </a:extLst>
            </p:cNvPr>
            <p:cNvSpPr txBox="1"/>
            <p:nvPr/>
          </p:nvSpPr>
          <p:spPr>
            <a:xfrm>
              <a:off x="942828" y="3855471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accent1"/>
                  </a:solidFill>
                </a:rPr>
                <a:t>2006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BB16089-0AA6-71A1-01B4-475C1BD75852}"/>
                </a:ext>
              </a:extLst>
            </p:cNvPr>
            <p:cNvSpPr txBox="1"/>
            <p:nvPr/>
          </p:nvSpPr>
          <p:spPr>
            <a:xfrm>
              <a:off x="3099377" y="3855471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accent3"/>
                  </a:solidFill>
                </a:rPr>
                <a:t>2010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E6FDA58-01B7-8D36-BC31-9C4DB48846E8}"/>
                </a:ext>
              </a:extLst>
            </p:cNvPr>
            <p:cNvSpPr txBox="1"/>
            <p:nvPr/>
          </p:nvSpPr>
          <p:spPr>
            <a:xfrm>
              <a:off x="5255926" y="3855471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accent5"/>
                  </a:solidFill>
                </a:rPr>
                <a:t>2018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EF6FF5D-0673-26B7-06F8-6A31CB79F181}"/>
                </a:ext>
              </a:extLst>
            </p:cNvPr>
            <p:cNvSpPr txBox="1"/>
            <p:nvPr/>
          </p:nvSpPr>
          <p:spPr>
            <a:xfrm>
              <a:off x="7420244" y="3855471"/>
              <a:ext cx="7475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tx2"/>
                  </a:solidFill>
                </a:rPr>
                <a:t>2024+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0000B5E-A5B9-8028-30AD-0C30057F39C9}"/>
              </a:ext>
            </a:extLst>
          </p:cNvPr>
          <p:cNvGrpSpPr/>
          <p:nvPr/>
        </p:nvGrpSpPr>
        <p:grpSpPr>
          <a:xfrm>
            <a:off x="3066060" y="2853539"/>
            <a:ext cx="6102501" cy="400110"/>
            <a:chOff x="2061181" y="3104659"/>
            <a:chExt cx="5082367" cy="400110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659DC60-33BD-F156-19CC-291B12A2DEEB}"/>
                </a:ext>
              </a:extLst>
            </p:cNvPr>
            <p:cNvSpPr txBox="1"/>
            <p:nvPr/>
          </p:nvSpPr>
          <p:spPr>
            <a:xfrm>
              <a:off x="2061181" y="3104659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2"/>
                  </a:solidFill>
                </a:rPr>
                <a:t>2009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39B6DF6-AEC8-7D1B-EFA6-17AE95A1BCC9}"/>
                </a:ext>
              </a:extLst>
            </p:cNvPr>
            <p:cNvSpPr txBox="1"/>
            <p:nvPr/>
          </p:nvSpPr>
          <p:spPr>
            <a:xfrm>
              <a:off x="4224697" y="3104659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4">
                      <a:lumMod val="75000"/>
                    </a:schemeClr>
                  </a:solidFill>
                </a:rPr>
                <a:t>2017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FE107B0-9A20-91C6-6610-F6BB0E987B2B}"/>
                </a:ext>
              </a:extLst>
            </p:cNvPr>
            <p:cNvSpPr txBox="1"/>
            <p:nvPr/>
          </p:nvSpPr>
          <p:spPr>
            <a:xfrm>
              <a:off x="6388213" y="3104659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6"/>
                  </a:solidFill>
                </a:rPr>
                <a:t>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116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160BD-3D26-CF09-5BB0-0B8F8F7F4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1F57A-2EB0-B3DD-4927-CC06B65A2D91}"/>
              </a:ext>
            </a:extLst>
          </p:cNvPr>
          <p:cNvSpPr txBox="1">
            <a:spLocks/>
          </p:cNvSpPr>
          <p:nvPr/>
        </p:nvSpPr>
        <p:spPr>
          <a:xfrm>
            <a:off x="2332431" y="110199"/>
            <a:ext cx="7857427" cy="830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dirty="0">
                <a:solidFill>
                  <a:srgbClr val="00B050"/>
                </a:solidFill>
              </a:rPr>
              <a:t>Our work in Malawi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0217B47-2212-6678-965B-083D11A975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28"/>
                    </a14:imgEffect>
                    <a14:imgEffect>
                      <a14:saturation sat="122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664" r="1538" b="12976"/>
          <a:stretch/>
        </p:blipFill>
        <p:spPr bwMode="auto">
          <a:xfrm>
            <a:off x="164326" y="940672"/>
            <a:ext cx="5299710" cy="31470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836B39-D171-49CD-1C67-F076E0AC204B}"/>
              </a:ext>
            </a:extLst>
          </p:cNvPr>
          <p:cNvSpPr txBox="1"/>
          <p:nvPr/>
        </p:nvSpPr>
        <p:spPr>
          <a:xfrm>
            <a:off x="0" y="4216239"/>
            <a:ext cx="11931280" cy="4089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dirty="0">
                <a:latin typeface="Aptos" panose="020B0004020202020204" pitchFamily="34" charset="0"/>
              </a:rPr>
              <a:t>Institutionalized a fertilizer technical working group (FWTG) that validates 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Aptos" panose="020B0004020202020204" pitchFamily="34" charset="0"/>
              </a:rPr>
              <a:t> fertilizer statistics for the country and could do the same for the action plan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dirty="0">
                <a:latin typeface="Aptos" panose="020B0004020202020204" pitchFamily="34" charset="0"/>
              </a:rPr>
              <a:t>Developed a country dashboard for all fertilizer data 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Aptos" panose="020B0004020202020204" pitchFamily="34" charset="0"/>
              </a:rPr>
              <a:t> (</a:t>
            </a:r>
            <a:r>
              <a:rPr lang="en-US" sz="2800" dirty="0">
                <a:latin typeface="Aptos" panose="020B0004020202020204" pitchFamily="34" charset="0"/>
                <a:hlinkClick r:id="rId4"/>
              </a:rPr>
              <a:t>https://viz.africafertilizer.org/#/malawi/home</a:t>
            </a:r>
            <a:r>
              <a:rPr lang="en-US" sz="2800" dirty="0">
                <a:latin typeface="Aptos" panose="020B0004020202020204" pitchFamily="34" charset="0"/>
              </a:rPr>
              <a:t>) (Do a brief demo of the DB)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2800" baseline="30000" dirty="0">
              <a:latin typeface="Aptos" panose="020B00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2800" baseline="30000" dirty="0">
              <a:latin typeface="Aptos" panose="020B00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2800" baseline="30000" dirty="0">
              <a:latin typeface="Aptos" panose="020B00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1400" baseline="30000" dirty="0">
              <a:latin typeface="Aptos" panose="020B00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1400" baseline="30000" dirty="0">
              <a:latin typeface="Aptos" panose="020B00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2800" dirty="0">
              <a:latin typeface="Aptos" panose="020B0004020202020204" pitchFamily="34" charset="0"/>
            </a:endParaRPr>
          </a:p>
          <a:p>
            <a:pPr algn="just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20F7FE-6EC4-6EF0-B566-56B2133458A2}"/>
              </a:ext>
            </a:extLst>
          </p:cNvPr>
          <p:cNvSpPr txBox="1"/>
          <p:nvPr/>
        </p:nvSpPr>
        <p:spPr>
          <a:xfrm>
            <a:off x="5890573" y="3856186"/>
            <a:ext cx="449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FTWG meetings/Excerpt of Malawi dashboard</a:t>
            </a: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0955A139-B752-28A9-6ADD-AB2F9ACDA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9579" y="799250"/>
            <a:ext cx="5299711" cy="306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54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A97AD-313D-CBAB-818C-FC02E27D0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C7832-7EB5-10A8-930F-A2A347C52CBB}"/>
              </a:ext>
            </a:extLst>
          </p:cNvPr>
          <p:cNvSpPr txBox="1">
            <a:spLocks/>
          </p:cNvSpPr>
          <p:nvPr/>
        </p:nvSpPr>
        <p:spPr>
          <a:xfrm>
            <a:off x="2332431" y="110199"/>
            <a:ext cx="7857427" cy="830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dirty="0">
                <a:solidFill>
                  <a:srgbClr val="00B050"/>
                </a:solidFill>
              </a:rPr>
              <a:t>Our work in Malawi cont..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F8045D-8FB8-38F1-5EE5-B01BF2DAF071}"/>
              </a:ext>
            </a:extLst>
          </p:cNvPr>
          <p:cNvSpPr txBox="1"/>
          <p:nvPr/>
        </p:nvSpPr>
        <p:spPr>
          <a:xfrm>
            <a:off x="0" y="834212"/>
            <a:ext cx="12137746" cy="7191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dirty="0">
                <a:latin typeface="Aptos" panose="020B0004020202020204" pitchFamily="34" charset="0"/>
              </a:rPr>
              <a:t>Realtime insights for policy and business decisioning (AIP, Procurement 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Aptos" panose="020B0004020202020204" pitchFamily="34" charset="0"/>
              </a:rPr>
              <a:t> plans)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dirty="0">
                <a:latin typeface="Aptos" panose="020B0004020202020204" pitchFamily="34" charset="0"/>
              </a:rPr>
              <a:t>Market transparency for global suppliers looking to participate/back bids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Aptos" panose="020B0004020202020204" pitchFamily="34" charset="0"/>
              </a:rPr>
              <a:t> for national tenders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dirty="0">
                <a:latin typeface="Aptos" panose="020B0004020202020204" pitchFamily="34" charset="0"/>
              </a:rPr>
              <a:t>Crisis management, by highlighting the forex issues, we were able to work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Aptos" panose="020B0004020202020204" pitchFamily="34" charset="0"/>
              </a:rPr>
              <a:t> with international interventions during recent crisis e.g. OCP donation, World 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Aptos" panose="020B0004020202020204" pitchFamily="34" charset="0"/>
              </a:rPr>
              <a:t> food program etc.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dirty="0">
                <a:latin typeface="Aptos" panose="020B0004020202020204" pitchFamily="34" charset="0"/>
              </a:rPr>
              <a:t>Cross border trade discussions/validation with neighboring countries of 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Aptos" panose="020B0004020202020204" pitchFamily="34" charset="0"/>
              </a:rPr>
              <a:t> Zambia, Mozambique, Tanzania and Zimbabwe in streamlining trade flows</a:t>
            </a:r>
          </a:p>
          <a:p>
            <a:pPr>
              <a:spcBef>
                <a:spcPct val="20000"/>
              </a:spcBef>
              <a:defRPr/>
            </a:pPr>
            <a:endParaRPr lang="en-US" sz="2800" dirty="0">
              <a:latin typeface="Aptos" panose="020B00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2800" baseline="30000" dirty="0">
              <a:latin typeface="Aptos" panose="020B00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2800" baseline="30000" dirty="0">
              <a:latin typeface="Aptos" panose="020B00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2800" baseline="30000" dirty="0">
              <a:latin typeface="Aptos" panose="020B00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1400" baseline="30000" dirty="0">
              <a:latin typeface="Aptos" panose="020B00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1400" baseline="30000" dirty="0">
              <a:latin typeface="Aptos" panose="020B00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2800" dirty="0">
              <a:latin typeface="Aptos" panose="020B0004020202020204" pitchFamily="34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7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F0ED1-0BC3-BDE2-615A-2E4CEB97E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2C9AD-A255-9297-57BE-7BBE43F0AF05}"/>
              </a:ext>
            </a:extLst>
          </p:cNvPr>
          <p:cNvSpPr txBox="1">
            <a:spLocks/>
          </p:cNvSpPr>
          <p:nvPr/>
        </p:nvSpPr>
        <p:spPr>
          <a:xfrm>
            <a:off x="2332431" y="110199"/>
            <a:ext cx="7857427" cy="830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dirty="0">
                <a:solidFill>
                  <a:srgbClr val="00B050"/>
                </a:solidFill>
              </a:rPr>
              <a:t>Major wins in Africa 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2EFC6-7F8F-10F3-C534-B2D8104D3110}"/>
              </a:ext>
            </a:extLst>
          </p:cNvPr>
          <p:cNvSpPr txBox="1"/>
          <p:nvPr/>
        </p:nvSpPr>
        <p:spPr>
          <a:xfrm>
            <a:off x="443233" y="940672"/>
            <a:ext cx="11508087" cy="7708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ptos" panose="020B0004020202020204" pitchFamily="34" charset="0"/>
              </a:rPr>
              <a:t>Data used by the UNGCRG during the fertilizer crisis from 2022/23 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Aptos" panose="020B0004020202020204" pitchFamily="34" charset="0"/>
              </a:rPr>
              <a:t>  resulting in allocations in Ghana/Malawi through SUSTAIN Africa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ptos" panose="020B0004020202020204" pitchFamily="34" charset="0"/>
              </a:rPr>
              <a:t>Data used in the fertilizer sector review for domestication of the 10 year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Aptos" panose="020B0004020202020204" pitchFamily="34" charset="0"/>
              </a:rPr>
              <a:t>Action plan in Nigeria, Ghana, Burkina Faso and Mali in 2024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ptos" panose="020B0004020202020204" pitchFamily="34" charset="0"/>
              </a:rPr>
              <a:t>Data used in the 4th and now 5th BR CAADP report under the AUC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ptos" panose="020B0004020202020204" pitchFamily="34" charset="0"/>
              </a:rPr>
              <a:t>Data democratization in 20 countries in Africa opening the continent to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Aptos" panose="020B0004020202020204" pitchFamily="34" charset="0"/>
              </a:rPr>
              <a:t>  Investors in the fertilizer space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ptos" panose="020B0004020202020204" pitchFamily="34" charset="0"/>
              </a:rPr>
              <a:t>Nigeria private sector partnership resulting in market growth and 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Aptos" panose="020B0004020202020204" pitchFamily="34" charset="0"/>
              </a:rPr>
              <a:t>  understanding of the blending market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ptos" panose="020B0004020202020204" pitchFamily="34" charset="0"/>
              </a:rPr>
              <a:t>Cost savings to Ethiopian government of 20Bn Birr through early 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Aptos" panose="020B0004020202020204" pitchFamily="34" charset="0"/>
              </a:rPr>
              <a:t>  procurement by use of market analysis data in 2023/24 season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2800" baseline="30000" dirty="0">
              <a:latin typeface="Aptos" panose="020B00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2800" baseline="30000" dirty="0">
              <a:latin typeface="Aptos" panose="020B00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2800" baseline="30000" dirty="0">
              <a:latin typeface="Aptos" panose="020B00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1400" baseline="30000" dirty="0">
              <a:latin typeface="Aptos" panose="020B00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1400" baseline="30000" dirty="0">
              <a:latin typeface="Aptos" panose="020B00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2800" dirty="0">
              <a:latin typeface="Aptos" panose="020B0004020202020204" pitchFamily="34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15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D3796-C401-ED34-A90C-CA3A170E1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60310-6E12-A675-3669-D99F6C350910}"/>
              </a:ext>
            </a:extLst>
          </p:cNvPr>
          <p:cNvSpPr txBox="1">
            <a:spLocks/>
          </p:cNvSpPr>
          <p:nvPr/>
        </p:nvSpPr>
        <p:spPr>
          <a:xfrm>
            <a:off x="2332431" y="110199"/>
            <a:ext cx="7857427" cy="830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dirty="0">
                <a:solidFill>
                  <a:srgbClr val="00B050"/>
                </a:solidFill>
              </a:rPr>
              <a:t>Challenges faced &amp; lessons learned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A14D9-DB32-5E02-9C4D-59932A16CFB3}"/>
              </a:ext>
            </a:extLst>
          </p:cNvPr>
          <p:cNvSpPr txBox="1"/>
          <p:nvPr/>
        </p:nvSpPr>
        <p:spPr>
          <a:xfrm>
            <a:off x="443233" y="940672"/>
            <a:ext cx="12008800" cy="6674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dirty="0">
                <a:latin typeface="Aptos" panose="020B0004020202020204" pitchFamily="34" charset="0"/>
              </a:rPr>
              <a:t>Buy-in and consensus building will be paramount to the success of the 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Aptos" panose="020B0004020202020204" pitchFamily="34" charset="0"/>
              </a:rPr>
              <a:t> 10-year action plan domestication guideline with clear roles spelt out for all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Aptos" panose="020B0004020202020204" pitchFamily="34" charset="0"/>
              </a:rPr>
              <a:t> parties 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dirty="0">
                <a:latin typeface="Aptos" panose="020B0004020202020204" pitchFamily="34" charset="0"/>
              </a:rPr>
              <a:t>Soil health indicators could be adapted from the foundational data on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Aptos" panose="020B0004020202020204" pitchFamily="34" charset="0"/>
              </a:rPr>
              <a:t> fertilizers that we have already collected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dirty="0">
                <a:latin typeface="Aptos" panose="020B0004020202020204" pitchFamily="34" charset="0"/>
              </a:rPr>
              <a:t>The existing FTWG, methodology etc. should serve as an existing platform 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Aptos" panose="020B0004020202020204" pitchFamily="34" charset="0"/>
              </a:rPr>
              <a:t> for validating both fertilizer and soil health indicators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dirty="0">
                <a:latin typeface="Aptos" panose="020B0004020202020204" pitchFamily="34" charset="0"/>
              </a:rPr>
              <a:t>A thorough sector review will be required before crafting the national 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Aptos" panose="020B0004020202020204" pitchFamily="34" charset="0"/>
              </a:rPr>
              <a:t> action plan. IFDC ready to partner with other local entities to do that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2800" baseline="30000" dirty="0">
              <a:latin typeface="Aptos" panose="020B00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2800" baseline="30000" dirty="0">
              <a:latin typeface="Aptos" panose="020B00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2800" baseline="30000" dirty="0">
              <a:latin typeface="Aptos" panose="020B00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1400" baseline="30000" dirty="0">
              <a:latin typeface="Aptos" panose="020B00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1400" baseline="30000" dirty="0">
              <a:latin typeface="Aptos" panose="020B00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2800" dirty="0">
              <a:latin typeface="Aptos" panose="020B0004020202020204" pitchFamily="34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33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9A46B7-F84C-F550-0823-AE15F850E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CB56AAA-E30D-D41D-8C39-28BE2EBEF4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Please contact us on </a:t>
            </a:r>
            <a:r>
              <a:rPr lang="en-US" dirty="0">
                <a:hlinkClick r:id="rId2"/>
              </a:rPr>
              <a:t>mphiri@ifdc.org/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snduva@ifdc.org/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info@africafertilizer.org</a:t>
            </a:r>
            <a:r>
              <a:rPr lang="en-US" dirty="0"/>
              <a:t> for more details.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37B5A-BE10-E1B4-807C-B75D5557F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62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</TotalTime>
  <Words>759</Words>
  <Application>Microsoft Macintosh PowerPoint</Application>
  <PresentationFormat>Widescreen</PresentationFormat>
  <Paragraphs>131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Yu Gothic</vt:lpstr>
      <vt:lpstr>Aptos</vt:lpstr>
      <vt:lpstr>Arial</vt:lpstr>
      <vt:lpstr>Avenir Black</vt:lpstr>
      <vt:lpstr>Avenir Heavy</vt:lpstr>
      <vt:lpstr>Calibri</vt:lpstr>
      <vt:lpstr>Carlito</vt:lpstr>
      <vt:lpstr>Helvetica</vt:lpstr>
      <vt:lpstr>Segoe UI</vt:lpstr>
      <vt:lpstr>Trebuchet MS</vt:lpstr>
      <vt:lpstr>Wingdings</vt:lpstr>
      <vt:lpstr>Office Theme</vt:lpstr>
      <vt:lpstr>Data Symposium on Fertiliser and Soil 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Burke</dc:creator>
  <cp:lastModifiedBy>Sebastian Nduva</cp:lastModifiedBy>
  <cp:revision>21</cp:revision>
  <dcterms:created xsi:type="dcterms:W3CDTF">2022-06-05T10:49:39Z</dcterms:created>
  <dcterms:modified xsi:type="dcterms:W3CDTF">2024-10-09T21:22:29Z</dcterms:modified>
</cp:coreProperties>
</file>