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sldIdLst>
    <p:sldId id="283" r:id="rId2"/>
    <p:sldId id="308" r:id="rId3"/>
    <p:sldId id="309" r:id="rId4"/>
    <p:sldId id="319" r:id="rId5"/>
    <p:sldId id="320" r:id="rId6"/>
    <p:sldId id="326" r:id="rId7"/>
    <p:sldId id="321" r:id="rId8"/>
    <p:sldId id="322" r:id="rId9"/>
    <p:sldId id="323" r:id="rId10"/>
    <p:sldId id="324" r:id="rId11"/>
    <p:sldId id="325" r:id="rId12"/>
    <p:sldId id="327" r:id="rId13"/>
    <p:sldId id="282" r:id="rId14"/>
  </p:sldIdLst>
  <p:sldSz cx="12192000" cy="6858000"/>
  <p:notesSz cx="6858000" cy="9144000"/>
  <p:defaultTextStyle>
    <a:defPPr>
      <a:defRPr lang="en-M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427D56-1CA3-5294-1F9B-D4BAA12F68FD}" name="Aleksandr Michuda" initials="AM" userId="S::am2497@cornell.edu::1237215e-b93a-4767-b624-5746d7a7796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didza Chisanu" initials="NC" lastIdx="1" clrIdx="0">
    <p:extLst>
      <p:ext uri="{19B8F6BF-5375-455C-9EA6-DF929625EA0E}">
        <p15:presenceInfo xmlns:p15="http://schemas.microsoft.com/office/powerpoint/2012/main" userId="2d2d2490ce27007e" providerId="Windows Live"/>
      </p:ext>
    </p:extLst>
  </p:cmAuthor>
  <p:cmAuthor id="2" name="lemekezani chilora" initials="lc" lastIdx="1" clrIdx="1">
    <p:extLst>
      <p:ext uri="{19B8F6BF-5375-455C-9EA6-DF929625EA0E}">
        <p15:presenceInfo xmlns:p15="http://schemas.microsoft.com/office/powerpoint/2012/main" userId="fbb971e4883774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E49D5-F2C0-4029-9242-C274806869ED}" v="3" dt="2026-01-19T09:47:15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2335" autoAdjust="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ah Banda" userId="11a01f7e3464cf96" providerId="LiveId" clId="{21DD591C-2FBF-4848-B79E-65637CC2488C}"/>
    <pc:docChg chg="custSel addSld modSld">
      <pc:chgData name="Dinah Banda" userId="11a01f7e3464cf96" providerId="LiveId" clId="{21DD591C-2FBF-4848-B79E-65637CC2488C}" dt="2026-01-19T09:59:39.167" v="397" actId="20577"/>
      <pc:docMkLst>
        <pc:docMk/>
      </pc:docMkLst>
      <pc:sldChg chg="modSp mod">
        <pc:chgData name="Dinah Banda" userId="11a01f7e3464cf96" providerId="LiveId" clId="{21DD591C-2FBF-4848-B79E-65637CC2488C}" dt="2026-01-19T09:08:28.955" v="42" actId="14100"/>
        <pc:sldMkLst>
          <pc:docMk/>
          <pc:sldMk cId="1808199701" sldId="282"/>
        </pc:sldMkLst>
        <pc:spChg chg="mod">
          <ac:chgData name="Dinah Banda" userId="11a01f7e3464cf96" providerId="LiveId" clId="{21DD591C-2FBF-4848-B79E-65637CC2488C}" dt="2026-01-19T09:08:28.955" v="42" actId="14100"/>
          <ac:spMkLst>
            <pc:docMk/>
            <pc:sldMk cId="1808199701" sldId="282"/>
            <ac:spMk id="2" creationId="{43D88A64-2085-454C-9DA7-F5214CB46815}"/>
          </ac:spMkLst>
        </pc:spChg>
      </pc:sldChg>
      <pc:sldChg chg="modSp mod">
        <pc:chgData name="Dinah Banda" userId="11a01f7e3464cf96" providerId="LiveId" clId="{21DD591C-2FBF-4848-B79E-65637CC2488C}" dt="2026-01-19T09:10:20.063" v="162" actId="20577"/>
        <pc:sldMkLst>
          <pc:docMk/>
          <pc:sldMk cId="3150525654" sldId="283"/>
        </pc:sldMkLst>
        <pc:spChg chg="mod">
          <ac:chgData name="Dinah Banda" userId="11a01f7e3464cf96" providerId="LiveId" clId="{21DD591C-2FBF-4848-B79E-65637CC2488C}" dt="2026-01-19T09:10:20.063" v="162" actId="20577"/>
          <ac:spMkLst>
            <pc:docMk/>
            <pc:sldMk cId="3150525654" sldId="283"/>
            <ac:spMk id="4" creationId="{FC51264A-EBF1-5841-B338-CBB7B2517B2F}"/>
          </ac:spMkLst>
        </pc:spChg>
        <pc:spChg chg="mod">
          <ac:chgData name="Dinah Banda" userId="11a01f7e3464cf96" providerId="LiveId" clId="{21DD591C-2FBF-4848-B79E-65637CC2488C}" dt="2026-01-19T09:10:08.225" v="158" actId="20577"/>
          <ac:spMkLst>
            <pc:docMk/>
            <pc:sldMk cId="3150525654" sldId="283"/>
            <ac:spMk id="5" creationId="{0D2913D1-ECFE-EF48-9EFF-8C6F3D8C2933}"/>
          </ac:spMkLst>
        </pc:spChg>
      </pc:sldChg>
      <pc:sldChg chg="modSp mod">
        <pc:chgData name="Dinah Banda" userId="11a01f7e3464cf96" providerId="LiveId" clId="{21DD591C-2FBF-4848-B79E-65637CC2488C}" dt="2026-01-19T09:09:40.779" v="140" actId="20577"/>
        <pc:sldMkLst>
          <pc:docMk/>
          <pc:sldMk cId="1801395853" sldId="307"/>
        </pc:sldMkLst>
        <pc:spChg chg="mod">
          <ac:chgData name="Dinah Banda" userId="11a01f7e3464cf96" providerId="LiveId" clId="{21DD591C-2FBF-4848-B79E-65637CC2488C}" dt="2026-01-19T09:09:40.779" v="140" actId="20577"/>
          <ac:spMkLst>
            <pc:docMk/>
            <pc:sldMk cId="1801395853" sldId="307"/>
            <ac:spMk id="3" creationId="{A7DCB4FD-3363-6FF2-29D2-B54DBB55B1AE}"/>
          </ac:spMkLst>
        </pc:spChg>
      </pc:sldChg>
      <pc:sldChg chg="modSp mod">
        <pc:chgData name="Dinah Banda" userId="11a01f7e3464cf96" providerId="LiveId" clId="{21DD591C-2FBF-4848-B79E-65637CC2488C}" dt="2026-01-19T09:36:16.830" v="206" actId="20577"/>
        <pc:sldMkLst>
          <pc:docMk/>
          <pc:sldMk cId="809112760" sldId="308"/>
        </pc:sldMkLst>
        <pc:spChg chg="mod">
          <ac:chgData name="Dinah Banda" userId="11a01f7e3464cf96" providerId="LiveId" clId="{21DD591C-2FBF-4848-B79E-65637CC2488C}" dt="2026-01-19T09:36:16.830" v="206" actId="20577"/>
          <ac:spMkLst>
            <pc:docMk/>
            <pc:sldMk cId="809112760" sldId="308"/>
            <ac:spMk id="3" creationId="{527EFD6E-EE7B-8A71-07BC-68A6F083DAAD}"/>
          </ac:spMkLst>
        </pc:spChg>
      </pc:sldChg>
      <pc:sldChg chg="modSp mod">
        <pc:chgData name="Dinah Banda" userId="11a01f7e3464cf96" providerId="LiveId" clId="{21DD591C-2FBF-4848-B79E-65637CC2488C}" dt="2026-01-19T09:38:01.391" v="255" actId="20577"/>
        <pc:sldMkLst>
          <pc:docMk/>
          <pc:sldMk cId="553583702" sldId="309"/>
        </pc:sldMkLst>
        <pc:spChg chg="mod">
          <ac:chgData name="Dinah Banda" userId="11a01f7e3464cf96" providerId="LiveId" clId="{21DD591C-2FBF-4848-B79E-65637CC2488C}" dt="2026-01-19T09:38:01.391" v="255" actId="20577"/>
          <ac:spMkLst>
            <pc:docMk/>
            <pc:sldMk cId="553583702" sldId="309"/>
            <ac:spMk id="3" creationId="{F1FE9AA4-A4BB-D052-2717-2C3B8B9B8D28}"/>
          </ac:spMkLst>
        </pc:spChg>
      </pc:sldChg>
      <pc:sldChg chg="modSp mod">
        <pc:chgData name="Dinah Banda" userId="11a01f7e3464cf96" providerId="LiveId" clId="{21DD591C-2FBF-4848-B79E-65637CC2488C}" dt="2026-01-19T09:42:34.543" v="330" actId="2711"/>
        <pc:sldMkLst>
          <pc:docMk/>
          <pc:sldMk cId="530472952" sldId="319"/>
        </pc:sldMkLst>
        <pc:spChg chg="mod">
          <ac:chgData name="Dinah Banda" userId="11a01f7e3464cf96" providerId="LiveId" clId="{21DD591C-2FBF-4848-B79E-65637CC2488C}" dt="2026-01-19T09:42:34.543" v="330" actId="2711"/>
          <ac:spMkLst>
            <pc:docMk/>
            <pc:sldMk cId="530472952" sldId="319"/>
            <ac:spMk id="2" creationId="{D25256C1-A139-543F-F265-5482C613F660}"/>
          </ac:spMkLst>
        </pc:spChg>
        <pc:spChg chg="mod">
          <ac:chgData name="Dinah Banda" userId="11a01f7e3464cf96" providerId="LiveId" clId="{21DD591C-2FBF-4848-B79E-65637CC2488C}" dt="2026-01-19T09:39:48.623" v="280" actId="20577"/>
          <ac:spMkLst>
            <pc:docMk/>
            <pc:sldMk cId="530472952" sldId="319"/>
            <ac:spMk id="3" creationId="{F62EC1BF-B0C3-73F4-A810-65B2945CF53F}"/>
          </ac:spMkLst>
        </pc:spChg>
      </pc:sldChg>
      <pc:sldChg chg="modSp mod">
        <pc:chgData name="Dinah Banda" userId="11a01f7e3464cf96" providerId="LiveId" clId="{21DD591C-2FBF-4848-B79E-65637CC2488C}" dt="2026-01-19T09:49:27.762" v="350" actId="20577"/>
        <pc:sldMkLst>
          <pc:docMk/>
          <pc:sldMk cId="2079250870" sldId="320"/>
        </pc:sldMkLst>
        <pc:spChg chg="mod">
          <ac:chgData name="Dinah Banda" userId="11a01f7e3464cf96" providerId="LiveId" clId="{21DD591C-2FBF-4848-B79E-65637CC2488C}" dt="2026-01-19T09:42:24.465" v="329" actId="2711"/>
          <ac:spMkLst>
            <pc:docMk/>
            <pc:sldMk cId="2079250870" sldId="320"/>
            <ac:spMk id="2" creationId="{4E496597-009A-5A70-F3FC-6F23A452889F}"/>
          </ac:spMkLst>
        </pc:spChg>
        <pc:spChg chg="mod">
          <ac:chgData name="Dinah Banda" userId="11a01f7e3464cf96" providerId="LiveId" clId="{21DD591C-2FBF-4848-B79E-65637CC2488C}" dt="2026-01-19T09:49:27.762" v="350" actId="20577"/>
          <ac:spMkLst>
            <pc:docMk/>
            <pc:sldMk cId="2079250870" sldId="320"/>
            <ac:spMk id="3" creationId="{4470D9AB-98BF-A918-594A-E72FA72E1DBA}"/>
          </ac:spMkLst>
        </pc:spChg>
      </pc:sldChg>
      <pc:sldChg chg="modSp mod">
        <pc:chgData name="Dinah Banda" userId="11a01f7e3464cf96" providerId="LiveId" clId="{21DD591C-2FBF-4848-B79E-65637CC2488C}" dt="2026-01-19T09:51:04.029" v="354" actId="20577"/>
        <pc:sldMkLst>
          <pc:docMk/>
          <pc:sldMk cId="485830096" sldId="321"/>
        </pc:sldMkLst>
        <pc:spChg chg="mod">
          <ac:chgData name="Dinah Banda" userId="11a01f7e3464cf96" providerId="LiveId" clId="{21DD591C-2FBF-4848-B79E-65637CC2488C}" dt="2026-01-19T09:50:50.668" v="352" actId="2711"/>
          <ac:spMkLst>
            <pc:docMk/>
            <pc:sldMk cId="485830096" sldId="321"/>
            <ac:spMk id="2" creationId="{F7848586-7D79-2960-2653-22EF20FF7E25}"/>
          </ac:spMkLst>
        </pc:spChg>
        <pc:spChg chg="mod">
          <ac:chgData name="Dinah Banda" userId="11a01f7e3464cf96" providerId="LiveId" clId="{21DD591C-2FBF-4848-B79E-65637CC2488C}" dt="2026-01-19T09:51:04.029" v="354" actId="20577"/>
          <ac:spMkLst>
            <pc:docMk/>
            <pc:sldMk cId="485830096" sldId="321"/>
            <ac:spMk id="3" creationId="{40C06F6C-0E35-89CE-6216-CA868A21ED57}"/>
          </ac:spMkLst>
        </pc:spChg>
      </pc:sldChg>
      <pc:sldChg chg="modSp mod">
        <pc:chgData name="Dinah Banda" userId="11a01f7e3464cf96" providerId="LiveId" clId="{21DD591C-2FBF-4848-B79E-65637CC2488C}" dt="2026-01-19T09:53:32.095" v="365" actId="20577"/>
        <pc:sldMkLst>
          <pc:docMk/>
          <pc:sldMk cId="443513044" sldId="322"/>
        </pc:sldMkLst>
        <pc:spChg chg="mod">
          <ac:chgData name="Dinah Banda" userId="11a01f7e3464cf96" providerId="LiveId" clId="{21DD591C-2FBF-4848-B79E-65637CC2488C}" dt="2026-01-19T09:51:45.491" v="356" actId="255"/>
          <ac:spMkLst>
            <pc:docMk/>
            <pc:sldMk cId="443513044" sldId="322"/>
            <ac:spMk id="2" creationId="{ADC56ED4-03FB-879A-26F7-2A81D13B0809}"/>
          </ac:spMkLst>
        </pc:spChg>
        <pc:spChg chg="mod">
          <ac:chgData name="Dinah Banda" userId="11a01f7e3464cf96" providerId="LiveId" clId="{21DD591C-2FBF-4848-B79E-65637CC2488C}" dt="2026-01-19T09:53:32.095" v="365" actId="20577"/>
          <ac:spMkLst>
            <pc:docMk/>
            <pc:sldMk cId="443513044" sldId="322"/>
            <ac:spMk id="3" creationId="{08C67EFD-F526-1B93-A9C4-F3D476DE553F}"/>
          </ac:spMkLst>
        </pc:spChg>
      </pc:sldChg>
      <pc:sldChg chg="modSp mod">
        <pc:chgData name="Dinah Banda" userId="11a01f7e3464cf96" providerId="LiveId" clId="{21DD591C-2FBF-4848-B79E-65637CC2488C}" dt="2026-01-19T09:54:20.755" v="371" actId="20577"/>
        <pc:sldMkLst>
          <pc:docMk/>
          <pc:sldMk cId="244022340" sldId="323"/>
        </pc:sldMkLst>
        <pc:spChg chg="mod">
          <ac:chgData name="Dinah Banda" userId="11a01f7e3464cf96" providerId="LiveId" clId="{21DD591C-2FBF-4848-B79E-65637CC2488C}" dt="2026-01-19T09:53:52.130" v="366" actId="2711"/>
          <ac:spMkLst>
            <pc:docMk/>
            <pc:sldMk cId="244022340" sldId="323"/>
            <ac:spMk id="2" creationId="{848AB43A-7BF2-68C6-164E-6DF340E6BC73}"/>
          </ac:spMkLst>
        </pc:spChg>
        <pc:spChg chg="mod">
          <ac:chgData name="Dinah Banda" userId="11a01f7e3464cf96" providerId="LiveId" clId="{21DD591C-2FBF-4848-B79E-65637CC2488C}" dt="2026-01-19T09:54:20.755" v="371" actId="20577"/>
          <ac:spMkLst>
            <pc:docMk/>
            <pc:sldMk cId="244022340" sldId="323"/>
            <ac:spMk id="3" creationId="{C06B7C2F-3A52-C195-34D9-D70FD0971D4C}"/>
          </ac:spMkLst>
        </pc:spChg>
      </pc:sldChg>
      <pc:sldChg chg="modSp mod">
        <pc:chgData name="Dinah Banda" userId="11a01f7e3464cf96" providerId="LiveId" clId="{21DD591C-2FBF-4848-B79E-65637CC2488C}" dt="2026-01-19T09:55:44.327" v="382" actId="20577"/>
        <pc:sldMkLst>
          <pc:docMk/>
          <pc:sldMk cId="3498961510" sldId="324"/>
        </pc:sldMkLst>
        <pc:spChg chg="mod">
          <ac:chgData name="Dinah Banda" userId="11a01f7e3464cf96" providerId="LiveId" clId="{21DD591C-2FBF-4848-B79E-65637CC2488C}" dt="2026-01-19T09:55:16.598" v="376" actId="2711"/>
          <ac:spMkLst>
            <pc:docMk/>
            <pc:sldMk cId="3498961510" sldId="324"/>
            <ac:spMk id="2" creationId="{AE8B0B37-39DF-DD6F-2FC1-7DAB1A79984A}"/>
          </ac:spMkLst>
        </pc:spChg>
        <pc:spChg chg="mod">
          <ac:chgData name="Dinah Banda" userId="11a01f7e3464cf96" providerId="LiveId" clId="{21DD591C-2FBF-4848-B79E-65637CC2488C}" dt="2026-01-19T09:55:44.327" v="382" actId="20577"/>
          <ac:spMkLst>
            <pc:docMk/>
            <pc:sldMk cId="3498961510" sldId="324"/>
            <ac:spMk id="3" creationId="{6CB366AF-1D08-6DDE-ADA1-785DBB8FDFF9}"/>
          </ac:spMkLst>
        </pc:spChg>
      </pc:sldChg>
      <pc:sldChg chg="modSp mod">
        <pc:chgData name="Dinah Banda" userId="11a01f7e3464cf96" providerId="LiveId" clId="{21DD591C-2FBF-4848-B79E-65637CC2488C}" dt="2026-01-19T09:59:39.167" v="397" actId="20577"/>
        <pc:sldMkLst>
          <pc:docMk/>
          <pc:sldMk cId="3088816039" sldId="325"/>
        </pc:sldMkLst>
        <pc:spChg chg="mod">
          <ac:chgData name="Dinah Banda" userId="11a01f7e3464cf96" providerId="LiveId" clId="{21DD591C-2FBF-4848-B79E-65637CC2488C}" dt="2026-01-19T09:57:40.164" v="383" actId="2711"/>
          <ac:spMkLst>
            <pc:docMk/>
            <pc:sldMk cId="3088816039" sldId="325"/>
            <ac:spMk id="2" creationId="{707158E8-9B59-F8DA-B936-A6D733AA7891}"/>
          </ac:spMkLst>
        </pc:spChg>
        <pc:spChg chg="mod">
          <ac:chgData name="Dinah Banda" userId="11a01f7e3464cf96" providerId="LiveId" clId="{21DD591C-2FBF-4848-B79E-65637CC2488C}" dt="2026-01-19T09:59:39.167" v="397" actId="20577"/>
          <ac:spMkLst>
            <pc:docMk/>
            <pc:sldMk cId="3088816039" sldId="325"/>
            <ac:spMk id="3" creationId="{03F78A3F-1E87-F6B2-F35F-80C32499A88D}"/>
          </ac:spMkLst>
        </pc:spChg>
      </pc:sldChg>
      <pc:sldChg chg="addSp delSp modSp new mod">
        <pc:chgData name="Dinah Banda" userId="11a01f7e3464cf96" providerId="LiveId" clId="{21DD591C-2FBF-4848-B79E-65637CC2488C}" dt="2026-01-19T09:47:31.281" v="345" actId="14100"/>
        <pc:sldMkLst>
          <pc:docMk/>
          <pc:sldMk cId="3230693693" sldId="326"/>
        </pc:sldMkLst>
        <pc:spChg chg="mod">
          <ac:chgData name="Dinah Banda" userId="11a01f7e3464cf96" providerId="LiveId" clId="{21DD591C-2FBF-4848-B79E-65637CC2488C}" dt="2026-01-19T09:46:30.639" v="340" actId="2711"/>
          <ac:spMkLst>
            <pc:docMk/>
            <pc:sldMk cId="3230693693" sldId="326"/>
            <ac:spMk id="2" creationId="{0D5A6C1D-77D0-81DD-211A-219D1932020B}"/>
          </ac:spMkLst>
        </pc:spChg>
        <pc:spChg chg="del">
          <ac:chgData name="Dinah Banda" userId="11a01f7e3464cf96" providerId="LiveId" clId="{21DD591C-2FBF-4848-B79E-65637CC2488C}" dt="2026-01-19T09:45:44.202" v="332"/>
          <ac:spMkLst>
            <pc:docMk/>
            <pc:sldMk cId="3230693693" sldId="326"/>
            <ac:spMk id="3" creationId="{A74CD3DD-A32A-DC81-F60D-92C723FFC9F7}"/>
          </ac:spMkLst>
        </pc:spChg>
        <pc:spChg chg="add mod">
          <ac:chgData name="Dinah Banda" userId="11a01f7e3464cf96" providerId="LiveId" clId="{21DD591C-2FBF-4848-B79E-65637CC2488C}" dt="2026-01-19T09:47:16.975" v="344" actId="20577"/>
          <ac:spMkLst>
            <pc:docMk/>
            <pc:sldMk cId="3230693693" sldId="326"/>
            <ac:spMk id="8" creationId="{69591DC0-E26F-0D34-7669-501650D1CDEC}"/>
          </ac:spMkLst>
        </pc:spChg>
        <pc:picChg chg="add mod">
          <ac:chgData name="Dinah Banda" userId="11a01f7e3464cf96" providerId="LiveId" clId="{21DD591C-2FBF-4848-B79E-65637CC2488C}" dt="2026-01-19T09:47:31.281" v="345" actId="14100"/>
          <ac:picMkLst>
            <pc:docMk/>
            <pc:sldMk cId="3230693693" sldId="326"/>
            <ac:picMk id="7" creationId="{8A5E1773-2908-A5E7-C72D-232355C62D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0229-0DE5-451E-9C4C-093038B74704}" type="datetimeFigureOut">
              <a:rPr lang="en-GB" smtClean="0"/>
              <a:t>21/01/2026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5FFEB-B92C-48FE-B7DC-14B19DB008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6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CAADP means Comprehensive African Agricultural Development Program</a:t>
            </a:r>
          </a:p>
          <a:p>
            <a:r>
              <a:rPr lang="en-US" dirty="0"/>
              <a:t>N4G means Nutrition for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81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Ensuring safe and nutritious foods for all (2) shifting to sustainable consumption patterns (3)boosting nature-positive food production (4) advancing equitable livelihood and (5) building resilience to vulnerabilities, shocks and stress.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43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NMSNP means National Multi-Sector Nutrition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DAECC is District Agriculture Extension Coordinating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20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Review and analysis of public expenditure data from IFMIS indicates that expenditure s have largely emphasized supporting maize  through AIP and food aid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graph indicates that large share of agriculture resources goes to variable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variable costs consist of FISP funds for maize seed and fertilizers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Indicating policy prioritization towards maize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47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38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08C5B1-9C14-344E-8D68-7049D22B0CC2}"/>
              </a:ext>
            </a:extLst>
          </p:cNvPr>
          <p:cNvSpPr/>
          <p:nvPr userDrawn="1"/>
        </p:nvSpPr>
        <p:spPr>
          <a:xfrm>
            <a:off x="0" y="2046287"/>
            <a:ext cx="12192000" cy="1697037"/>
          </a:xfrm>
          <a:prstGeom prst="rect">
            <a:avLst/>
          </a:prstGeom>
          <a:solidFill>
            <a:srgbClr val="01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C0F5A-2E28-4B0F-A0CB-24A67CD6C9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294" y="2119711"/>
            <a:ext cx="11301412" cy="1623614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en-M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D1835-98E5-4010-BC81-D7EEEE4C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9927"/>
            <a:ext cx="9144000" cy="763587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add Author Names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A9D5CE-8F9E-4E4C-81E4-60C35753B2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692" y="4760116"/>
            <a:ext cx="10234613" cy="61436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</a:lstStyle>
          <a:p>
            <a:pPr lvl="0"/>
            <a:r>
              <a:rPr lang="en-US" dirty="0"/>
              <a:t>Click here to add venue for presentation (e.g., conference title, physical location, etc.)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7E3FE50-BA06-0D4F-9EA6-7B35F9952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8115" y="5501081"/>
            <a:ext cx="3095766" cy="29460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Month, </a:t>
            </a:r>
            <a:r>
              <a:rPr lang="en-US" dirty="0" err="1"/>
              <a:t>DDth</a:t>
            </a:r>
            <a:r>
              <a:rPr lang="en-US" dirty="0"/>
              <a:t>, YYYY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A4C38A1-F85C-DF43-8EBC-35141AB26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351"/>
            <a:ext cx="3048000" cy="1820333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50746E-7951-BE48-8228-71E1A87304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1498" y="5922284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11CE18DF-5279-A84D-B271-2A3BD6A683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4968" y="5908097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8AC26DA-5ABE-B842-A501-0E8373593E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38032" y="5908097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54191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25BB-BCB6-4AB2-BEF5-B1F28FFF4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>
              <a:spcBef>
                <a:spcPts val="2200"/>
              </a:spcBef>
              <a:buSzPct val="90000"/>
              <a:buFontTx/>
              <a:buBlip>
                <a:blip r:embed="rId2"/>
              </a:buBlip>
              <a:defRPr b="1"/>
            </a:lvl1pPr>
            <a:lvl2pPr>
              <a:buClr>
                <a:srgbClr val="F4772E"/>
              </a:buClr>
              <a:buSzPct val="115000"/>
              <a:defRPr/>
            </a:lvl2pPr>
            <a:lvl3pPr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99719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6A1683-4663-3C49-B8D0-D8B8101BE1BC}"/>
              </a:ext>
            </a:extLst>
          </p:cNvPr>
          <p:cNvSpPr txBox="1"/>
          <p:nvPr userDrawn="1"/>
        </p:nvSpPr>
        <p:spPr>
          <a:xfrm>
            <a:off x="595312" y="527548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info@mwapata.mw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706FB-CFB5-F242-A202-D13FADBB744E}"/>
              </a:ext>
            </a:extLst>
          </p:cNvPr>
          <p:cNvSpPr txBox="1"/>
          <p:nvPr userDrawn="1"/>
        </p:nvSpPr>
        <p:spPr>
          <a:xfrm>
            <a:off x="4038600" y="5205055"/>
            <a:ext cx="411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+mj-lt"/>
                <a:ea typeface="Yu Gothic" panose="020B0400000000000000" pitchFamily="34" charset="-128"/>
              </a:rPr>
              <a:t>www.mwapata.mw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604BC5-655D-7246-9CE5-BEC716A5B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6287" y="5267900"/>
            <a:ext cx="3593308" cy="460375"/>
          </a:xfrm>
        </p:spPr>
        <p:txBody>
          <a:bodyPr>
            <a:normAutofit/>
          </a:bodyPr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your email goes here</a:t>
            </a:r>
          </a:p>
        </p:txBody>
      </p:sp>
    </p:spTree>
    <p:extLst>
      <p:ext uri="{BB962C8B-B14F-4D97-AF65-F5344CB8AC3E}">
        <p14:creationId xmlns:p14="http://schemas.microsoft.com/office/powerpoint/2010/main" val="193573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7C0E-0E14-402C-B959-4D8DDBD3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59030-56EB-4124-881C-3EACA34F3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353" y="1624385"/>
            <a:ext cx="534744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7D22-F5B4-4BD9-8BA6-CB63B3976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24385"/>
            <a:ext cx="534744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8147D-5C96-4411-BFDE-0B07E2BE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EABA-2F98-47D9-BB76-F8A88ECC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8447" y="6334684"/>
            <a:ext cx="735106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70313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18AC-A143-469C-85D7-2BA5E6981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2CF3F-2295-4252-B902-3C32C1A67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E16D4-52E2-4B57-BBA1-173C695D2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0D1CA-2D43-4FE6-8DBE-BCA09A7A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8E490-6964-4F15-927B-3A93F3DD7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BF2AB-C5F6-4769-B0D3-459A9C9C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D2651-4274-4B3A-BF5C-88E8DBA1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0176" y="6356349"/>
            <a:ext cx="851647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46592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AF60-BEF0-4CD8-90DE-21284AE21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DD1E2-142E-4429-8004-CE32B36E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2903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1A525-DCEA-824B-BFC2-36B7F9CE268E}"/>
              </a:ext>
            </a:extLst>
          </p:cNvPr>
          <p:cNvSpPr/>
          <p:nvPr userDrawn="1"/>
        </p:nvSpPr>
        <p:spPr>
          <a:xfrm>
            <a:off x="9072282" y="4620091"/>
            <a:ext cx="3119718" cy="2187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7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42039-1D85-FC49-8227-6B7279684574}"/>
              </a:ext>
            </a:extLst>
          </p:cNvPr>
          <p:cNvSpPr/>
          <p:nvPr userDrawn="1"/>
        </p:nvSpPr>
        <p:spPr>
          <a:xfrm>
            <a:off x="10241280" y="5090160"/>
            <a:ext cx="1950720" cy="1767840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3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83922-7BA7-4540-BFBF-45C0C2A2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61562-2697-4167-BF01-E04719EC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55" y="1488533"/>
            <a:ext cx="11234195" cy="4867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015DB-F1E9-4F43-B2B8-E7A715A0D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4D90D-2B64-41C0-B785-EC55F5992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9040F-0CAC-44FC-BBB7-801E17FCA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3EB2-57C1-42FA-8A26-7E0DB5B6B463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9898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61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Yu Gothic" panose="020B0400000000000000" pitchFamily="34" charset="-128"/>
          <a:ea typeface="Yu Gothic" panose="020B04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11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85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68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.chiwaula@mwapata.mw" TargetMode="External"/><Relationship Id="rId2" Type="http://schemas.openxmlformats.org/officeDocument/2006/relationships/hyperlink" Target="mailto:d.salonga@mwapata.mw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32BE-8897-734D-80D4-6112DF9FB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56" y="2000250"/>
            <a:ext cx="11887200" cy="1869677"/>
          </a:xfrm>
        </p:spPr>
        <p:txBody>
          <a:bodyPr>
            <a:noAutofit/>
          </a:bodyPr>
          <a:lstStyle/>
          <a:p>
            <a:r>
              <a:rPr lang="en-US" sz="3400" b="1" dirty="0">
                <a:effectLst/>
                <a:cs typeface="Times New Roman" panose="02020603050405020304" pitchFamily="18" charset="0"/>
              </a:rPr>
              <a:t>Policy Lessons for Localising the Food Systems Transformation Agenda in Malawi </a:t>
            </a:r>
            <a:endParaRPr lang="en-US" sz="3400" dirty="0"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1E5A4-36D3-514B-9B6F-D759C33FA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374" y="3869927"/>
            <a:ext cx="10067827" cy="763587"/>
          </a:xfrm>
        </p:spPr>
        <p:txBody>
          <a:bodyPr/>
          <a:lstStyle/>
          <a:p>
            <a:r>
              <a:rPr lang="en-US" b="1">
                <a:cs typeface="Times New Roman" panose="02020603050405020304" pitchFamily="18" charset="0"/>
              </a:rPr>
              <a:t>Dinah T. </a:t>
            </a:r>
            <a:r>
              <a:rPr lang="en-US" b="1" dirty="0">
                <a:cs typeface="Times New Roman" panose="02020603050405020304" pitchFamily="18" charset="0"/>
              </a:rPr>
              <a:t>Salonga, </a:t>
            </a:r>
            <a:r>
              <a:rPr lang="en-US" b="1" dirty="0"/>
              <a:t>Anderson Gondwe &amp; Levison </a:t>
            </a:r>
            <a:r>
              <a:rPr lang="en-US" b="1" dirty="0" err="1"/>
              <a:t>Chiwaula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1264A-EBF1-5841-B338-CBB7B2517B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6374" y="4513442"/>
            <a:ext cx="10234613" cy="1019140"/>
          </a:xfrm>
        </p:spPr>
        <p:txBody>
          <a:bodyPr>
            <a:normAutofit fontScale="70000" lnSpcReduction="20000"/>
          </a:bodyPr>
          <a:lstStyle/>
          <a:p>
            <a:endParaRPr lang="en-ZW" sz="18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ZW" sz="2900" b="1" i="0" u="none" strike="noStrike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Policy Brief </a:t>
            </a:r>
            <a:r>
              <a:rPr lang="en-ZW" sz="2900" b="1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ZW" sz="2900" b="1" i="0" u="none" strike="noStrike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issemination Workshop</a:t>
            </a:r>
          </a:p>
          <a:p>
            <a:endParaRPr lang="en-ZW" sz="2900" b="0" i="0" u="none" strike="noStrike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r>
              <a:rPr lang="en-US" sz="2900" b="1" dirty="0"/>
              <a:t>BICC, Lilongwe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913D1-ECFE-EF48-9EFF-8C6F3D8C2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2404" y="5622878"/>
            <a:ext cx="3095766" cy="294601"/>
          </a:xfrm>
        </p:spPr>
        <p:txBody>
          <a:bodyPr>
            <a:no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22</a:t>
            </a:r>
            <a:r>
              <a:rPr lang="en-US" b="1" baseline="30000" dirty="0">
                <a:cs typeface="Times New Roman" panose="02020603050405020304" pitchFamily="18" charset="0"/>
              </a:rPr>
              <a:t>nd</a:t>
            </a:r>
            <a:r>
              <a:rPr lang="en-US" b="1" dirty="0">
                <a:cs typeface="Times New Roman" panose="02020603050405020304" pitchFamily="18" charset="0"/>
              </a:rPr>
              <a:t> January 2026</a:t>
            </a:r>
          </a:p>
        </p:txBody>
      </p:sp>
    </p:spTree>
    <p:extLst>
      <p:ext uri="{BB962C8B-B14F-4D97-AF65-F5344CB8AC3E}">
        <p14:creationId xmlns:p14="http://schemas.microsoft.com/office/powerpoint/2010/main" val="315052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36"/>
    </mc:Choice>
    <mc:Fallback xmlns="">
      <p:transition spd="slow" advTm="492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0B37-39DF-DD6F-2FC1-7DAB1A79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Recommendations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366AF-1D08-6DDE-ADA1-785DBB8FD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4988" indent="-534988" algn="just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Budget allocations should prioritize initiatives that promote diversification of nutrient-dense crops, livestock &amp; investments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Research, extension, irrigation, storage, and infrastructure </a:t>
            </a:r>
          </a:p>
          <a:p>
            <a:pPr marL="534988" indent="-534988" algn="just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Need to strengthen the enforcement capacity of food safety and waste management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Increasing funding and staffing for regulatory bodies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Establishing designated waste disposal and recycling facilities,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Scaling awareness campaigns on hazards</a:t>
            </a:r>
          </a:p>
          <a:p>
            <a:pPr lvl="1" algn="just"/>
            <a:endParaRPr lang="en-US" dirty="0">
              <a:cs typeface="Times New Roman" panose="02020603050405020304" pitchFamily="18" charset="0"/>
            </a:endParaRPr>
          </a:p>
          <a:p>
            <a:pPr lvl="1" algn="just"/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BBCE8-9D48-5F86-1351-C0E21269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9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49896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58E8-9B59-F8DA-B936-A6D733AA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Recommendations (cont./)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78A3F-1E87-F6B2-F35F-80C32499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There is a need to create and fund a clear dissemination strategy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Availability of user-friendly formats of policies and strategies</a:t>
            </a:r>
          </a:p>
          <a:p>
            <a:pPr marL="534988" marR="0" lvl="0" indent="-534988" algn="just" defTabSz="914400" rtl="0" eaLnBrk="1" fontAlgn="auto" latinLnBrk="0" hangingPunct="1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There is need to devolve resource management to district councils, strengthening inter-ministerial coordination, and establishing district-level governance structures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Clear terms of reference for stakeholders</a:t>
            </a:r>
          </a:p>
          <a:p>
            <a:pPr algn="just">
              <a:lnSpc>
                <a:spcPct val="150000"/>
              </a:lnSpc>
            </a:pP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2E710-991E-D5FB-FBFF-0F27C023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10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08881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12FD-8165-044C-97BE-D567F2D7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77395"/>
            <a:ext cx="11331201" cy="1206501"/>
          </a:xfrm>
        </p:spPr>
        <p:txBody>
          <a:bodyPr>
            <a:normAutofit/>
          </a:bodyPr>
          <a:lstStyle/>
          <a:p>
            <a:r>
              <a:rPr lang="en-US" sz="4000" dirty="0"/>
              <a:t>Acknowledgements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11</a:t>
            </a:fld>
            <a:endParaRPr lang="en-MW"/>
          </a:p>
        </p:txBody>
      </p:sp>
      <p:sp>
        <p:nvSpPr>
          <p:cNvPr id="9" name="TextBox 8"/>
          <p:cNvSpPr txBox="1"/>
          <p:nvPr/>
        </p:nvSpPr>
        <p:spPr>
          <a:xfrm>
            <a:off x="551879" y="4657384"/>
            <a:ext cx="1094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Yu Gothic" panose="020B0400000000000000" pitchFamily="34" charset="-128"/>
                <a:ea typeface="Yu Gothic" panose="020B0400000000000000" pitchFamily="34" charset="-128"/>
              </a:rPr>
              <a:t>This research is funded by the German Federal Ministry for Economic Cooperation and Development (BMZ) and supported by the Deutsche Gesellschaft für Internationale Zusammenarbeit (GIZ) GmbH.</a:t>
            </a:r>
            <a:endParaRPr lang="en-ZA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6D1AD-7E55-E3AE-22EF-FD23D1FEA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5" y="2102177"/>
            <a:ext cx="10529739" cy="23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3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D88A64-2085-454C-9DA7-F5214CB46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6287" y="5267900"/>
            <a:ext cx="3593308" cy="1148804"/>
          </a:xfrm>
        </p:spPr>
        <p:txBody>
          <a:bodyPr>
            <a:noAutofit/>
          </a:bodyPr>
          <a:lstStyle/>
          <a:p>
            <a:r>
              <a:rPr lang="en-US" sz="1800" dirty="0">
                <a:hlinkClick r:id="rId2"/>
              </a:rPr>
              <a:t>a.gondwe@mwapata.mw</a:t>
            </a:r>
          </a:p>
          <a:p>
            <a:r>
              <a:rPr lang="en-US" sz="1800" dirty="0">
                <a:hlinkClick r:id="rId2"/>
              </a:rPr>
              <a:t>d.salonga@mwapata.mw</a:t>
            </a:r>
            <a:endParaRPr lang="en-US" sz="1800" dirty="0"/>
          </a:p>
          <a:p>
            <a:r>
              <a:rPr lang="en-US" sz="1800" dirty="0">
                <a:hlinkClick r:id="rId3"/>
              </a:rPr>
              <a:t>l.chiwaula@mwapata.mw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81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4"/>
    </mc:Choice>
    <mc:Fallback xmlns="">
      <p:transition spd="slow" advTm="523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ED31-05B3-7287-2DE2-6125EC85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EFD6E-EE7B-8A71-07BC-68A6F083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513108"/>
            <a:ext cx="11302503" cy="4843241"/>
          </a:xfrm>
        </p:spPr>
        <p:txBody>
          <a:bodyPr>
            <a:normAutofit fontScale="92500" lnSpcReduction="10000"/>
          </a:bodyPr>
          <a:lstStyle/>
          <a:p>
            <a:pPr marL="534988" indent="-534988" algn="just"/>
            <a:r>
              <a:rPr lang="en-US" dirty="0">
                <a:cs typeface="Times New Roman" panose="02020603050405020304" pitchFamily="18" charset="0"/>
              </a:rPr>
              <a:t>African countries adopted the CAADP in 2003 as policy framework for transforming the agricultural sector </a:t>
            </a:r>
          </a:p>
          <a:p>
            <a:pPr marL="534988" indent="-534988" algn="just"/>
            <a:r>
              <a:rPr lang="en-US" dirty="0">
                <a:cs typeface="Times New Roman" panose="02020603050405020304" pitchFamily="18" charset="0"/>
              </a:rPr>
              <a:t>In Malawi, it was embedded into medium and long-term development plans and priorities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kern="0" dirty="0">
                <a:solidFill>
                  <a:prstClr val="black"/>
                </a:solidFill>
                <a:cs typeface="Times New Roman" panose="02020603050405020304" pitchFamily="18" charset="0"/>
              </a:rPr>
              <a:t>Its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implementation has faced several challenges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kern="0" dirty="0">
                <a:effectLst/>
                <a:cs typeface="Times New Roman" panose="02020603050405020304" pitchFamily="18" charset="0"/>
              </a:rPr>
              <a:t>There is consensus that policies require review and strengthening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n-US" sz="26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o address the emerging challenges such as climate change</a:t>
            </a:r>
          </a:p>
          <a:p>
            <a:pPr marL="534988" marR="0" lvl="0" indent="-534988" algn="just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kern="0" dirty="0">
                <a:effectLst/>
                <a:cs typeface="Times New Roman" panose="02020603050405020304" pitchFamily="18" charset="0"/>
              </a:rPr>
              <a:t>The consensus for change is evident in commitments made at recent major summits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effectLst/>
                <a:cs typeface="Times New Roman" panose="02020603050405020304" pitchFamily="18" charset="0"/>
              </a:rPr>
              <a:t>UNFSS 2021; N4G 2021 &amp; AU Kampala Declaration 2025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Emphasizes the need for food systems transformation</a:t>
            </a:r>
            <a:endParaRPr lang="en-US" kern="0" dirty="0"/>
          </a:p>
          <a:p>
            <a:pPr marL="457200" lvl="1" indent="0" algn="just">
              <a:buNone/>
            </a:pP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E77BA-F6FE-8BE8-5DD0-6B548A02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80911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FE95-0DC5-C765-0975-10627926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(cont./)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E9AA4-A4BB-D052-2717-2C3B8B9B8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cs typeface="Times New Roman" panose="02020603050405020304" pitchFamily="18" charset="0"/>
              </a:rPr>
              <a:t>The Kampala Summit endorsed two key documents</a:t>
            </a:r>
          </a:p>
          <a:p>
            <a:pPr lvl="1" algn="just"/>
            <a:r>
              <a:rPr lang="en-US" dirty="0">
                <a:cs typeface="Times New Roman" panose="02020603050405020304" pitchFamily="18" charset="0"/>
              </a:rPr>
              <a:t>Ten-Year CAADP Strategy and Action Plan (2026–2035) </a:t>
            </a:r>
          </a:p>
          <a:p>
            <a:pPr lvl="1" algn="just"/>
            <a:r>
              <a:rPr lang="en-US" dirty="0">
                <a:cs typeface="Times New Roman" panose="02020603050405020304" pitchFamily="18" charset="0"/>
              </a:rPr>
              <a:t>Kampala Declaration (Advancing Africa’s Inclusive Agri-food Systems Transformation for Sustainable Economic Growth and Shared Prosperity)</a:t>
            </a:r>
          </a:p>
          <a:p>
            <a:pPr algn="just"/>
            <a:r>
              <a:rPr lang="en-US" kern="0" dirty="0">
                <a:cs typeface="Times New Roman" panose="02020603050405020304" pitchFamily="18" charset="0"/>
              </a:rPr>
              <a:t>I</a:t>
            </a:r>
            <a:r>
              <a:rPr lang="en-US" sz="2800" kern="0" dirty="0">
                <a:effectLst/>
                <a:cs typeface="Times New Roman" panose="02020603050405020304" pitchFamily="18" charset="0"/>
              </a:rPr>
              <a:t>t is important to reflect on the policy and regulatory reforms</a:t>
            </a:r>
          </a:p>
          <a:p>
            <a:pPr lvl="1" algn="just"/>
            <a:r>
              <a:rPr lang="en-US" kern="0" dirty="0">
                <a:cs typeface="Times New Roman" panose="02020603050405020304" pitchFamily="18" charset="0"/>
              </a:rPr>
              <a:t>To catalyze Food Systems Transformation (FST)~ all the 5 pathways focus areas</a:t>
            </a:r>
          </a:p>
          <a:p>
            <a:pPr marL="534988" indent="-534988" algn="just"/>
            <a:r>
              <a:rPr lang="en-US" kern="0" dirty="0">
                <a:cs typeface="Times New Roman" panose="02020603050405020304" pitchFamily="18" charset="0"/>
              </a:rPr>
              <a:t>This policy brief informs the localisation of global and regional policy frameworks for the FST in Malawi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AAF36-0FD3-13C2-D4F2-5AE42DDE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2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55358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256C1-A139-543F-F265-5482C613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EC1BF-B0C3-73F4-A810-65B2945CF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cs typeface="Times New Roman" panose="02020603050405020304" pitchFamily="18" charset="0"/>
              </a:rPr>
              <a:t>The policy brief used two data sources;</a:t>
            </a:r>
          </a:p>
          <a:p>
            <a:pPr algn="just"/>
            <a:r>
              <a:rPr lang="en-US" dirty="0">
                <a:cs typeface="Times New Roman" panose="02020603050405020304" pitchFamily="18" charset="0"/>
              </a:rPr>
              <a:t>Literature review </a:t>
            </a:r>
          </a:p>
          <a:p>
            <a:pPr lvl="1" algn="just"/>
            <a:r>
              <a:rPr lang="en-US" dirty="0">
                <a:cs typeface="Times New Roman" panose="02020603050405020304" pitchFamily="18" charset="0"/>
              </a:rPr>
              <a:t>Assess coherence and alignment of key national frameworks related to FST (Mw2063; NAP; NAIP; </a:t>
            </a:r>
            <a:r>
              <a:rPr lang="en-GB" dirty="0">
                <a:cs typeface="Times New Roman" panose="02020603050405020304" pitchFamily="18" charset="0"/>
              </a:rPr>
              <a:t>NMSNP; etc.)</a:t>
            </a:r>
          </a:p>
          <a:p>
            <a:pPr algn="just"/>
            <a:r>
              <a:rPr lang="en-GB" dirty="0">
                <a:cs typeface="Times New Roman" panose="02020603050405020304" pitchFamily="18" charset="0"/>
              </a:rPr>
              <a:t>District and central level stakeholders’ consultations</a:t>
            </a:r>
          </a:p>
          <a:p>
            <a:pPr lvl="1" algn="just"/>
            <a:r>
              <a:rPr lang="en-GB" dirty="0">
                <a:cs typeface="Times New Roman" panose="02020603050405020304" pitchFamily="18" charset="0"/>
              </a:rPr>
              <a:t>District: DAECC- both govt &amp; non-state actors in 3 TI districts~ Chikwawa, Dedza &amp; Mzimba</a:t>
            </a:r>
          </a:p>
          <a:p>
            <a:pPr lvl="1" algn="just"/>
            <a:r>
              <a:rPr lang="en-GB" dirty="0">
                <a:cs typeface="Times New Roman" panose="02020603050405020304" pitchFamily="18" charset="0"/>
              </a:rPr>
              <a:t>Central level: NPC; development partners and private sector</a:t>
            </a:r>
          </a:p>
          <a:p>
            <a:pPr lvl="1" algn="just"/>
            <a:endParaRPr lang="en-GB" dirty="0">
              <a:cs typeface="Times New Roman" panose="02020603050405020304" pitchFamily="18" charset="0"/>
            </a:endParaRPr>
          </a:p>
          <a:p>
            <a:pPr lvl="1" algn="just"/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A9394-84F0-CD66-BA8D-91A0A602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3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53047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6597-009A-5A70-F3FC-6F23A452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cs typeface="Times New Roman" panose="02020603050405020304" pitchFamily="18" charset="0"/>
              </a:rPr>
              <a:t>Finding 1: Coherence and alignment of agricultural policies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D9AB-98BF-A918-594A-E72FA72E1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534988" algn="just"/>
            <a:r>
              <a:rPr lang="en-US" dirty="0">
                <a:cs typeface="Times New Roman" panose="02020603050405020304" pitchFamily="18" charset="0"/>
              </a:rPr>
              <a:t>Some policy frameworks and strategies are well aligned and coherent with regional and continental policy frameworks aim to transform food systems</a:t>
            </a:r>
          </a:p>
          <a:p>
            <a:pPr lvl="1" algn="just"/>
            <a:r>
              <a:rPr lang="en-US" dirty="0">
                <a:cs typeface="Times New Roman" panose="02020603050405020304" pitchFamily="18" charset="0"/>
              </a:rPr>
              <a:t>Mw2063; NAP; NAIP and NMSNP</a:t>
            </a:r>
          </a:p>
          <a:p>
            <a:pPr algn="just"/>
            <a:r>
              <a:rPr lang="en-US" dirty="0">
                <a:cs typeface="Times New Roman" panose="02020603050405020304" pitchFamily="18" charset="0"/>
              </a:rPr>
              <a:t>Significant gaps exist</a:t>
            </a:r>
          </a:p>
          <a:p>
            <a:pPr lvl="1" algn="just"/>
            <a:r>
              <a:rPr lang="en-US" dirty="0">
                <a:cs typeface="Times New Roman" panose="02020603050405020304" pitchFamily="18" charset="0"/>
              </a:rPr>
              <a:t>NMSNP focuses exclusively on children under five, neglecting other vulnerable groups such as pregnant women and adolescents</a:t>
            </a:r>
          </a:p>
          <a:p>
            <a:pPr lvl="1" algn="just"/>
            <a:r>
              <a:rPr lang="en-US" dirty="0">
                <a:cs typeface="Times New Roman" panose="02020603050405020304" pitchFamily="18" charset="0"/>
              </a:rPr>
              <a:t>Food waste management, retail marketing, and cold storage management- insufficiently addressed in policy frameworks</a:t>
            </a:r>
          </a:p>
          <a:p>
            <a:pPr lvl="1" algn="just"/>
            <a:r>
              <a:rPr lang="en-US" dirty="0">
                <a:cs typeface="Times New Roman" panose="02020603050405020304" pitchFamily="18" charset="0"/>
              </a:rPr>
              <a:t>Prioritization of maize production i.e., FISP/AIP undermines diversification efforts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18F5A-9EAA-A8B8-1DD9-96CD3358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4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07925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A6C1D-77D0-81DD-211A-219D1932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Figure 1: Trends of agricultural resource allocation in public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AEA4E-F148-472E-597A-976887AF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5</a:t>
            </a:fld>
            <a:endParaRPr lang="en-MW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5E1773-2908-A5E7-C72D-232355C62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2" y="1364362"/>
            <a:ext cx="9421367" cy="460246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591DC0-E26F-0D34-7669-501650D1CDEC}"/>
              </a:ext>
            </a:extLst>
          </p:cNvPr>
          <p:cNvSpPr txBox="1"/>
          <p:nvPr/>
        </p:nvSpPr>
        <p:spPr>
          <a:xfrm>
            <a:off x="1307592" y="5966825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Yu Gothic" panose="020B0400000000000000" pitchFamily="34" charset="-128"/>
                <a:ea typeface="Yu Gothic" panose="020B0400000000000000" pitchFamily="34" charset="-128"/>
              </a:rPr>
              <a:t>Source: World Bank</a:t>
            </a:r>
            <a:endParaRPr lang="en-US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69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8586-7D79-2960-2653-22EF20FF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Finding 2: Weak policy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6F6C-0E35-89CE-6216-CA868A21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513108"/>
            <a:ext cx="11348685" cy="4843241"/>
          </a:xfrm>
        </p:spPr>
        <p:txBody>
          <a:bodyPr/>
          <a:lstStyle/>
          <a:p>
            <a:pPr marL="534988" indent="-534988" algn="just"/>
            <a:r>
              <a:rPr lang="en-US" dirty="0">
                <a:cs typeface="Times New Roman" panose="02020603050405020304" pitchFamily="18" charset="0"/>
              </a:rPr>
              <a:t>Government officials at national and district levels exhibited high awareness of policies </a:t>
            </a:r>
          </a:p>
          <a:p>
            <a:pPr marL="534988" indent="-534988" algn="just"/>
            <a:r>
              <a:rPr lang="en-US" dirty="0">
                <a:cs typeface="Times New Roman" panose="02020603050405020304" pitchFamily="18" charset="0"/>
              </a:rPr>
              <a:t>Less awareness at community level reaches ~ frontline staff or farmers</a:t>
            </a:r>
          </a:p>
          <a:p>
            <a:pPr lvl="1" algn="just"/>
            <a:r>
              <a:rPr lang="en-US" dirty="0">
                <a:cs typeface="Times New Roman" panose="02020603050405020304" pitchFamily="18" charset="0"/>
              </a:rPr>
              <a:t>Lack of implementation or poor communication of key frameworks</a:t>
            </a:r>
          </a:p>
          <a:p>
            <a:pPr algn="just"/>
            <a:r>
              <a:rPr lang="en-US" dirty="0">
                <a:cs typeface="Times New Roman" panose="02020603050405020304" pitchFamily="18" charset="0"/>
              </a:rPr>
              <a:t>High extension workers vacancy rates </a:t>
            </a:r>
          </a:p>
          <a:p>
            <a:pPr algn="just"/>
            <a:r>
              <a:rPr lang="en-US" dirty="0">
                <a:cs typeface="Times New Roman" panose="02020603050405020304" pitchFamily="18" charset="0"/>
              </a:rPr>
              <a:t>Inadequate resources for awareness campaigns </a:t>
            </a:r>
          </a:p>
          <a:p>
            <a:pPr lvl="1" algn="just"/>
            <a:r>
              <a:rPr lang="en-US" dirty="0">
                <a:cs typeface="Times New Roman" panose="02020603050405020304" pitchFamily="18" charset="0"/>
              </a:rPr>
              <a:t>Constrain dissemination of policies in user-friendly formats.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6B74D-B332-C431-E3B1-79A34D44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6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48583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6ED4-03FB-879A-26F7-2A81D13B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Finding 3: Limited funding for supporting effective food systems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67EFD-F526-1B93-A9C4-F3D476DE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cs typeface="Times New Roman" panose="02020603050405020304" pitchFamily="18" charset="0"/>
              </a:rPr>
              <a:t>Persistent lack of sustainable funding at district councils</a:t>
            </a:r>
          </a:p>
          <a:p>
            <a:pPr lvl="1" algn="just"/>
            <a:r>
              <a:rPr lang="en-US" dirty="0">
                <a:cs typeface="Times New Roman" panose="02020603050405020304" pitchFamily="18" charset="0"/>
              </a:rPr>
              <a:t>Limits implementation of food systems transformation  </a:t>
            </a:r>
          </a:p>
          <a:p>
            <a:pPr algn="just"/>
            <a:r>
              <a:rPr lang="en-US" dirty="0">
                <a:cs typeface="Times New Roman" panose="02020603050405020304" pitchFamily="18" charset="0"/>
              </a:rPr>
              <a:t>Limited available resources are donor-driven </a:t>
            </a:r>
          </a:p>
          <a:p>
            <a:pPr lvl="1" algn="just"/>
            <a:r>
              <a:rPr lang="en-US" dirty="0">
                <a:cs typeface="Times New Roman" panose="02020603050405020304" pitchFamily="18" charset="0"/>
              </a:rPr>
              <a:t>Exposing food systems initiatives to the risk of shifting external priorities, which undermines sustainability and long-term planning</a:t>
            </a:r>
          </a:p>
          <a:p>
            <a:pPr marL="534988" indent="-534988" algn="just"/>
            <a:r>
              <a:rPr lang="en-US" dirty="0">
                <a:cs typeface="Times New Roman" panose="02020603050405020304" pitchFamily="18" charset="0"/>
              </a:rPr>
              <a:t>Locally generated resources at the district councils are channeled back to the Treasury</a:t>
            </a:r>
          </a:p>
          <a:p>
            <a:pPr lvl="1" algn="just"/>
            <a:r>
              <a:rPr lang="en-US" dirty="0">
                <a:cs typeface="Times New Roman" panose="02020603050405020304" pitchFamily="18" charset="0"/>
              </a:rPr>
              <a:t>Leaving districts with little flexibility to fund operations</a:t>
            </a:r>
          </a:p>
          <a:p>
            <a:pPr marL="534988" indent="-534988" algn="just"/>
            <a:r>
              <a:rPr lang="en-US" dirty="0">
                <a:cs typeface="Times New Roman" panose="02020603050405020304" pitchFamily="18" charset="0"/>
              </a:rPr>
              <a:t>Constituency Development Funds are largely being politically directed toward roads and bridges.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F3A2A-4176-CCF6-893A-2CD54DE8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7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44351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B43A-7BF2-68C6-164E-6DF340E6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Finding 4: Lack of meaningful decentralization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B7C2F-3A52-C195-34D9-D70FD0971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34988" indent="-534988" algn="just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Centralized management of district resource limits the role of district councils in food systems transformation.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Resources include land, tractors, and infrastructure, including residential training centres and dip tanks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management of critical resources is not yet devolved to DCs</a:t>
            </a:r>
          </a:p>
          <a:p>
            <a:pPr marL="628650" indent="-628650" algn="just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Food systems governance structures and ToRs are not yet developed at DCs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Leaves a gap in accountability and leadership to implement inter-ministerial integrated FS strategies.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C0B26-667C-6ACA-BE09-BC487E43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8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4402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wAPATA" id="{A95BEB6D-A85B-454F-A681-A4EAB3C3D6C6}" vid="{54DDE5E3-741F-DB49-92B1-068C0F7631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9959</TotalTime>
  <Words>878</Words>
  <Application>Microsoft Office PowerPoint</Application>
  <PresentationFormat>Widescreen</PresentationFormat>
  <Paragraphs>102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Yu Gothic</vt:lpstr>
      <vt:lpstr>Arial</vt:lpstr>
      <vt:lpstr>Calibri</vt:lpstr>
      <vt:lpstr>Century Gothic</vt:lpstr>
      <vt:lpstr>Courier New</vt:lpstr>
      <vt:lpstr>Times New Roman</vt:lpstr>
      <vt:lpstr>Office Theme</vt:lpstr>
      <vt:lpstr>Policy Lessons for Localising the Food Systems Transformation Agenda in Malawi </vt:lpstr>
      <vt:lpstr>Introduction</vt:lpstr>
      <vt:lpstr>Introduction (cont./)</vt:lpstr>
      <vt:lpstr>Methodology</vt:lpstr>
      <vt:lpstr>Finding 1: Coherence and alignment of agricultural policies </vt:lpstr>
      <vt:lpstr>Figure 1: Trends of agricultural resource allocation in public expenditures</vt:lpstr>
      <vt:lpstr>Finding 2: Weak policy dissemination</vt:lpstr>
      <vt:lpstr>Finding 3: Limited funding for supporting effective food systems transformation</vt:lpstr>
      <vt:lpstr>Finding 4: Lack of meaningful decentralization</vt:lpstr>
      <vt:lpstr>Recommendations </vt:lpstr>
      <vt:lpstr>Recommendations (cont./) 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Locally-Led Agricultural Policy Think Tanks</dc:title>
  <dc:creator>Muyanga, Milu</dc:creator>
  <cp:lastModifiedBy>Dinah Banda</cp:lastModifiedBy>
  <cp:revision>192</cp:revision>
  <cp:lastPrinted>2021-01-07T18:21:03Z</cp:lastPrinted>
  <dcterms:created xsi:type="dcterms:W3CDTF">2020-11-16T17:34:04Z</dcterms:created>
  <dcterms:modified xsi:type="dcterms:W3CDTF">2026-01-22T09:18:24Z</dcterms:modified>
</cp:coreProperties>
</file>