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16"/>
  </p:notesMasterIdLst>
  <p:sldIdLst>
    <p:sldId id="283" r:id="rId2"/>
    <p:sldId id="318" r:id="rId3"/>
    <p:sldId id="319" r:id="rId4"/>
    <p:sldId id="378" r:id="rId5"/>
    <p:sldId id="346" r:id="rId6"/>
    <p:sldId id="315" r:id="rId7"/>
    <p:sldId id="350" r:id="rId8"/>
    <p:sldId id="372" r:id="rId9"/>
    <p:sldId id="380" r:id="rId10"/>
    <p:sldId id="376" r:id="rId11"/>
    <p:sldId id="377" r:id="rId12"/>
    <p:sldId id="366" r:id="rId13"/>
    <p:sldId id="379" r:id="rId14"/>
    <p:sldId id="365" r:id="rId15"/>
  </p:sldIdLst>
  <p:sldSz cx="12192000" cy="6858000"/>
  <p:notesSz cx="7010400" cy="9296400"/>
  <p:defaultTextStyle>
    <a:defPPr>
      <a:defRPr lang="en-M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didza Chisanu" initials="NC" lastIdx="1" clrIdx="0">
    <p:extLst>
      <p:ext uri="{19B8F6BF-5375-455C-9EA6-DF929625EA0E}">
        <p15:presenceInfo xmlns:p15="http://schemas.microsoft.com/office/powerpoint/2012/main" userId="2d2d2490ce27007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74FF"/>
    <a:srgbClr val="D0E2D5"/>
    <a:srgbClr val="FFFFFF"/>
    <a:srgbClr val="01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09" autoAdjust="0"/>
    <p:restoredTop sz="94005" autoAdjust="0"/>
  </p:normalViewPr>
  <p:slideViewPr>
    <p:cSldViewPr snapToGrid="0">
      <p:cViewPr varScale="1">
        <p:scale>
          <a:sx n="71" d="100"/>
          <a:sy n="71" d="100"/>
        </p:scale>
        <p:origin x="132"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Windows.old\Users\Anderson%20Gondwe\Documents\Project_SPCR\Analysis%20&amp;%20results\Figures%202,4,8.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'Figure 2'!$B$31</c:f>
              <c:strCache>
                <c:ptCount val="1"/>
                <c:pt idx="0">
                  <c:v>IHS3 (2011/12)</c:v>
                </c:pt>
              </c:strCache>
            </c:strRef>
          </c:tx>
          <c:spPr>
            <a:solidFill>
              <a:schemeClr val="accent1"/>
            </a:solidFill>
            <a:ln>
              <a:noFill/>
            </a:ln>
            <a:effectLst/>
          </c:spPr>
          <c:invertIfNegative val="0"/>
          <c:cat>
            <c:strRef>
              <c:f>'Figure 2'!$A$32:$A$35</c:f>
              <c:strCache>
                <c:ptCount val="4"/>
                <c:pt idx="0">
                  <c:v>No shock</c:v>
                </c:pt>
                <c:pt idx="1">
                  <c:v>1 - 5 shocks</c:v>
                </c:pt>
                <c:pt idx="2">
                  <c:v>6 - 10 shocks</c:v>
                </c:pt>
                <c:pt idx="3">
                  <c:v>&gt;10 shocks</c:v>
                </c:pt>
              </c:strCache>
            </c:strRef>
          </c:cat>
          <c:val>
            <c:numRef>
              <c:f>'Figure 2'!$B$32:$B$35</c:f>
              <c:numCache>
                <c:formatCode>0.0</c:formatCode>
                <c:ptCount val="4"/>
                <c:pt idx="0">
                  <c:v>33.909999999999997</c:v>
                </c:pt>
                <c:pt idx="1">
                  <c:v>62.92</c:v>
                </c:pt>
                <c:pt idx="2">
                  <c:v>3.11</c:v>
                </c:pt>
                <c:pt idx="3">
                  <c:v>1.05</c:v>
                </c:pt>
              </c:numCache>
            </c:numRef>
          </c:val>
          <c:extLst>
            <c:ext xmlns:c16="http://schemas.microsoft.com/office/drawing/2014/chart" uri="{C3380CC4-5D6E-409C-BE32-E72D297353CC}">
              <c16:uniqueId val="{00000000-873F-42E3-939E-AEA26A486150}"/>
            </c:ext>
          </c:extLst>
        </c:ser>
        <c:ser>
          <c:idx val="1"/>
          <c:order val="1"/>
          <c:tx>
            <c:strRef>
              <c:f>'Figure 2'!$C$31</c:f>
              <c:strCache>
                <c:ptCount val="1"/>
                <c:pt idx="0">
                  <c:v>IHS4 (2016/17)</c:v>
                </c:pt>
              </c:strCache>
            </c:strRef>
          </c:tx>
          <c:spPr>
            <a:solidFill>
              <a:schemeClr val="accent2"/>
            </a:solidFill>
            <a:ln>
              <a:noFill/>
            </a:ln>
            <a:effectLst/>
          </c:spPr>
          <c:invertIfNegative val="0"/>
          <c:cat>
            <c:strRef>
              <c:f>'Figure 2'!$A$32:$A$35</c:f>
              <c:strCache>
                <c:ptCount val="4"/>
                <c:pt idx="0">
                  <c:v>No shock</c:v>
                </c:pt>
                <c:pt idx="1">
                  <c:v>1 - 5 shocks</c:v>
                </c:pt>
                <c:pt idx="2">
                  <c:v>6 - 10 shocks</c:v>
                </c:pt>
                <c:pt idx="3">
                  <c:v>&gt;10 shocks</c:v>
                </c:pt>
              </c:strCache>
            </c:strRef>
          </c:cat>
          <c:val>
            <c:numRef>
              <c:f>'Figure 2'!$C$32:$C$35</c:f>
              <c:numCache>
                <c:formatCode>0.0</c:formatCode>
                <c:ptCount val="4"/>
                <c:pt idx="0">
                  <c:v>1.34</c:v>
                </c:pt>
                <c:pt idx="1">
                  <c:v>88.44</c:v>
                </c:pt>
                <c:pt idx="2">
                  <c:v>10.97</c:v>
                </c:pt>
                <c:pt idx="3">
                  <c:v>1.25</c:v>
                </c:pt>
              </c:numCache>
            </c:numRef>
          </c:val>
          <c:extLst>
            <c:ext xmlns:c16="http://schemas.microsoft.com/office/drawing/2014/chart" uri="{C3380CC4-5D6E-409C-BE32-E72D297353CC}">
              <c16:uniqueId val="{00000001-873F-42E3-939E-AEA26A486150}"/>
            </c:ext>
          </c:extLst>
        </c:ser>
        <c:ser>
          <c:idx val="2"/>
          <c:order val="2"/>
          <c:tx>
            <c:strRef>
              <c:f>'Figure 2'!$D$31</c:f>
              <c:strCache>
                <c:ptCount val="1"/>
                <c:pt idx="0">
                  <c:v>IHS5 (2019/20)</c:v>
                </c:pt>
              </c:strCache>
            </c:strRef>
          </c:tx>
          <c:spPr>
            <a:solidFill>
              <a:schemeClr val="accent3"/>
            </a:solidFill>
            <a:ln>
              <a:noFill/>
            </a:ln>
            <a:effectLst/>
          </c:spPr>
          <c:invertIfNegative val="0"/>
          <c:cat>
            <c:strRef>
              <c:f>'Figure 2'!$A$32:$A$35</c:f>
              <c:strCache>
                <c:ptCount val="4"/>
                <c:pt idx="0">
                  <c:v>No shock</c:v>
                </c:pt>
                <c:pt idx="1">
                  <c:v>1 - 5 shocks</c:v>
                </c:pt>
                <c:pt idx="2">
                  <c:v>6 - 10 shocks</c:v>
                </c:pt>
                <c:pt idx="3">
                  <c:v>&gt;10 shocks</c:v>
                </c:pt>
              </c:strCache>
            </c:strRef>
          </c:cat>
          <c:val>
            <c:numRef>
              <c:f>'Figure 2'!$D$32:$D$35</c:f>
              <c:numCache>
                <c:formatCode>0.0</c:formatCode>
                <c:ptCount val="4"/>
                <c:pt idx="0">
                  <c:v>1</c:v>
                </c:pt>
                <c:pt idx="1">
                  <c:v>54.76</c:v>
                </c:pt>
                <c:pt idx="2">
                  <c:v>39.56</c:v>
                </c:pt>
                <c:pt idx="3">
                  <c:v>6.68</c:v>
                </c:pt>
              </c:numCache>
            </c:numRef>
          </c:val>
          <c:extLst>
            <c:ext xmlns:c16="http://schemas.microsoft.com/office/drawing/2014/chart" uri="{C3380CC4-5D6E-409C-BE32-E72D297353CC}">
              <c16:uniqueId val="{00000002-873F-42E3-939E-AEA26A486150}"/>
            </c:ext>
          </c:extLst>
        </c:ser>
        <c:dLbls>
          <c:showLegendKey val="0"/>
          <c:showVal val="0"/>
          <c:showCatName val="0"/>
          <c:showSerName val="0"/>
          <c:showPercent val="0"/>
          <c:showBubbleSize val="0"/>
        </c:dLbls>
        <c:gapWidth val="15"/>
        <c:overlap val="-27"/>
        <c:axId val="266338656"/>
        <c:axId val="266337408"/>
      </c:barChart>
      <c:catAx>
        <c:axId val="266338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Yu Gothic" panose="020B0400000000000000" pitchFamily="34" charset="-128"/>
                <a:ea typeface="Yu Gothic" panose="020B0400000000000000" pitchFamily="34" charset="-128"/>
                <a:cs typeface="+mn-cs"/>
              </a:defRPr>
            </a:pPr>
            <a:endParaRPr lang="en-US"/>
          </a:p>
        </c:txPr>
        <c:crossAx val="266337408"/>
        <c:crosses val="autoZero"/>
        <c:auto val="1"/>
        <c:lblAlgn val="ctr"/>
        <c:lblOffset val="100"/>
        <c:noMultiLvlLbl val="0"/>
      </c:catAx>
      <c:valAx>
        <c:axId val="266337408"/>
        <c:scaling>
          <c:orientation val="minMax"/>
          <c:max val="9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Yu Gothic" panose="020B0400000000000000" pitchFamily="34" charset="-128"/>
                    <a:ea typeface="Yu Gothic" panose="020B0400000000000000" pitchFamily="34" charset="-128"/>
                    <a:cs typeface="+mn-cs"/>
                  </a:defRPr>
                </a:pPr>
                <a:r>
                  <a:rPr lang="en-ZW" dirty="0"/>
                  <a:t>Percent of households</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Yu Gothic" panose="020B0400000000000000" pitchFamily="34" charset="-128"/>
                  <a:ea typeface="Yu Gothic" panose="020B0400000000000000" pitchFamily="34" charset="-128"/>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Yu Gothic" panose="020B0400000000000000" pitchFamily="34" charset="-128"/>
                <a:ea typeface="Yu Gothic" panose="020B0400000000000000" pitchFamily="34" charset="-128"/>
                <a:cs typeface="+mn-cs"/>
              </a:defRPr>
            </a:pPr>
            <a:endParaRPr lang="en-US"/>
          </a:p>
        </c:txPr>
        <c:crossAx val="266338656"/>
        <c:crosses val="autoZero"/>
        <c:crossBetween val="between"/>
        <c:minorUnit val="0.5"/>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Yu Gothic" panose="020B0400000000000000" pitchFamily="34" charset="-128"/>
              <a:ea typeface="Yu Gothic" panose="020B0400000000000000" pitchFamily="34" charset="-128"/>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latin typeface="Yu Gothic" panose="020B0400000000000000" pitchFamily="34" charset="-128"/>
          <a:ea typeface="Yu Gothic" panose="020B0400000000000000" pitchFamily="34" charset="-128"/>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'[Data tables and figures.xlsx]SNN and AIP beneficiary'!$K$1</c:f>
              <c:strCache>
                <c:ptCount val="1"/>
                <c:pt idx="0">
                  <c:v>Beneficiary of SSN</c:v>
                </c:pt>
              </c:strCache>
            </c:strRef>
          </c:tx>
          <c:spPr>
            <a:solidFill>
              <a:schemeClr val="accent1"/>
            </a:solidFill>
            <a:ln>
              <a:noFill/>
            </a:ln>
            <a:effectLst/>
          </c:spPr>
          <c:invertIfNegative val="0"/>
          <c:cat>
            <c:numRef>
              <c:f>'[Data tables and figures.xlsx]SNN and AIP beneficiary'!$J$2:$J$5</c:f>
              <c:numCache>
                <c:formatCode>General</c:formatCode>
                <c:ptCount val="4"/>
                <c:pt idx="0">
                  <c:v>2010</c:v>
                </c:pt>
                <c:pt idx="1">
                  <c:v>2013</c:v>
                </c:pt>
                <c:pt idx="2">
                  <c:v>2016</c:v>
                </c:pt>
                <c:pt idx="3">
                  <c:v>2019</c:v>
                </c:pt>
              </c:numCache>
            </c:numRef>
          </c:cat>
          <c:val>
            <c:numRef>
              <c:f>'[Data tables and figures.xlsx]SNN and AIP beneficiary'!$K$2:$K$5</c:f>
              <c:numCache>
                <c:formatCode>0%</c:formatCode>
                <c:ptCount val="4"/>
                <c:pt idx="0">
                  <c:v>0.18387305000000001</c:v>
                </c:pt>
                <c:pt idx="1">
                  <c:v>0.40042221</c:v>
                </c:pt>
                <c:pt idx="2">
                  <c:v>0.35651745000000001</c:v>
                </c:pt>
                <c:pt idx="3">
                  <c:v>0.40683451999999998</c:v>
                </c:pt>
              </c:numCache>
            </c:numRef>
          </c:val>
          <c:extLst>
            <c:ext xmlns:c16="http://schemas.microsoft.com/office/drawing/2014/chart" uri="{C3380CC4-5D6E-409C-BE32-E72D297353CC}">
              <c16:uniqueId val="{00000000-5C8A-46E5-96C5-17F2FB2C6E79}"/>
            </c:ext>
          </c:extLst>
        </c:ser>
        <c:ser>
          <c:idx val="1"/>
          <c:order val="1"/>
          <c:tx>
            <c:strRef>
              <c:f>'[Data tables and figures.xlsx]SNN and AIP beneficiary'!$L$1</c:f>
              <c:strCache>
                <c:ptCount val="1"/>
                <c:pt idx="0">
                  <c:v>Beneficiary of FISP</c:v>
                </c:pt>
              </c:strCache>
            </c:strRef>
          </c:tx>
          <c:spPr>
            <a:solidFill>
              <a:schemeClr val="accent2"/>
            </a:solidFill>
            <a:ln>
              <a:noFill/>
            </a:ln>
            <a:effectLst/>
          </c:spPr>
          <c:invertIfNegative val="0"/>
          <c:cat>
            <c:numRef>
              <c:f>'[Data tables and figures.xlsx]SNN and AIP beneficiary'!$J$2:$J$5</c:f>
              <c:numCache>
                <c:formatCode>General</c:formatCode>
                <c:ptCount val="4"/>
                <c:pt idx="0">
                  <c:v>2010</c:v>
                </c:pt>
                <c:pt idx="1">
                  <c:v>2013</c:v>
                </c:pt>
                <c:pt idx="2">
                  <c:v>2016</c:v>
                </c:pt>
                <c:pt idx="3">
                  <c:v>2019</c:v>
                </c:pt>
              </c:numCache>
            </c:numRef>
          </c:cat>
          <c:val>
            <c:numRef>
              <c:f>'[Data tables and figures.xlsx]SNN and AIP beneficiary'!$L$2:$L$5</c:f>
              <c:numCache>
                <c:formatCode>0%</c:formatCode>
                <c:ptCount val="4"/>
                <c:pt idx="0">
                  <c:v>0.61571441999999998</c:v>
                </c:pt>
                <c:pt idx="1">
                  <c:v>0.54175530999999999</c:v>
                </c:pt>
                <c:pt idx="2">
                  <c:v>0.4759834</c:v>
                </c:pt>
                <c:pt idx="3">
                  <c:v>0.39727415999999999</c:v>
                </c:pt>
              </c:numCache>
            </c:numRef>
          </c:val>
          <c:extLst>
            <c:ext xmlns:c16="http://schemas.microsoft.com/office/drawing/2014/chart" uri="{C3380CC4-5D6E-409C-BE32-E72D297353CC}">
              <c16:uniqueId val="{00000001-5C8A-46E5-96C5-17F2FB2C6E79}"/>
            </c:ext>
          </c:extLst>
        </c:ser>
        <c:ser>
          <c:idx val="2"/>
          <c:order val="2"/>
          <c:tx>
            <c:strRef>
              <c:f>'[Data tables and figures.xlsx]SNN and AIP beneficiary'!$M$1</c:f>
              <c:strCache>
                <c:ptCount val="1"/>
                <c:pt idx="0">
                  <c:v>Both SSN and FISP</c:v>
                </c:pt>
              </c:strCache>
            </c:strRef>
          </c:tx>
          <c:spPr>
            <a:solidFill>
              <a:schemeClr val="accent3"/>
            </a:solidFill>
            <a:ln>
              <a:noFill/>
            </a:ln>
            <a:effectLst/>
          </c:spPr>
          <c:invertIfNegative val="0"/>
          <c:cat>
            <c:numRef>
              <c:f>'[Data tables and figures.xlsx]SNN and AIP beneficiary'!$J$2:$J$5</c:f>
              <c:numCache>
                <c:formatCode>General</c:formatCode>
                <c:ptCount val="4"/>
                <c:pt idx="0">
                  <c:v>2010</c:v>
                </c:pt>
                <c:pt idx="1">
                  <c:v>2013</c:v>
                </c:pt>
                <c:pt idx="2">
                  <c:v>2016</c:v>
                </c:pt>
                <c:pt idx="3">
                  <c:v>2019</c:v>
                </c:pt>
              </c:numCache>
            </c:numRef>
          </c:cat>
          <c:val>
            <c:numRef>
              <c:f>'[Data tables and figures.xlsx]SNN and AIP beneficiary'!$M$2:$M$5</c:f>
              <c:numCache>
                <c:formatCode>0%</c:formatCode>
                <c:ptCount val="4"/>
                <c:pt idx="0">
                  <c:v>0.12798176</c:v>
                </c:pt>
                <c:pt idx="1">
                  <c:v>0.23318630000000001</c:v>
                </c:pt>
                <c:pt idx="2">
                  <c:v>0.17022545</c:v>
                </c:pt>
                <c:pt idx="3">
                  <c:v>0.15875553000000001</c:v>
                </c:pt>
              </c:numCache>
            </c:numRef>
          </c:val>
          <c:extLst>
            <c:ext xmlns:c16="http://schemas.microsoft.com/office/drawing/2014/chart" uri="{C3380CC4-5D6E-409C-BE32-E72D297353CC}">
              <c16:uniqueId val="{00000002-5C8A-46E5-96C5-17F2FB2C6E79}"/>
            </c:ext>
          </c:extLst>
        </c:ser>
        <c:dLbls>
          <c:showLegendKey val="0"/>
          <c:showVal val="0"/>
          <c:showCatName val="0"/>
          <c:showSerName val="0"/>
          <c:showPercent val="0"/>
          <c:showBubbleSize val="0"/>
        </c:dLbls>
        <c:gapWidth val="219"/>
        <c:overlap val="-27"/>
        <c:axId val="32799360"/>
        <c:axId val="32786400"/>
      </c:barChart>
      <c:catAx>
        <c:axId val="32799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Yu Gothic" panose="020B0400000000000000" pitchFamily="34" charset="-128"/>
                <a:ea typeface="Yu Gothic" panose="020B0400000000000000" pitchFamily="34" charset="-128"/>
                <a:cs typeface="+mn-cs"/>
              </a:defRPr>
            </a:pPr>
            <a:endParaRPr lang="en-US"/>
          </a:p>
        </c:txPr>
        <c:crossAx val="32786400"/>
        <c:crosses val="autoZero"/>
        <c:auto val="1"/>
        <c:lblAlgn val="ctr"/>
        <c:lblOffset val="100"/>
        <c:noMultiLvlLbl val="0"/>
      </c:catAx>
      <c:valAx>
        <c:axId val="327864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Yu Gothic" panose="020B0400000000000000" pitchFamily="34" charset="-128"/>
                    <a:ea typeface="Yu Gothic" panose="020B0400000000000000" pitchFamily="34" charset="-128"/>
                    <a:cs typeface="+mn-cs"/>
                  </a:defRPr>
                </a:pPr>
                <a:r>
                  <a:rPr lang="en-US" sz="2000" dirty="0"/>
                  <a:t>Share of Households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Yu Gothic" panose="020B0400000000000000" pitchFamily="34" charset="-128"/>
                  <a:ea typeface="Yu Gothic" panose="020B0400000000000000" pitchFamily="34" charset="-128"/>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Yu Gothic" panose="020B0400000000000000" pitchFamily="34" charset="-128"/>
                <a:ea typeface="Yu Gothic" panose="020B0400000000000000" pitchFamily="34" charset="-128"/>
                <a:cs typeface="+mn-cs"/>
              </a:defRPr>
            </a:pPr>
            <a:endParaRPr lang="en-US"/>
          </a:p>
        </c:txPr>
        <c:crossAx val="32799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Yu Gothic" panose="020B0400000000000000" pitchFamily="34" charset="-128"/>
              <a:ea typeface="Yu Gothic" panose="020B0400000000000000" pitchFamily="34" charset="-128"/>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Yu Gothic" panose="020B0400000000000000" pitchFamily="34" charset="-128"/>
          <a:ea typeface="Yu Gothic" panose="020B0400000000000000" pitchFamily="34" charset="-128"/>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'FCS and SSN'!$A$9</c:f>
              <c:strCache>
                <c:ptCount val="1"/>
                <c:pt idx="0">
                  <c:v>2010</c:v>
                </c:pt>
              </c:strCache>
            </c:strRef>
          </c:tx>
          <c:spPr>
            <a:solidFill>
              <a:schemeClr val="accent1"/>
            </a:solidFill>
            <a:ln>
              <a:noFill/>
            </a:ln>
            <a:effectLst/>
          </c:spPr>
          <c:invertIfNegative val="0"/>
          <c:cat>
            <c:strRef>
              <c:f>'FCS and SSN'!$B$8:$F$8</c:f>
              <c:strCache>
                <c:ptCount val="5"/>
                <c:pt idx="0">
                  <c:v>None</c:v>
                </c:pt>
                <c:pt idx="1">
                  <c:v>One SSN</c:v>
                </c:pt>
                <c:pt idx="2">
                  <c:v>Two SSNs</c:v>
                </c:pt>
                <c:pt idx="3">
                  <c:v>Three SSNs</c:v>
                </c:pt>
                <c:pt idx="4">
                  <c:v>Four SSNs</c:v>
                </c:pt>
              </c:strCache>
            </c:strRef>
          </c:cat>
          <c:val>
            <c:numRef>
              <c:f>'FCS and SSN'!$B$9:$F$9</c:f>
              <c:numCache>
                <c:formatCode>0</c:formatCode>
                <c:ptCount val="5"/>
                <c:pt idx="0">
                  <c:v>27.93</c:v>
                </c:pt>
                <c:pt idx="1">
                  <c:v>51.82</c:v>
                </c:pt>
                <c:pt idx="2">
                  <c:v>18.09</c:v>
                </c:pt>
                <c:pt idx="3">
                  <c:v>2.16</c:v>
                </c:pt>
                <c:pt idx="4">
                  <c:v>0</c:v>
                </c:pt>
              </c:numCache>
            </c:numRef>
          </c:val>
          <c:extLst>
            <c:ext xmlns:c16="http://schemas.microsoft.com/office/drawing/2014/chart" uri="{C3380CC4-5D6E-409C-BE32-E72D297353CC}">
              <c16:uniqueId val="{00000000-5692-4A75-9FE4-A70020D0DD15}"/>
            </c:ext>
          </c:extLst>
        </c:ser>
        <c:ser>
          <c:idx val="1"/>
          <c:order val="1"/>
          <c:tx>
            <c:strRef>
              <c:f>'FCS and SSN'!$A$10</c:f>
              <c:strCache>
                <c:ptCount val="1"/>
                <c:pt idx="0">
                  <c:v>2013</c:v>
                </c:pt>
              </c:strCache>
            </c:strRef>
          </c:tx>
          <c:spPr>
            <a:solidFill>
              <a:schemeClr val="accent2"/>
            </a:solidFill>
            <a:ln>
              <a:noFill/>
            </a:ln>
            <a:effectLst/>
          </c:spPr>
          <c:invertIfNegative val="0"/>
          <c:cat>
            <c:strRef>
              <c:f>'FCS and SSN'!$B$8:$F$8</c:f>
              <c:strCache>
                <c:ptCount val="5"/>
                <c:pt idx="0">
                  <c:v>None</c:v>
                </c:pt>
                <c:pt idx="1">
                  <c:v>One SSN</c:v>
                </c:pt>
                <c:pt idx="2">
                  <c:v>Two SSNs</c:v>
                </c:pt>
                <c:pt idx="3">
                  <c:v>Three SSNs</c:v>
                </c:pt>
                <c:pt idx="4">
                  <c:v>Four SSNs</c:v>
                </c:pt>
              </c:strCache>
            </c:strRef>
          </c:cat>
          <c:val>
            <c:numRef>
              <c:f>'FCS and SSN'!$B$10:$F$10</c:f>
              <c:numCache>
                <c:formatCode>0</c:formatCode>
                <c:ptCount val="5"/>
                <c:pt idx="0">
                  <c:v>24.58</c:v>
                </c:pt>
                <c:pt idx="1">
                  <c:v>41.69</c:v>
                </c:pt>
                <c:pt idx="2">
                  <c:v>25.86</c:v>
                </c:pt>
                <c:pt idx="3">
                  <c:v>7.08</c:v>
                </c:pt>
                <c:pt idx="4">
                  <c:v>0.79</c:v>
                </c:pt>
              </c:numCache>
            </c:numRef>
          </c:val>
          <c:extLst>
            <c:ext xmlns:c16="http://schemas.microsoft.com/office/drawing/2014/chart" uri="{C3380CC4-5D6E-409C-BE32-E72D297353CC}">
              <c16:uniqueId val="{00000001-5692-4A75-9FE4-A70020D0DD15}"/>
            </c:ext>
          </c:extLst>
        </c:ser>
        <c:ser>
          <c:idx val="2"/>
          <c:order val="2"/>
          <c:tx>
            <c:strRef>
              <c:f>'FCS and SSN'!$A$11</c:f>
              <c:strCache>
                <c:ptCount val="1"/>
                <c:pt idx="0">
                  <c:v>2016</c:v>
                </c:pt>
              </c:strCache>
            </c:strRef>
          </c:tx>
          <c:spPr>
            <a:solidFill>
              <a:schemeClr val="accent3"/>
            </a:solidFill>
            <a:ln>
              <a:noFill/>
            </a:ln>
            <a:effectLst/>
          </c:spPr>
          <c:invertIfNegative val="0"/>
          <c:cat>
            <c:strRef>
              <c:f>'FCS and SSN'!$B$8:$F$8</c:f>
              <c:strCache>
                <c:ptCount val="5"/>
                <c:pt idx="0">
                  <c:v>None</c:v>
                </c:pt>
                <c:pt idx="1">
                  <c:v>One SSN</c:v>
                </c:pt>
                <c:pt idx="2">
                  <c:v>Two SSNs</c:v>
                </c:pt>
                <c:pt idx="3">
                  <c:v>Three SSNs</c:v>
                </c:pt>
                <c:pt idx="4">
                  <c:v>Four SSNs</c:v>
                </c:pt>
              </c:strCache>
            </c:strRef>
          </c:cat>
          <c:val>
            <c:numRef>
              <c:f>'FCS and SSN'!$B$11:$F$11</c:f>
              <c:numCache>
                <c:formatCode>0</c:formatCode>
                <c:ptCount val="5"/>
                <c:pt idx="0">
                  <c:v>29.7</c:v>
                </c:pt>
                <c:pt idx="1">
                  <c:v>43.17</c:v>
                </c:pt>
                <c:pt idx="2">
                  <c:v>20.55</c:v>
                </c:pt>
                <c:pt idx="3">
                  <c:v>5.9</c:v>
                </c:pt>
                <c:pt idx="4">
                  <c:v>0.69</c:v>
                </c:pt>
              </c:numCache>
            </c:numRef>
          </c:val>
          <c:extLst>
            <c:ext xmlns:c16="http://schemas.microsoft.com/office/drawing/2014/chart" uri="{C3380CC4-5D6E-409C-BE32-E72D297353CC}">
              <c16:uniqueId val="{00000002-5692-4A75-9FE4-A70020D0DD15}"/>
            </c:ext>
          </c:extLst>
        </c:ser>
        <c:ser>
          <c:idx val="3"/>
          <c:order val="3"/>
          <c:tx>
            <c:strRef>
              <c:f>'FCS and SSN'!$A$12</c:f>
              <c:strCache>
                <c:ptCount val="1"/>
                <c:pt idx="0">
                  <c:v>2019</c:v>
                </c:pt>
              </c:strCache>
            </c:strRef>
          </c:tx>
          <c:spPr>
            <a:solidFill>
              <a:schemeClr val="accent4"/>
            </a:solidFill>
            <a:ln>
              <a:noFill/>
            </a:ln>
            <a:effectLst/>
          </c:spPr>
          <c:invertIfNegative val="0"/>
          <c:cat>
            <c:strRef>
              <c:f>'FCS and SSN'!$B$8:$F$8</c:f>
              <c:strCache>
                <c:ptCount val="5"/>
                <c:pt idx="0">
                  <c:v>None</c:v>
                </c:pt>
                <c:pt idx="1">
                  <c:v>One SSN</c:v>
                </c:pt>
                <c:pt idx="2">
                  <c:v>Two SSNs</c:v>
                </c:pt>
                <c:pt idx="3">
                  <c:v>Three SSNs</c:v>
                </c:pt>
                <c:pt idx="4">
                  <c:v>Four SSNs</c:v>
                </c:pt>
              </c:strCache>
            </c:strRef>
          </c:cat>
          <c:val>
            <c:numRef>
              <c:f>'FCS and SSN'!$B$12:$F$12</c:f>
              <c:numCache>
                <c:formatCode>0</c:formatCode>
                <c:ptCount val="5"/>
                <c:pt idx="0">
                  <c:v>31.07</c:v>
                </c:pt>
                <c:pt idx="1">
                  <c:v>40.9</c:v>
                </c:pt>
                <c:pt idx="2">
                  <c:v>21.63</c:v>
                </c:pt>
                <c:pt idx="3">
                  <c:v>5.6</c:v>
                </c:pt>
                <c:pt idx="4">
                  <c:v>0.79</c:v>
                </c:pt>
              </c:numCache>
            </c:numRef>
          </c:val>
          <c:extLst>
            <c:ext xmlns:c16="http://schemas.microsoft.com/office/drawing/2014/chart" uri="{C3380CC4-5D6E-409C-BE32-E72D297353CC}">
              <c16:uniqueId val="{00000003-5692-4A75-9FE4-A70020D0DD15}"/>
            </c:ext>
          </c:extLst>
        </c:ser>
        <c:dLbls>
          <c:showLegendKey val="0"/>
          <c:showVal val="0"/>
          <c:showCatName val="0"/>
          <c:showSerName val="0"/>
          <c:showPercent val="0"/>
          <c:showBubbleSize val="0"/>
        </c:dLbls>
        <c:gapWidth val="219"/>
        <c:overlap val="-27"/>
        <c:axId val="350341136"/>
        <c:axId val="350335376"/>
      </c:barChart>
      <c:catAx>
        <c:axId val="350341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Yu Gothic" panose="020B0400000000000000" pitchFamily="34" charset="-128"/>
                <a:ea typeface="Yu Gothic" panose="020B0400000000000000" pitchFamily="34" charset="-128"/>
                <a:cs typeface="+mn-cs"/>
              </a:defRPr>
            </a:pPr>
            <a:endParaRPr lang="en-US"/>
          </a:p>
        </c:txPr>
        <c:crossAx val="350335376"/>
        <c:crosses val="autoZero"/>
        <c:auto val="1"/>
        <c:lblAlgn val="ctr"/>
        <c:lblOffset val="100"/>
        <c:noMultiLvlLbl val="0"/>
      </c:catAx>
      <c:valAx>
        <c:axId val="3503353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Yu Gothic" panose="020B0400000000000000" pitchFamily="34" charset="-128"/>
                    <a:ea typeface="Yu Gothic" panose="020B0400000000000000" pitchFamily="34" charset="-128"/>
                    <a:cs typeface="+mn-cs"/>
                  </a:defRPr>
                </a:pPr>
                <a:r>
                  <a:rPr lang="en-ZA"/>
                  <a:t>Percent of households</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Yu Gothic" panose="020B0400000000000000" pitchFamily="34" charset="-128"/>
                  <a:ea typeface="Yu Gothic" panose="020B0400000000000000" pitchFamily="34" charset="-128"/>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Yu Gothic" panose="020B0400000000000000" pitchFamily="34" charset="-128"/>
                <a:ea typeface="Yu Gothic" panose="020B0400000000000000" pitchFamily="34" charset="-128"/>
                <a:cs typeface="+mn-cs"/>
              </a:defRPr>
            </a:pPr>
            <a:endParaRPr lang="en-US"/>
          </a:p>
        </c:txPr>
        <c:crossAx val="350341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Yu Gothic" panose="020B0400000000000000" pitchFamily="34" charset="-128"/>
              <a:ea typeface="Yu Gothic" panose="020B0400000000000000" pitchFamily="34" charset="-128"/>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latin typeface="Yu Gothic" panose="020B0400000000000000" pitchFamily="34" charset="-128"/>
          <a:ea typeface="Yu Gothic" panose="020B0400000000000000" pitchFamily="34" charset="-128"/>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9A80229-0DE5-451E-9C4C-093038B74704}" type="datetimeFigureOut">
              <a:rPr lang="en-GB" smtClean="0"/>
              <a:t>23/01/2026</a:t>
            </a:fld>
            <a:endParaRPr lang="en-GB"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GB"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A15FFEB-B92C-48FE-B7DC-14B19DB0085E}" type="slidenum">
              <a:rPr lang="en-GB" smtClean="0"/>
              <a:t>‹#›</a:t>
            </a:fld>
            <a:endParaRPr lang="en-GB" dirty="0"/>
          </a:p>
        </p:txBody>
      </p:sp>
    </p:spTree>
    <p:extLst>
      <p:ext uri="{BB962C8B-B14F-4D97-AF65-F5344CB8AC3E}">
        <p14:creationId xmlns:p14="http://schemas.microsoft.com/office/powerpoint/2010/main" val="881690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5"/>
          </p:nvPr>
        </p:nvSpPr>
        <p:spPr/>
        <p:txBody>
          <a:bodyPr/>
          <a:lstStyle/>
          <a:p>
            <a:fld id="{AA15FFEB-B92C-48FE-B7DC-14B19DB0085E}" type="slidenum">
              <a:rPr lang="en-GB" smtClean="0"/>
              <a:t>0</a:t>
            </a:fld>
            <a:endParaRPr lang="en-GB" dirty="0"/>
          </a:p>
        </p:txBody>
      </p:sp>
    </p:spTree>
    <p:extLst>
      <p:ext uri="{BB962C8B-B14F-4D97-AF65-F5344CB8AC3E}">
        <p14:creationId xmlns:p14="http://schemas.microsoft.com/office/powerpoint/2010/main" val="1849585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gn="just">
              <a:spcBef>
                <a:spcPts val="1200"/>
              </a:spcBef>
            </a:pPr>
            <a:r>
              <a:rPr lang="en-US" sz="1600" kern="1200" dirty="0">
                <a:solidFill>
                  <a:schemeClr val="tx1"/>
                </a:solidFill>
                <a:effectLst/>
                <a:latin typeface="Yu Gothic" panose="020B0400000000000000" pitchFamily="34" charset="-128"/>
                <a:ea typeface="Yu Gothic" panose="020B0400000000000000" pitchFamily="34" charset="-128"/>
                <a:cs typeface="+mn-cs"/>
              </a:rPr>
              <a:t>The social support programme variable was coded categorically, with 0 representing households that did not receive any SSP (reference category), 1 for participation in one program, 2 for two programmes, 3 for three programmes, and 4 for four programmes. *** means significance at 1% and ** refers to significance at 5% level</a:t>
            </a:r>
            <a:endParaRPr lang="en-US" sz="1600" dirty="0">
              <a:latin typeface="Yu Gothic" panose="020B0400000000000000" pitchFamily="34" charset="-128"/>
              <a:ea typeface="Yu Gothic" panose="020B0400000000000000" pitchFamily="34" charset="-128"/>
            </a:endParaRPr>
          </a:p>
        </p:txBody>
      </p:sp>
      <p:sp>
        <p:nvSpPr>
          <p:cNvPr id="4" name="Slide Number Placeholder 3"/>
          <p:cNvSpPr>
            <a:spLocks noGrp="1"/>
          </p:cNvSpPr>
          <p:nvPr>
            <p:ph type="sldNum" sz="quarter" idx="10"/>
          </p:nvPr>
        </p:nvSpPr>
        <p:spPr/>
        <p:txBody>
          <a:bodyPr/>
          <a:lstStyle/>
          <a:p>
            <a:fld id="{AA15FFEB-B92C-48FE-B7DC-14B19DB0085E}" type="slidenum">
              <a:rPr lang="en-GB" smtClean="0"/>
              <a:t>9</a:t>
            </a:fld>
            <a:endParaRPr lang="en-GB" dirty="0"/>
          </a:p>
        </p:txBody>
      </p:sp>
    </p:spTree>
    <p:extLst>
      <p:ext uri="{BB962C8B-B14F-4D97-AF65-F5344CB8AC3E}">
        <p14:creationId xmlns:p14="http://schemas.microsoft.com/office/powerpoint/2010/main" val="1550881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gn="just">
              <a:spcBef>
                <a:spcPts val="1200"/>
              </a:spcBef>
            </a:pPr>
            <a:endParaRPr lang="en-US" sz="1600" dirty="0">
              <a:latin typeface="Yu Gothic" panose="020B0400000000000000" pitchFamily="34" charset="-128"/>
              <a:ea typeface="Yu Gothic" panose="020B0400000000000000" pitchFamily="34" charset="-128"/>
            </a:endParaRPr>
          </a:p>
        </p:txBody>
      </p:sp>
      <p:sp>
        <p:nvSpPr>
          <p:cNvPr id="4" name="Slide Number Placeholder 3"/>
          <p:cNvSpPr>
            <a:spLocks noGrp="1"/>
          </p:cNvSpPr>
          <p:nvPr>
            <p:ph type="sldNum" sz="quarter" idx="10"/>
          </p:nvPr>
        </p:nvSpPr>
        <p:spPr/>
        <p:txBody>
          <a:bodyPr/>
          <a:lstStyle/>
          <a:p>
            <a:fld id="{AA15FFEB-B92C-48FE-B7DC-14B19DB0085E}" type="slidenum">
              <a:rPr lang="en-GB" smtClean="0"/>
              <a:t>10</a:t>
            </a:fld>
            <a:endParaRPr lang="en-GB" dirty="0"/>
          </a:p>
        </p:txBody>
      </p:sp>
    </p:spTree>
    <p:extLst>
      <p:ext uri="{BB962C8B-B14F-4D97-AF65-F5344CB8AC3E}">
        <p14:creationId xmlns:p14="http://schemas.microsoft.com/office/powerpoint/2010/main" val="487212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15FFEB-B92C-48FE-B7DC-14B19DB0085E}" type="slidenum">
              <a:rPr lang="en-GB" smtClean="0"/>
              <a:t>11</a:t>
            </a:fld>
            <a:endParaRPr lang="en-GB" dirty="0"/>
          </a:p>
        </p:txBody>
      </p:sp>
    </p:spTree>
    <p:extLst>
      <p:ext uri="{BB962C8B-B14F-4D97-AF65-F5344CB8AC3E}">
        <p14:creationId xmlns:p14="http://schemas.microsoft.com/office/powerpoint/2010/main" val="740960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15FFEB-B92C-48FE-B7DC-14B19DB0085E}" type="slidenum">
              <a:rPr lang="en-GB" smtClean="0"/>
              <a:t>12</a:t>
            </a:fld>
            <a:endParaRPr lang="en-GB" dirty="0"/>
          </a:p>
        </p:txBody>
      </p:sp>
    </p:spTree>
    <p:extLst>
      <p:ext uri="{BB962C8B-B14F-4D97-AF65-F5344CB8AC3E}">
        <p14:creationId xmlns:p14="http://schemas.microsoft.com/office/powerpoint/2010/main" val="582018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15FFEB-B92C-48FE-B7DC-14B19DB0085E}" type="slidenum">
              <a:rPr lang="en-GB" smtClean="0"/>
              <a:t>1</a:t>
            </a:fld>
            <a:endParaRPr lang="en-GB" dirty="0"/>
          </a:p>
        </p:txBody>
      </p:sp>
    </p:spTree>
    <p:extLst>
      <p:ext uri="{BB962C8B-B14F-4D97-AF65-F5344CB8AC3E}">
        <p14:creationId xmlns:p14="http://schemas.microsoft.com/office/powerpoint/2010/main" val="2938033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5"/>
          </p:nvPr>
        </p:nvSpPr>
        <p:spPr/>
        <p:txBody>
          <a:bodyPr/>
          <a:lstStyle/>
          <a:p>
            <a:fld id="{AA15FFEB-B92C-48FE-B7DC-14B19DB0085E}" type="slidenum">
              <a:rPr lang="en-GB" smtClean="0"/>
              <a:t>2</a:t>
            </a:fld>
            <a:endParaRPr lang="en-GB" dirty="0"/>
          </a:p>
        </p:txBody>
      </p:sp>
    </p:spTree>
    <p:extLst>
      <p:ext uri="{BB962C8B-B14F-4D97-AF65-F5344CB8AC3E}">
        <p14:creationId xmlns:p14="http://schemas.microsoft.com/office/powerpoint/2010/main" val="4069258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term </a:t>
            </a:r>
            <a:r>
              <a:rPr lang="en-US" sz="1200" kern="1200" dirty="0">
                <a:solidFill>
                  <a:schemeClr val="tx1"/>
                </a:solidFill>
                <a:effectLst/>
                <a:latin typeface="+mn-lt"/>
                <a:ea typeface="+mn-ea"/>
                <a:cs typeface="+mn-cs"/>
              </a:rPr>
              <a:t>“social support” </a:t>
            </a:r>
            <a:r>
              <a:rPr lang="en-US" sz="1200" kern="1200" dirty="0" smtClean="0">
                <a:solidFill>
                  <a:schemeClr val="tx1"/>
                </a:solidFill>
                <a:effectLst/>
                <a:latin typeface="+mn-lt"/>
                <a:ea typeface="+mn-ea"/>
                <a:cs typeface="+mn-cs"/>
              </a:rPr>
              <a:t>is used to </a:t>
            </a:r>
            <a:r>
              <a:rPr lang="en-US" sz="1200" kern="1200" dirty="0">
                <a:solidFill>
                  <a:schemeClr val="tx1"/>
                </a:solidFill>
                <a:effectLst/>
                <a:latin typeface="+mn-lt"/>
                <a:ea typeface="+mn-ea"/>
                <a:cs typeface="+mn-cs"/>
              </a:rPr>
              <a:t>include both input subsidies and social protection programmes</a:t>
            </a:r>
            <a:endParaRPr lang="en-ZW" dirty="0"/>
          </a:p>
        </p:txBody>
      </p:sp>
      <p:sp>
        <p:nvSpPr>
          <p:cNvPr id="4" name="Slide Number Placeholder 3"/>
          <p:cNvSpPr>
            <a:spLocks noGrp="1"/>
          </p:cNvSpPr>
          <p:nvPr>
            <p:ph type="sldNum" sz="quarter" idx="5"/>
          </p:nvPr>
        </p:nvSpPr>
        <p:spPr/>
        <p:txBody>
          <a:bodyPr/>
          <a:lstStyle/>
          <a:p>
            <a:fld id="{AA15FFEB-B92C-48FE-B7DC-14B19DB0085E}" type="slidenum">
              <a:rPr lang="en-GB" smtClean="0"/>
              <a:t>3</a:t>
            </a:fld>
            <a:endParaRPr lang="en-GB" dirty="0"/>
          </a:p>
        </p:txBody>
      </p:sp>
    </p:spTree>
    <p:extLst>
      <p:ext uri="{BB962C8B-B14F-4D97-AF65-F5344CB8AC3E}">
        <p14:creationId xmlns:p14="http://schemas.microsoft.com/office/powerpoint/2010/main" val="3828366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15FFEB-B92C-48FE-B7DC-14B19DB0085E}" type="slidenum">
              <a:rPr lang="en-GB" smtClean="0"/>
              <a:t>4</a:t>
            </a:fld>
            <a:endParaRPr lang="en-GB" dirty="0"/>
          </a:p>
        </p:txBody>
      </p:sp>
    </p:spTree>
    <p:extLst>
      <p:ext uri="{BB962C8B-B14F-4D97-AF65-F5344CB8AC3E}">
        <p14:creationId xmlns:p14="http://schemas.microsoft.com/office/powerpoint/2010/main" val="4051249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ABS=</a:t>
            </a:r>
            <a:r>
              <a:rPr lang="en-US" sz="1200" kern="1200" dirty="0" smtClean="0">
                <a:solidFill>
                  <a:schemeClr val="tx1"/>
                </a:solidFill>
                <a:effectLst/>
                <a:latin typeface="+mn-lt"/>
                <a:ea typeface="+mn-ea"/>
                <a:cs typeface="+mn-cs"/>
              </a:rPr>
              <a:t>access to basic services, including the distance to the nearest road, the distance to the Tobacco market, the distance to the nearest ADMARC market, and the distance to the boma (district administrative centre).</a:t>
            </a:r>
          </a:p>
          <a:p>
            <a:r>
              <a:rPr lang="en-US" sz="1200" kern="1200" dirty="0" smtClean="0">
                <a:solidFill>
                  <a:schemeClr val="tx1"/>
                </a:solidFill>
                <a:effectLst/>
                <a:latin typeface="+mn-lt"/>
                <a:ea typeface="+mn-ea"/>
                <a:cs typeface="+mn-cs"/>
              </a:rPr>
              <a:t>AC=adaptive capacity---household engagement in self-employment, literacy rate, education levels (primary education, junior certificate of education, secondary education), and the incidence of chronic illness in the household. </a:t>
            </a:r>
          </a:p>
          <a:p>
            <a:r>
              <a:rPr lang="en-US" sz="1200" kern="1200" dirty="0" smtClean="0">
                <a:solidFill>
                  <a:schemeClr val="tx1"/>
                </a:solidFill>
                <a:effectLst/>
                <a:latin typeface="+mn-lt"/>
                <a:ea typeface="+mn-ea"/>
                <a:cs typeface="+mn-cs"/>
              </a:rPr>
              <a:t>AST= agricultural</a:t>
            </a:r>
            <a:r>
              <a:rPr lang="en-US" sz="1200" kern="1200" baseline="0" dirty="0" smtClean="0">
                <a:solidFill>
                  <a:schemeClr val="tx1"/>
                </a:solidFill>
                <a:effectLst/>
                <a:latin typeface="+mn-lt"/>
                <a:ea typeface="+mn-ea"/>
                <a:cs typeface="+mn-cs"/>
              </a:rPr>
              <a:t> and durable assets</a:t>
            </a:r>
          </a:p>
          <a:p>
            <a:r>
              <a:rPr lang="en-US" sz="1200" kern="1200" baseline="0" dirty="0" smtClean="0">
                <a:solidFill>
                  <a:schemeClr val="tx1"/>
                </a:solidFill>
                <a:effectLst/>
                <a:latin typeface="+mn-lt"/>
                <a:ea typeface="+mn-ea"/>
                <a:cs typeface="+mn-cs"/>
              </a:rPr>
              <a:t>SSN=cash transfers, </a:t>
            </a:r>
            <a:r>
              <a:rPr lang="en-US" sz="1200" kern="1200" dirty="0" smtClean="0">
                <a:solidFill>
                  <a:schemeClr val="tx1"/>
                </a:solidFill>
                <a:effectLst/>
                <a:latin typeface="+mn-lt"/>
                <a:ea typeface="+mn-ea"/>
                <a:cs typeface="+mn-cs"/>
              </a:rPr>
              <a:t>work, gifts and transfers received, participation in school feeding programmes, participation in supplementary feeding programmes, and help or assistance from relatives and friends</a:t>
            </a:r>
            <a:endParaRPr lang="en-US" dirty="0"/>
          </a:p>
        </p:txBody>
      </p:sp>
      <p:sp>
        <p:nvSpPr>
          <p:cNvPr id="4" name="Slide Number Placeholder 3"/>
          <p:cNvSpPr>
            <a:spLocks noGrp="1"/>
          </p:cNvSpPr>
          <p:nvPr>
            <p:ph type="sldNum" sz="quarter" idx="5"/>
          </p:nvPr>
        </p:nvSpPr>
        <p:spPr/>
        <p:txBody>
          <a:bodyPr/>
          <a:lstStyle/>
          <a:p>
            <a:fld id="{AA15FFEB-B92C-48FE-B7DC-14B19DB0085E}" type="slidenum">
              <a:rPr lang="en-GB" smtClean="0"/>
              <a:t>5</a:t>
            </a:fld>
            <a:endParaRPr lang="en-GB" dirty="0"/>
          </a:p>
        </p:txBody>
      </p:sp>
    </p:spTree>
    <p:extLst>
      <p:ext uri="{BB962C8B-B14F-4D97-AF65-F5344CB8AC3E}">
        <p14:creationId xmlns:p14="http://schemas.microsoft.com/office/powerpoint/2010/main" val="2405268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just">
              <a:spcBef>
                <a:spcPts val="1200"/>
              </a:spcBef>
              <a:buFont typeface="Arial" panose="020B0604020202020204" pitchFamily="34" charset="0"/>
              <a:buChar char="•"/>
            </a:pPr>
            <a:r>
              <a:rPr lang="en-US" dirty="0"/>
              <a:t>Households face multiple shocks</a:t>
            </a:r>
          </a:p>
          <a:p>
            <a:pPr marL="171450" lvl="0" indent="-171450" algn="just">
              <a:spcBef>
                <a:spcPts val="1200"/>
              </a:spcBef>
              <a:buFont typeface="Arial" panose="020B0604020202020204" pitchFamily="34" charset="0"/>
              <a:buChar char="•"/>
            </a:pPr>
            <a:r>
              <a:rPr lang="en-US" dirty="0"/>
              <a:t>Number of shocks increasing</a:t>
            </a:r>
          </a:p>
        </p:txBody>
      </p:sp>
      <p:sp>
        <p:nvSpPr>
          <p:cNvPr id="4" name="Slide Number Placeholder 3"/>
          <p:cNvSpPr>
            <a:spLocks noGrp="1"/>
          </p:cNvSpPr>
          <p:nvPr>
            <p:ph type="sldNum" sz="quarter" idx="10"/>
          </p:nvPr>
        </p:nvSpPr>
        <p:spPr/>
        <p:txBody>
          <a:bodyPr/>
          <a:lstStyle/>
          <a:p>
            <a:fld id="{AA15FFEB-B92C-48FE-B7DC-14B19DB0085E}" type="slidenum">
              <a:rPr lang="en-GB" smtClean="0"/>
              <a:t>6</a:t>
            </a:fld>
            <a:endParaRPr lang="en-GB" dirty="0"/>
          </a:p>
        </p:txBody>
      </p:sp>
    </p:spTree>
    <p:extLst>
      <p:ext uri="{BB962C8B-B14F-4D97-AF65-F5344CB8AC3E}">
        <p14:creationId xmlns:p14="http://schemas.microsoft.com/office/powerpoint/2010/main" val="2815901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lgn="just">
              <a:spcBef>
                <a:spcPts val="1200"/>
              </a:spcBef>
              <a:buFont typeface="Arial" panose="020B0604020202020204" pitchFamily="34" charset="0"/>
              <a:buChar char="•"/>
            </a:pPr>
            <a:r>
              <a:rPr lang="en-US" sz="1200" kern="1200" dirty="0" smtClean="0">
                <a:solidFill>
                  <a:schemeClr val="tx1"/>
                </a:solidFill>
                <a:effectLst/>
                <a:latin typeface="+mn-lt"/>
                <a:ea typeface="+mn-ea"/>
                <a:cs typeface="+mn-cs"/>
              </a:rPr>
              <a:t>The proportion of households benefiting from the FISP has been declining over the years, while the share of households benefiting</a:t>
            </a:r>
            <a:r>
              <a:rPr lang="en-US" sz="1200" kern="1200" baseline="0" dirty="0" smtClean="0">
                <a:solidFill>
                  <a:schemeClr val="tx1"/>
                </a:solidFill>
                <a:effectLst/>
                <a:latin typeface="+mn-lt"/>
                <a:ea typeface="+mn-ea"/>
                <a:cs typeface="+mn-cs"/>
              </a:rPr>
              <a:t> from </a:t>
            </a:r>
            <a:r>
              <a:rPr lang="en-US" sz="1200" kern="1200" dirty="0" smtClean="0">
                <a:solidFill>
                  <a:schemeClr val="tx1"/>
                </a:solidFill>
                <a:effectLst/>
                <a:latin typeface="+mn-lt"/>
                <a:ea typeface="+mn-ea"/>
                <a:cs typeface="+mn-cs"/>
              </a:rPr>
              <a:t>any SSNs has increased</a:t>
            </a:r>
          </a:p>
          <a:p>
            <a:pPr marL="628650" lvl="1" indent="-171450" algn="just">
              <a:spcBef>
                <a:spcPts val="1200"/>
              </a:spcBef>
              <a:buFont typeface="Arial" panose="020B0604020202020204" pitchFamily="34" charset="0"/>
              <a:buChar char="•"/>
            </a:pPr>
            <a:r>
              <a:rPr lang="en-US" sz="1200" kern="1200" dirty="0" smtClean="0">
                <a:solidFill>
                  <a:schemeClr val="tx1"/>
                </a:solidFill>
                <a:effectLst/>
                <a:latin typeface="+mn-lt"/>
                <a:ea typeface="+mn-ea"/>
                <a:cs typeface="+mn-cs"/>
              </a:rPr>
              <a:t>The share of households receiving both FISP</a:t>
            </a:r>
            <a:r>
              <a:rPr lang="en-US" sz="1200" kern="1200" baseline="0" dirty="0" smtClean="0">
                <a:solidFill>
                  <a:schemeClr val="tx1"/>
                </a:solidFill>
                <a:effectLst/>
                <a:latin typeface="+mn-lt"/>
                <a:ea typeface="+mn-ea"/>
                <a:cs typeface="+mn-cs"/>
              </a:rPr>
              <a:t> and SSN is significant, averaging 17% over the years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15FFEB-B92C-48FE-B7DC-14B19DB0085E}" type="slidenum">
              <a:rPr lang="en-GB" smtClean="0"/>
              <a:t>7</a:t>
            </a:fld>
            <a:endParaRPr lang="en-GB" dirty="0"/>
          </a:p>
        </p:txBody>
      </p:sp>
    </p:spTree>
    <p:extLst>
      <p:ext uri="{BB962C8B-B14F-4D97-AF65-F5344CB8AC3E}">
        <p14:creationId xmlns:p14="http://schemas.microsoft.com/office/powerpoint/2010/main" val="1188510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lgn="just">
              <a:spcBef>
                <a:spcPts val="1200"/>
              </a:spcBef>
              <a:buFont typeface="Arial" panose="020B0604020202020204" pitchFamily="34" charset="0"/>
              <a:buChar char="•"/>
            </a:pPr>
            <a:r>
              <a:rPr lang="en-US" sz="1200" kern="1200" dirty="0" smtClean="0">
                <a:solidFill>
                  <a:schemeClr val="tx1"/>
                </a:solidFill>
                <a:effectLst/>
                <a:latin typeface="+mn-lt"/>
                <a:ea typeface="+mn-ea"/>
                <a:cs typeface="+mn-cs"/>
              </a:rPr>
              <a:t>Despite GoM</a:t>
            </a:r>
            <a:r>
              <a:rPr lang="en-US" sz="1200" kern="1200" baseline="0" dirty="0" smtClean="0">
                <a:solidFill>
                  <a:schemeClr val="tx1"/>
                </a:solidFill>
                <a:effectLst/>
                <a:latin typeface="+mn-lt"/>
                <a:ea typeface="+mn-ea"/>
                <a:cs typeface="+mn-cs"/>
              </a:rPr>
              <a:t> policy, a</a:t>
            </a:r>
            <a:r>
              <a:rPr lang="en-US" sz="1200" kern="1200" dirty="0" smtClean="0">
                <a:solidFill>
                  <a:schemeClr val="tx1"/>
                </a:solidFill>
                <a:effectLst/>
                <a:latin typeface="+mn-lt"/>
                <a:ea typeface="+mn-ea"/>
                <a:cs typeface="+mn-cs"/>
              </a:rPr>
              <a:t> significant share </a:t>
            </a:r>
            <a:r>
              <a:rPr lang="en-US" sz="1200" kern="1200" baseline="0" dirty="0" smtClean="0">
                <a:solidFill>
                  <a:schemeClr val="tx1"/>
                </a:solidFill>
                <a:effectLst/>
                <a:latin typeface="+mn-lt"/>
                <a:ea typeface="+mn-ea"/>
                <a:cs typeface="+mn-cs"/>
              </a:rPr>
              <a:t>of households benefit from one or more SSNs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15FFEB-B92C-48FE-B7DC-14B19DB0085E}" type="slidenum">
              <a:rPr lang="en-GB" smtClean="0"/>
              <a:t>8</a:t>
            </a:fld>
            <a:endParaRPr lang="en-GB" dirty="0"/>
          </a:p>
        </p:txBody>
      </p:sp>
    </p:spTree>
    <p:extLst>
      <p:ext uri="{BB962C8B-B14F-4D97-AF65-F5344CB8AC3E}">
        <p14:creationId xmlns:p14="http://schemas.microsoft.com/office/powerpoint/2010/main" val="24478853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08C5B1-9C14-344E-8D68-7049D22B0CC2}"/>
              </a:ext>
            </a:extLst>
          </p:cNvPr>
          <p:cNvSpPr/>
          <p:nvPr userDrawn="1"/>
        </p:nvSpPr>
        <p:spPr>
          <a:xfrm>
            <a:off x="0" y="2046287"/>
            <a:ext cx="12192000" cy="1697037"/>
          </a:xfrm>
          <a:prstGeom prst="rect">
            <a:avLst/>
          </a:prstGeom>
          <a:solidFill>
            <a:srgbClr val="01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06C0F5A-2E28-4B0F-A0CB-24A67CD6C93D}"/>
              </a:ext>
            </a:extLst>
          </p:cNvPr>
          <p:cNvSpPr>
            <a:spLocks noGrp="1"/>
          </p:cNvSpPr>
          <p:nvPr>
            <p:ph type="ctrTitle" hasCustomPrompt="1"/>
          </p:nvPr>
        </p:nvSpPr>
        <p:spPr>
          <a:xfrm>
            <a:off x="445294" y="2119711"/>
            <a:ext cx="11301412" cy="1623614"/>
          </a:xfrm>
        </p:spPr>
        <p:txBody>
          <a:bodyPr anchor="ctr"/>
          <a:lstStyle>
            <a:lvl1pPr algn="ctr">
              <a:defRPr sz="6000" b="1">
                <a:solidFill>
                  <a:schemeClr val="bg1"/>
                </a:solidFill>
              </a:defRPr>
            </a:lvl1pPr>
          </a:lstStyle>
          <a:p>
            <a:r>
              <a:rPr lang="en-US" dirty="0"/>
              <a:t>Click to Add Presentation Title</a:t>
            </a:r>
            <a:endParaRPr lang="en-MW"/>
          </a:p>
        </p:txBody>
      </p:sp>
      <p:sp>
        <p:nvSpPr>
          <p:cNvPr id="3" name="Subtitle 2">
            <a:extLst>
              <a:ext uri="{FF2B5EF4-FFF2-40B4-BE49-F238E27FC236}">
                <a16:creationId xmlns:a16="http://schemas.microsoft.com/office/drawing/2014/main" id="{1CCD1835-98E5-4010-BC81-D7EEEE4C67AF}"/>
              </a:ext>
            </a:extLst>
          </p:cNvPr>
          <p:cNvSpPr>
            <a:spLocks noGrp="1"/>
          </p:cNvSpPr>
          <p:nvPr>
            <p:ph type="subTitle" idx="1" hasCustomPrompt="1"/>
          </p:nvPr>
        </p:nvSpPr>
        <p:spPr>
          <a:xfrm>
            <a:off x="1523999" y="3869927"/>
            <a:ext cx="9144000" cy="763587"/>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add Author Names</a:t>
            </a:r>
          </a:p>
        </p:txBody>
      </p:sp>
      <p:sp>
        <p:nvSpPr>
          <p:cNvPr id="9" name="Text Placeholder 8">
            <a:extLst>
              <a:ext uri="{FF2B5EF4-FFF2-40B4-BE49-F238E27FC236}">
                <a16:creationId xmlns:a16="http://schemas.microsoft.com/office/drawing/2014/main" id="{86A9D5CE-8F9E-4E4C-81E4-60C35753B21A}"/>
              </a:ext>
            </a:extLst>
          </p:cNvPr>
          <p:cNvSpPr>
            <a:spLocks noGrp="1"/>
          </p:cNvSpPr>
          <p:nvPr>
            <p:ph type="body" sz="quarter" idx="13" hasCustomPrompt="1"/>
          </p:nvPr>
        </p:nvSpPr>
        <p:spPr>
          <a:xfrm>
            <a:off x="978692" y="4760116"/>
            <a:ext cx="10234613" cy="614363"/>
          </a:xfrm>
        </p:spPr>
        <p:txBody>
          <a:bodyPr/>
          <a:lstStyle>
            <a:lvl1pPr marL="0" indent="0" algn="ctr">
              <a:lnSpc>
                <a:spcPct val="100000"/>
              </a:lnSpc>
              <a:spcBef>
                <a:spcPts val="0"/>
              </a:spcBef>
              <a:buNone/>
              <a:defRPr sz="1800" b="0"/>
            </a:lvl1pPr>
          </a:lstStyle>
          <a:p>
            <a:pPr lvl="0"/>
            <a:r>
              <a:rPr lang="en-US" dirty="0"/>
              <a:t>Click here to add venue for presentation (e.g., conference title, physical location, etc.)</a:t>
            </a:r>
          </a:p>
        </p:txBody>
      </p:sp>
      <p:sp>
        <p:nvSpPr>
          <p:cNvPr id="10" name="Text Placeholder 8">
            <a:extLst>
              <a:ext uri="{FF2B5EF4-FFF2-40B4-BE49-F238E27FC236}">
                <a16:creationId xmlns:a16="http://schemas.microsoft.com/office/drawing/2014/main" id="{D7E3FE50-BA06-0D4F-9EA6-7B35F9952B25}"/>
              </a:ext>
            </a:extLst>
          </p:cNvPr>
          <p:cNvSpPr>
            <a:spLocks noGrp="1"/>
          </p:cNvSpPr>
          <p:nvPr>
            <p:ph type="body" sz="quarter" idx="14" hasCustomPrompt="1"/>
          </p:nvPr>
        </p:nvSpPr>
        <p:spPr>
          <a:xfrm>
            <a:off x="4548115" y="5501081"/>
            <a:ext cx="3095766" cy="294601"/>
          </a:xfrm>
        </p:spPr>
        <p:txBody>
          <a:bodyPr/>
          <a:lstStyle>
            <a:lvl1pPr marL="0" indent="0" algn="ctr">
              <a:lnSpc>
                <a:spcPct val="100000"/>
              </a:lnSpc>
              <a:spcBef>
                <a:spcPts val="0"/>
              </a:spcBef>
              <a:buNone/>
              <a:defRPr sz="1800"/>
            </a:lvl1pPr>
          </a:lstStyle>
          <a:p>
            <a:pPr lvl="0"/>
            <a:r>
              <a:rPr lang="en-US" dirty="0"/>
              <a:t>Month, </a:t>
            </a:r>
            <a:r>
              <a:rPr lang="en-US" dirty="0" err="1"/>
              <a:t>DDth</a:t>
            </a:r>
            <a:r>
              <a:rPr lang="en-US" dirty="0"/>
              <a:t>, YYYY</a:t>
            </a:r>
          </a:p>
        </p:txBody>
      </p:sp>
      <p:pic>
        <p:nvPicPr>
          <p:cNvPr id="12" name="Picture 11" descr="Icon&#10;&#10;Description automatically generated">
            <a:extLst>
              <a:ext uri="{FF2B5EF4-FFF2-40B4-BE49-F238E27FC236}">
                <a16:creationId xmlns:a16="http://schemas.microsoft.com/office/drawing/2014/main" id="{0A4C38A1-F85C-DF43-8EBC-35141AB26D2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572000" y="99351"/>
            <a:ext cx="3048000" cy="1820333"/>
          </a:xfrm>
          <a:prstGeom prst="rect">
            <a:avLst/>
          </a:prstGeom>
        </p:spPr>
      </p:pic>
      <p:sp>
        <p:nvSpPr>
          <p:cNvPr id="14" name="Picture Placeholder 13">
            <a:extLst>
              <a:ext uri="{FF2B5EF4-FFF2-40B4-BE49-F238E27FC236}">
                <a16:creationId xmlns:a16="http://schemas.microsoft.com/office/drawing/2014/main" id="{A150746E-7951-BE48-8228-71E1A8730454}"/>
              </a:ext>
            </a:extLst>
          </p:cNvPr>
          <p:cNvSpPr>
            <a:spLocks noGrp="1"/>
          </p:cNvSpPr>
          <p:nvPr>
            <p:ph type="pic" sz="quarter" idx="15" hasCustomPrompt="1"/>
          </p:nvPr>
        </p:nvSpPr>
        <p:spPr>
          <a:xfrm>
            <a:off x="4381498" y="5922284"/>
            <a:ext cx="3429000" cy="836365"/>
          </a:xfrm>
        </p:spPr>
        <p:txBody>
          <a:bodyPr/>
          <a:lstStyle>
            <a:lvl1pPr>
              <a:buNone/>
              <a:defRPr/>
            </a:lvl1pPr>
          </a:lstStyle>
          <a:p>
            <a:r>
              <a:rPr lang="en-US" dirty="0"/>
              <a:t>Partner logo</a:t>
            </a:r>
          </a:p>
        </p:txBody>
      </p:sp>
      <p:sp>
        <p:nvSpPr>
          <p:cNvPr id="15" name="Picture Placeholder 13">
            <a:extLst>
              <a:ext uri="{FF2B5EF4-FFF2-40B4-BE49-F238E27FC236}">
                <a16:creationId xmlns:a16="http://schemas.microsoft.com/office/drawing/2014/main" id="{11CE18DF-5279-A84D-B271-2A3BD6A68324}"/>
              </a:ext>
            </a:extLst>
          </p:cNvPr>
          <p:cNvSpPr>
            <a:spLocks noGrp="1"/>
          </p:cNvSpPr>
          <p:nvPr>
            <p:ph type="pic" sz="quarter" idx="16" hasCustomPrompt="1"/>
          </p:nvPr>
        </p:nvSpPr>
        <p:spPr>
          <a:xfrm>
            <a:off x="324968" y="5908097"/>
            <a:ext cx="3429000" cy="836365"/>
          </a:xfrm>
        </p:spPr>
        <p:txBody>
          <a:bodyPr/>
          <a:lstStyle>
            <a:lvl1pPr>
              <a:buNone/>
              <a:defRPr/>
            </a:lvl1pPr>
          </a:lstStyle>
          <a:p>
            <a:r>
              <a:rPr lang="en-US" dirty="0"/>
              <a:t>Partner logo</a:t>
            </a:r>
          </a:p>
        </p:txBody>
      </p:sp>
      <p:sp>
        <p:nvSpPr>
          <p:cNvPr id="16" name="Picture Placeholder 13">
            <a:extLst>
              <a:ext uri="{FF2B5EF4-FFF2-40B4-BE49-F238E27FC236}">
                <a16:creationId xmlns:a16="http://schemas.microsoft.com/office/drawing/2014/main" id="{F8AC26DA-5ABE-B842-A501-0E8373593E2A}"/>
              </a:ext>
            </a:extLst>
          </p:cNvPr>
          <p:cNvSpPr>
            <a:spLocks noGrp="1"/>
          </p:cNvSpPr>
          <p:nvPr>
            <p:ph type="pic" sz="quarter" idx="17" hasCustomPrompt="1"/>
          </p:nvPr>
        </p:nvSpPr>
        <p:spPr>
          <a:xfrm>
            <a:off x="8438032" y="5908097"/>
            <a:ext cx="3429000" cy="836365"/>
          </a:xfrm>
        </p:spPr>
        <p:txBody>
          <a:bodyPr/>
          <a:lstStyle>
            <a:lvl1pPr>
              <a:buNone/>
              <a:defRPr/>
            </a:lvl1pPr>
          </a:lstStyle>
          <a:p>
            <a:r>
              <a:rPr lang="en-US" dirty="0"/>
              <a:t>Partner logo</a:t>
            </a:r>
          </a:p>
        </p:txBody>
      </p:sp>
    </p:spTree>
    <p:extLst>
      <p:ext uri="{BB962C8B-B14F-4D97-AF65-F5344CB8AC3E}">
        <p14:creationId xmlns:p14="http://schemas.microsoft.com/office/powerpoint/2010/main" val="541918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CDA51-8BDF-48C6-BCAA-D88919136BD9}"/>
              </a:ext>
            </a:extLst>
          </p:cNvPr>
          <p:cNvSpPr>
            <a:spLocks noGrp="1"/>
          </p:cNvSpPr>
          <p:nvPr>
            <p:ph type="title"/>
          </p:nvPr>
        </p:nvSpPr>
        <p:spPr>
          <a:xfrm>
            <a:off x="838200" y="67235"/>
            <a:ext cx="10852230" cy="1206501"/>
          </a:xfrm>
        </p:spPr>
        <p:txBody>
          <a:bodyPr/>
          <a:lstStyle>
            <a:lvl1pPr>
              <a:defRPr b="1">
                <a:solidFill>
                  <a:schemeClr val="bg1"/>
                </a:solidFill>
              </a:defRPr>
            </a:lvl1pPr>
          </a:lstStyle>
          <a:p>
            <a:r>
              <a:rPr lang="en-US" dirty="0"/>
              <a:t>Click to edit Master title style</a:t>
            </a:r>
            <a:endParaRPr lang="en-MW"/>
          </a:p>
        </p:txBody>
      </p:sp>
      <p:sp>
        <p:nvSpPr>
          <p:cNvPr id="3" name="Content Placeholder 2">
            <a:extLst>
              <a:ext uri="{FF2B5EF4-FFF2-40B4-BE49-F238E27FC236}">
                <a16:creationId xmlns:a16="http://schemas.microsoft.com/office/drawing/2014/main" id="{B48725BB-BCB6-4AB2-BEF5-B1F28FFF47EB}"/>
              </a:ext>
            </a:extLst>
          </p:cNvPr>
          <p:cNvSpPr>
            <a:spLocks noGrp="1"/>
          </p:cNvSpPr>
          <p:nvPr>
            <p:ph idx="1"/>
          </p:nvPr>
        </p:nvSpPr>
        <p:spPr>
          <a:xfrm>
            <a:off x="567159" y="1513108"/>
            <a:ext cx="11123271" cy="4843241"/>
          </a:xfrm>
        </p:spPr>
        <p:txBody>
          <a:bodyPr/>
          <a:lstStyle>
            <a:lvl1pPr>
              <a:spcBef>
                <a:spcPts val="2200"/>
              </a:spcBef>
              <a:buSzPct val="90000"/>
              <a:buFontTx/>
              <a:buBlip>
                <a:blip r:embed="rId2"/>
              </a:buBlip>
              <a:defRPr b="1"/>
            </a:lvl1pPr>
            <a:lvl2pPr>
              <a:buClr>
                <a:srgbClr val="F4772E"/>
              </a:buClr>
              <a:buSzPct val="115000"/>
              <a:defRPr/>
            </a:lvl2pPr>
            <a:lvl3pPr>
              <a:buClr>
                <a:srgbClr val="F4772E"/>
              </a:buClr>
              <a:buSzPct val="80000"/>
              <a:buFont typeface="Courier New" panose="02070309020205020404" pitchFamily="49" charset="0"/>
              <a:buChar char="o"/>
              <a:defRPr/>
            </a:lvl3pPr>
            <a:lvl4pPr>
              <a:buClr>
                <a:srgbClr val="F4772E"/>
              </a:buClr>
              <a:buSzPct val="70000"/>
              <a:buFont typeface="Courier New" panose="02070309020205020404" pitchFamily="49" charset="0"/>
              <a:buChar char="o"/>
              <a:defRPr/>
            </a:lvl4pPr>
            <a:lvl5pPr>
              <a:buClr>
                <a:srgbClr val="F4772E"/>
              </a:buClr>
              <a:buSzPct val="60000"/>
              <a:buFont typeface="Courier New" panose="02070309020205020404" pitchFamily="49" charset="0"/>
              <a:buChar char="o"/>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MW"/>
          </a:p>
        </p:txBody>
      </p:sp>
      <p:sp>
        <p:nvSpPr>
          <p:cNvPr id="6" name="Slide Number Placeholder 5">
            <a:extLst>
              <a:ext uri="{FF2B5EF4-FFF2-40B4-BE49-F238E27FC236}">
                <a16:creationId xmlns:a16="http://schemas.microsoft.com/office/drawing/2014/main" id="{EF92F18C-39B6-4ABF-AB42-26200D63F2B8}"/>
              </a:ext>
            </a:extLst>
          </p:cNvPr>
          <p:cNvSpPr>
            <a:spLocks noGrp="1"/>
          </p:cNvSpPr>
          <p:nvPr>
            <p:ph type="sldNum" sz="quarter" idx="12"/>
          </p:nvPr>
        </p:nvSpPr>
        <p:spPr>
          <a:xfrm>
            <a:off x="4757194" y="6356350"/>
            <a:ext cx="2743200" cy="365125"/>
          </a:xfrm>
        </p:spPr>
        <p:txBody>
          <a:bodyPr/>
          <a:lstStyle>
            <a:lvl1pPr algn="ctr">
              <a:defRPr/>
            </a:lvl1pPr>
          </a:lstStyle>
          <a:p>
            <a:pPr algn="ctr"/>
            <a:fld id="{D6963EB2-57C1-42FA-8A26-7E0DB5B6B463}" type="slidenum">
              <a:rPr lang="en-MW" smtClean="0"/>
              <a:pPr/>
              <a:t>‹#›</a:t>
            </a:fld>
            <a:endParaRPr lang="en-MW"/>
          </a:p>
        </p:txBody>
      </p:sp>
    </p:spTree>
    <p:extLst>
      <p:ext uri="{BB962C8B-B14F-4D97-AF65-F5344CB8AC3E}">
        <p14:creationId xmlns:p14="http://schemas.microsoft.com/office/powerpoint/2010/main" val="3997197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66A1683-4663-3C49-B8D0-D8B8101BE1BC}"/>
              </a:ext>
            </a:extLst>
          </p:cNvPr>
          <p:cNvSpPr txBox="1"/>
          <p:nvPr userDrawn="1"/>
        </p:nvSpPr>
        <p:spPr>
          <a:xfrm>
            <a:off x="595312" y="5275480"/>
            <a:ext cx="3200400" cy="400110"/>
          </a:xfrm>
          <a:prstGeom prst="rect">
            <a:avLst/>
          </a:prstGeom>
          <a:noFill/>
        </p:spPr>
        <p:txBody>
          <a:bodyPr wrap="square" rtlCol="0">
            <a:spAutoFit/>
          </a:bodyPr>
          <a:lstStyle/>
          <a:p>
            <a:pPr algn="r"/>
            <a:r>
              <a:rPr lang="en-US" sz="2000" dirty="0"/>
              <a:t>info@mwapata.mw</a:t>
            </a:r>
          </a:p>
        </p:txBody>
      </p:sp>
      <p:sp>
        <p:nvSpPr>
          <p:cNvPr id="9" name="TextBox 8">
            <a:extLst>
              <a:ext uri="{FF2B5EF4-FFF2-40B4-BE49-F238E27FC236}">
                <a16:creationId xmlns:a16="http://schemas.microsoft.com/office/drawing/2014/main" id="{5C9706FB-CFB5-F242-A202-D13FADBB744E}"/>
              </a:ext>
            </a:extLst>
          </p:cNvPr>
          <p:cNvSpPr txBox="1"/>
          <p:nvPr userDrawn="1"/>
        </p:nvSpPr>
        <p:spPr>
          <a:xfrm>
            <a:off x="4038600" y="5205055"/>
            <a:ext cx="4114799" cy="461665"/>
          </a:xfrm>
          <a:prstGeom prst="rect">
            <a:avLst/>
          </a:prstGeom>
          <a:noFill/>
        </p:spPr>
        <p:txBody>
          <a:bodyPr wrap="square" rtlCol="0">
            <a:spAutoFit/>
          </a:bodyPr>
          <a:lstStyle/>
          <a:p>
            <a:pPr algn="ctr"/>
            <a:r>
              <a:rPr lang="en-US" sz="2400" b="0" dirty="0">
                <a:latin typeface="+mj-lt"/>
                <a:ea typeface="Yu Gothic" panose="020B0400000000000000" pitchFamily="34" charset="-128"/>
              </a:rPr>
              <a:t>www.mwapata.mw</a:t>
            </a:r>
          </a:p>
        </p:txBody>
      </p:sp>
      <p:sp>
        <p:nvSpPr>
          <p:cNvPr id="13" name="Text Placeholder 12">
            <a:extLst>
              <a:ext uri="{FF2B5EF4-FFF2-40B4-BE49-F238E27FC236}">
                <a16:creationId xmlns:a16="http://schemas.microsoft.com/office/drawing/2014/main" id="{70604BC5-655D-7246-9CE5-BEC716A5B623}"/>
              </a:ext>
            </a:extLst>
          </p:cNvPr>
          <p:cNvSpPr>
            <a:spLocks noGrp="1"/>
          </p:cNvSpPr>
          <p:nvPr>
            <p:ph type="body" sz="quarter" idx="13" hasCustomPrompt="1"/>
          </p:nvPr>
        </p:nvSpPr>
        <p:spPr>
          <a:xfrm>
            <a:off x="8396287" y="5267900"/>
            <a:ext cx="3593308" cy="460375"/>
          </a:xfrm>
        </p:spPr>
        <p:txBody>
          <a:bodyPr>
            <a:normAutofit/>
          </a:bodyPr>
          <a:lstStyle>
            <a:lvl1pPr>
              <a:buNone/>
              <a:defRPr sz="2000">
                <a:latin typeface="+mj-lt"/>
              </a:defRPr>
            </a:lvl1pPr>
          </a:lstStyle>
          <a:p>
            <a:pPr lvl="0"/>
            <a:r>
              <a:rPr lang="en-US" dirty="0"/>
              <a:t>your email goes here</a:t>
            </a:r>
          </a:p>
        </p:txBody>
      </p:sp>
    </p:spTree>
    <p:extLst>
      <p:ext uri="{BB962C8B-B14F-4D97-AF65-F5344CB8AC3E}">
        <p14:creationId xmlns:p14="http://schemas.microsoft.com/office/powerpoint/2010/main" val="1935734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A7C0E-0E14-402C-B959-4D8DDBD389C6}"/>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en-MW"/>
          </a:p>
        </p:txBody>
      </p:sp>
      <p:sp>
        <p:nvSpPr>
          <p:cNvPr id="3" name="Content Placeholder 2">
            <a:extLst>
              <a:ext uri="{FF2B5EF4-FFF2-40B4-BE49-F238E27FC236}">
                <a16:creationId xmlns:a16="http://schemas.microsoft.com/office/drawing/2014/main" id="{AC059030-56EB-4124-881C-3EACA34F31BC}"/>
              </a:ext>
            </a:extLst>
          </p:cNvPr>
          <p:cNvSpPr>
            <a:spLocks noGrp="1"/>
          </p:cNvSpPr>
          <p:nvPr>
            <p:ph sz="half" idx="1"/>
          </p:nvPr>
        </p:nvSpPr>
        <p:spPr>
          <a:xfrm>
            <a:off x="672353" y="1624385"/>
            <a:ext cx="5347447"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MW"/>
          </a:p>
        </p:txBody>
      </p:sp>
      <p:sp>
        <p:nvSpPr>
          <p:cNvPr id="4" name="Content Placeholder 3">
            <a:extLst>
              <a:ext uri="{FF2B5EF4-FFF2-40B4-BE49-F238E27FC236}">
                <a16:creationId xmlns:a16="http://schemas.microsoft.com/office/drawing/2014/main" id="{9B147D22-F5B4-4BD9-8BA6-CB63B39768C8}"/>
              </a:ext>
            </a:extLst>
          </p:cNvPr>
          <p:cNvSpPr>
            <a:spLocks noGrp="1"/>
          </p:cNvSpPr>
          <p:nvPr>
            <p:ph sz="half" idx="2"/>
          </p:nvPr>
        </p:nvSpPr>
        <p:spPr>
          <a:xfrm>
            <a:off x="6172199" y="1624385"/>
            <a:ext cx="5347447"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MW"/>
          </a:p>
        </p:txBody>
      </p:sp>
      <p:sp>
        <p:nvSpPr>
          <p:cNvPr id="5" name="Date Placeholder 4">
            <a:extLst>
              <a:ext uri="{FF2B5EF4-FFF2-40B4-BE49-F238E27FC236}">
                <a16:creationId xmlns:a16="http://schemas.microsoft.com/office/drawing/2014/main" id="{E0B8147D-5C96-4411-BFDE-0B07E2BEE3EF}"/>
              </a:ext>
            </a:extLst>
          </p:cNvPr>
          <p:cNvSpPr>
            <a:spLocks noGrp="1"/>
          </p:cNvSpPr>
          <p:nvPr>
            <p:ph type="dt" sz="half" idx="10"/>
          </p:nvPr>
        </p:nvSpPr>
        <p:spPr/>
        <p:txBody>
          <a:bodyPr/>
          <a:lstStyle/>
          <a:p>
            <a:endParaRPr lang="en-MW"/>
          </a:p>
        </p:txBody>
      </p:sp>
      <p:sp>
        <p:nvSpPr>
          <p:cNvPr id="7" name="Slide Number Placeholder 6">
            <a:extLst>
              <a:ext uri="{FF2B5EF4-FFF2-40B4-BE49-F238E27FC236}">
                <a16:creationId xmlns:a16="http://schemas.microsoft.com/office/drawing/2014/main" id="{2EBAEABA-2F98-47D9-BB76-F8A88ECCF109}"/>
              </a:ext>
            </a:extLst>
          </p:cNvPr>
          <p:cNvSpPr>
            <a:spLocks noGrp="1"/>
          </p:cNvSpPr>
          <p:nvPr>
            <p:ph type="sldNum" sz="quarter" idx="12"/>
          </p:nvPr>
        </p:nvSpPr>
        <p:spPr>
          <a:xfrm>
            <a:off x="5728447" y="6334684"/>
            <a:ext cx="735106" cy="365125"/>
          </a:xfrm>
        </p:spPr>
        <p:txBody>
          <a:bodyPr/>
          <a:lstStyle>
            <a:lvl1pPr algn="ctr">
              <a:defRPr/>
            </a:lvl1pPr>
          </a:lstStyle>
          <a:p>
            <a:pPr algn="ctr"/>
            <a:fld id="{D6963EB2-57C1-42FA-8A26-7E0DB5B6B463}" type="slidenum">
              <a:rPr lang="en-MW" smtClean="0"/>
              <a:pPr/>
              <a:t>‹#›</a:t>
            </a:fld>
            <a:endParaRPr lang="en-MW"/>
          </a:p>
        </p:txBody>
      </p:sp>
    </p:spTree>
    <p:extLst>
      <p:ext uri="{BB962C8B-B14F-4D97-AF65-F5344CB8AC3E}">
        <p14:creationId xmlns:p14="http://schemas.microsoft.com/office/powerpoint/2010/main" val="2703139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B18AC-A143-469C-85D7-2BA5E6981289}"/>
              </a:ext>
            </a:extLst>
          </p:cNvPr>
          <p:cNvSpPr>
            <a:spLocks noGrp="1"/>
          </p:cNvSpPr>
          <p:nvPr>
            <p:ph type="title" hasCustomPrompt="1"/>
          </p:nvPr>
        </p:nvSpPr>
        <p:spPr>
          <a:xfrm>
            <a:off x="839788" y="0"/>
            <a:ext cx="10515600" cy="1325563"/>
          </a:xfrm>
        </p:spPr>
        <p:txBody>
          <a:bodyPr/>
          <a:lstStyle>
            <a:lvl1pPr>
              <a:defRPr b="1">
                <a:solidFill>
                  <a:schemeClr val="bg1"/>
                </a:solidFill>
              </a:defRPr>
            </a:lvl1pPr>
          </a:lstStyle>
          <a:p>
            <a:r>
              <a:rPr lang="en-US" dirty="0"/>
              <a:t>Click to Edit Title</a:t>
            </a:r>
            <a:endParaRPr lang="en-MW"/>
          </a:p>
        </p:txBody>
      </p:sp>
      <p:sp>
        <p:nvSpPr>
          <p:cNvPr id="3" name="Text Placeholder 2">
            <a:extLst>
              <a:ext uri="{FF2B5EF4-FFF2-40B4-BE49-F238E27FC236}">
                <a16:creationId xmlns:a16="http://schemas.microsoft.com/office/drawing/2014/main" id="{EA92CF3F-2295-4252-B902-3C32C1A679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EE16D4-52E2-4B57-BBA1-173C695D27ED}"/>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MW"/>
          </a:p>
        </p:txBody>
      </p:sp>
      <p:sp>
        <p:nvSpPr>
          <p:cNvPr id="5" name="Text Placeholder 4">
            <a:extLst>
              <a:ext uri="{FF2B5EF4-FFF2-40B4-BE49-F238E27FC236}">
                <a16:creationId xmlns:a16="http://schemas.microsoft.com/office/drawing/2014/main" id="{EBE0D1CA-2D43-4FE6-8DBE-BCA09A7A1F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28E490-6964-4F15-927B-3A93F3DD72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W"/>
          </a:p>
        </p:txBody>
      </p:sp>
      <p:sp>
        <p:nvSpPr>
          <p:cNvPr id="7" name="Date Placeholder 6">
            <a:extLst>
              <a:ext uri="{FF2B5EF4-FFF2-40B4-BE49-F238E27FC236}">
                <a16:creationId xmlns:a16="http://schemas.microsoft.com/office/drawing/2014/main" id="{DE0BF2AB-C5F6-4769-B0D3-459A9C9CA1AD}"/>
              </a:ext>
            </a:extLst>
          </p:cNvPr>
          <p:cNvSpPr>
            <a:spLocks noGrp="1"/>
          </p:cNvSpPr>
          <p:nvPr>
            <p:ph type="dt" sz="half" idx="10"/>
          </p:nvPr>
        </p:nvSpPr>
        <p:spPr/>
        <p:txBody>
          <a:bodyPr/>
          <a:lstStyle/>
          <a:p>
            <a:endParaRPr lang="en-MW"/>
          </a:p>
        </p:txBody>
      </p:sp>
      <p:sp>
        <p:nvSpPr>
          <p:cNvPr id="9" name="Slide Number Placeholder 8">
            <a:extLst>
              <a:ext uri="{FF2B5EF4-FFF2-40B4-BE49-F238E27FC236}">
                <a16:creationId xmlns:a16="http://schemas.microsoft.com/office/drawing/2014/main" id="{8F1D2651-4274-4B3A-BF5C-88E8DBA1E2A6}"/>
              </a:ext>
            </a:extLst>
          </p:cNvPr>
          <p:cNvSpPr>
            <a:spLocks noGrp="1"/>
          </p:cNvSpPr>
          <p:nvPr>
            <p:ph type="sldNum" sz="quarter" idx="12"/>
          </p:nvPr>
        </p:nvSpPr>
        <p:spPr>
          <a:xfrm>
            <a:off x="5670176" y="6356349"/>
            <a:ext cx="851647" cy="365125"/>
          </a:xfrm>
        </p:spPr>
        <p:txBody>
          <a:bodyPr/>
          <a:lstStyle>
            <a:lvl1pPr algn="ctr">
              <a:defRPr/>
            </a:lvl1pPr>
          </a:lstStyle>
          <a:p>
            <a:pPr algn="ctr"/>
            <a:fld id="{D6963EB2-57C1-42FA-8A26-7E0DB5B6B463}" type="slidenum">
              <a:rPr lang="en-MW" smtClean="0"/>
              <a:pPr/>
              <a:t>‹#›</a:t>
            </a:fld>
            <a:endParaRPr lang="en-MW"/>
          </a:p>
        </p:txBody>
      </p:sp>
    </p:spTree>
    <p:extLst>
      <p:ext uri="{BB962C8B-B14F-4D97-AF65-F5344CB8AC3E}">
        <p14:creationId xmlns:p14="http://schemas.microsoft.com/office/powerpoint/2010/main" val="2465927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0AF60-BEF0-4CD8-90DE-21284AE21A32}"/>
              </a:ext>
            </a:extLst>
          </p:cNvPr>
          <p:cNvSpPr>
            <a:spLocks noGrp="1"/>
          </p:cNvSpPr>
          <p:nvPr>
            <p:ph type="title" hasCustomPrompt="1"/>
          </p:nvPr>
        </p:nvSpPr>
        <p:spPr/>
        <p:txBody>
          <a:bodyPr/>
          <a:lstStyle>
            <a:lvl1pPr>
              <a:defRPr b="1">
                <a:solidFill>
                  <a:schemeClr val="bg1"/>
                </a:solidFill>
              </a:defRPr>
            </a:lvl1pPr>
          </a:lstStyle>
          <a:p>
            <a:r>
              <a:rPr lang="en-US" dirty="0"/>
              <a:t>Click to Edit Title</a:t>
            </a:r>
            <a:endParaRPr lang="en-MW"/>
          </a:p>
        </p:txBody>
      </p:sp>
      <p:sp>
        <p:nvSpPr>
          <p:cNvPr id="5" name="Slide Number Placeholder 4">
            <a:extLst>
              <a:ext uri="{FF2B5EF4-FFF2-40B4-BE49-F238E27FC236}">
                <a16:creationId xmlns:a16="http://schemas.microsoft.com/office/drawing/2014/main" id="{18FDD1E2-142E-4429-8004-CE32B36E387C}"/>
              </a:ext>
            </a:extLst>
          </p:cNvPr>
          <p:cNvSpPr>
            <a:spLocks noGrp="1"/>
          </p:cNvSpPr>
          <p:nvPr>
            <p:ph type="sldNum" sz="quarter" idx="12"/>
          </p:nvPr>
        </p:nvSpPr>
        <p:spPr>
          <a:xfrm>
            <a:off x="4724400" y="6342903"/>
            <a:ext cx="2743200" cy="365125"/>
          </a:xfrm>
        </p:spPr>
        <p:txBody>
          <a:bodyPr/>
          <a:lstStyle>
            <a:lvl1pPr algn="ctr">
              <a:defRPr/>
            </a:lvl1pPr>
          </a:lstStyle>
          <a:p>
            <a:pPr algn="ctr"/>
            <a:fld id="{D6963EB2-57C1-42FA-8A26-7E0DB5B6B463}" type="slidenum">
              <a:rPr lang="en-MW" smtClean="0"/>
              <a:pPr/>
              <a:t>‹#›</a:t>
            </a:fld>
            <a:endParaRPr lang="en-MW"/>
          </a:p>
        </p:txBody>
      </p:sp>
      <p:sp>
        <p:nvSpPr>
          <p:cNvPr id="7" name="Rectangle 6">
            <a:extLst>
              <a:ext uri="{FF2B5EF4-FFF2-40B4-BE49-F238E27FC236}">
                <a16:creationId xmlns:a16="http://schemas.microsoft.com/office/drawing/2014/main" id="{5E51A525-DCEA-824B-BFC2-36B7F9CE268E}"/>
              </a:ext>
            </a:extLst>
          </p:cNvPr>
          <p:cNvSpPr/>
          <p:nvPr userDrawn="1"/>
        </p:nvSpPr>
        <p:spPr>
          <a:xfrm>
            <a:off x="9072282" y="4620091"/>
            <a:ext cx="3119718" cy="2187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76676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aint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CDA51-8BDF-48C6-BCAA-D88919136BD9}"/>
              </a:ext>
            </a:extLst>
          </p:cNvPr>
          <p:cNvSpPr>
            <a:spLocks noGrp="1"/>
          </p:cNvSpPr>
          <p:nvPr>
            <p:ph type="title"/>
          </p:nvPr>
        </p:nvSpPr>
        <p:spPr>
          <a:xfrm>
            <a:off x="838200" y="67235"/>
            <a:ext cx="10852230" cy="1206501"/>
          </a:xfrm>
        </p:spPr>
        <p:txBody>
          <a:bodyPr/>
          <a:lstStyle>
            <a:lvl1pPr>
              <a:defRPr b="1">
                <a:solidFill>
                  <a:schemeClr val="bg1"/>
                </a:solidFill>
              </a:defRPr>
            </a:lvl1pPr>
          </a:lstStyle>
          <a:p>
            <a:r>
              <a:rPr lang="en-US" dirty="0"/>
              <a:t>Click to edit Master title style</a:t>
            </a:r>
            <a:endParaRPr lang="en-MW"/>
          </a:p>
        </p:txBody>
      </p:sp>
      <p:sp>
        <p:nvSpPr>
          <p:cNvPr id="6" name="Slide Number Placeholder 5">
            <a:extLst>
              <a:ext uri="{FF2B5EF4-FFF2-40B4-BE49-F238E27FC236}">
                <a16:creationId xmlns:a16="http://schemas.microsoft.com/office/drawing/2014/main" id="{EF92F18C-39B6-4ABF-AB42-26200D63F2B8}"/>
              </a:ext>
            </a:extLst>
          </p:cNvPr>
          <p:cNvSpPr>
            <a:spLocks noGrp="1"/>
          </p:cNvSpPr>
          <p:nvPr>
            <p:ph type="sldNum" sz="quarter" idx="12"/>
          </p:nvPr>
        </p:nvSpPr>
        <p:spPr>
          <a:xfrm>
            <a:off x="4757194" y="6356350"/>
            <a:ext cx="2743200" cy="365125"/>
          </a:xfrm>
        </p:spPr>
        <p:txBody>
          <a:bodyPr/>
          <a:lstStyle>
            <a:lvl1pPr algn="ctr">
              <a:defRPr/>
            </a:lvl1pPr>
          </a:lstStyle>
          <a:p>
            <a:pPr algn="ctr"/>
            <a:fld id="{D6963EB2-57C1-42FA-8A26-7E0DB5B6B463}" type="slidenum">
              <a:rPr lang="en-MW" smtClean="0"/>
              <a:pPr/>
              <a:t>‹#›</a:t>
            </a:fld>
            <a:endParaRPr lang="en-MW"/>
          </a:p>
        </p:txBody>
      </p:sp>
      <p:sp>
        <p:nvSpPr>
          <p:cNvPr id="7" name="Rectangle 6">
            <a:extLst>
              <a:ext uri="{FF2B5EF4-FFF2-40B4-BE49-F238E27FC236}">
                <a16:creationId xmlns:a16="http://schemas.microsoft.com/office/drawing/2014/main" id="{A1942039-1D85-FC49-8227-6B7279684574}"/>
              </a:ext>
            </a:extLst>
          </p:cNvPr>
          <p:cNvSpPr/>
          <p:nvPr userDrawn="1"/>
        </p:nvSpPr>
        <p:spPr>
          <a:xfrm>
            <a:off x="10241280" y="5090160"/>
            <a:ext cx="1950720" cy="1767840"/>
          </a:xfrm>
          <a:prstGeom prst="rect">
            <a:avLst/>
          </a:prstGeom>
          <a:solidFill>
            <a:srgbClr val="FFFFFF">
              <a:alpha val="7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77936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A83922-7BA7-4540-BFBF-45C0C2A24530}"/>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Title</a:t>
            </a:r>
            <a:endParaRPr lang="en-MW"/>
          </a:p>
        </p:txBody>
      </p:sp>
      <p:sp>
        <p:nvSpPr>
          <p:cNvPr id="3" name="Text Placeholder 2">
            <a:extLst>
              <a:ext uri="{FF2B5EF4-FFF2-40B4-BE49-F238E27FC236}">
                <a16:creationId xmlns:a16="http://schemas.microsoft.com/office/drawing/2014/main" id="{E3B61562-2697-4167-BF01-E04719EC437B}"/>
              </a:ext>
            </a:extLst>
          </p:cNvPr>
          <p:cNvSpPr>
            <a:spLocks noGrp="1"/>
          </p:cNvSpPr>
          <p:nvPr>
            <p:ph type="body" idx="1"/>
          </p:nvPr>
        </p:nvSpPr>
        <p:spPr>
          <a:xfrm>
            <a:off x="629855" y="1488533"/>
            <a:ext cx="11234195" cy="48678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MW"/>
          </a:p>
        </p:txBody>
      </p:sp>
      <p:sp>
        <p:nvSpPr>
          <p:cNvPr id="4" name="Date Placeholder 3">
            <a:extLst>
              <a:ext uri="{FF2B5EF4-FFF2-40B4-BE49-F238E27FC236}">
                <a16:creationId xmlns:a16="http://schemas.microsoft.com/office/drawing/2014/main" id="{6FB015DB-F1E9-4F43-B2B8-E7A715A0D3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MW"/>
          </a:p>
        </p:txBody>
      </p:sp>
      <p:sp>
        <p:nvSpPr>
          <p:cNvPr id="5" name="Footer Placeholder 4">
            <a:extLst>
              <a:ext uri="{FF2B5EF4-FFF2-40B4-BE49-F238E27FC236}">
                <a16:creationId xmlns:a16="http://schemas.microsoft.com/office/drawing/2014/main" id="{4824D90D-2B64-41C0-B785-EC55F59923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W"/>
          </a:p>
        </p:txBody>
      </p:sp>
      <p:sp>
        <p:nvSpPr>
          <p:cNvPr id="6" name="Slide Number Placeholder 5">
            <a:extLst>
              <a:ext uri="{FF2B5EF4-FFF2-40B4-BE49-F238E27FC236}">
                <a16:creationId xmlns:a16="http://schemas.microsoft.com/office/drawing/2014/main" id="{1309040F-0CAC-44FC-BBB7-801E17FCAC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963EB2-57C1-42FA-8A26-7E0DB5B6B463}" type="slidenum">
              <a:rPr lang="en-MW" smtClean="0"/>
              <a:t>‹#›</a:t>
            </a:fld>
            <a:endParaRPr lang="en-MW"/>
          </a:p>
        </p:txBody>
      </p:sp>
    </p:spTree>
    <p:extLst>
      <p:ext uri="{BB962C8B-B14F-4D97-AF65-F5344CB8AC3E}">
        <p14:creationId xmlns:p14="http://schemas.microsoft.com/office/powerpoint/2010/main" val="2989845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3" r:id="rId5"/>
    <p:sldLayoutId id="2147483654" r:id="rId6"/>
    <p:sldLayoutId id="2147483661" r:id="rId7"/>
  </p:sldLayoutIdLst>
  <p:hf hdr="0" dt="0"/>
  <p:txStyles>
    <p:titleStyle>
      <a:lvl1pPr algn="l" defTabSz="914400" rtl="0" eaLnBrk="1" latinLnBrk="0" hangingPunct="1">
        <a:lnSpc>
          <a:spcPct val="90000"/>
        </a:lnSpc>
        <a:spcBef>
          <a:spcPct val="0"/>
        </a:spcBef>
        <a:buNone/>
        <a:defRPr sz="4400" b="1" kern="1200">
          <a:solidFill>
            <a:schemeClr val="bg1"/>
          </a:solidFill>
          <a:latin typeface="Yu Gothic" panose="020B0400000000000000" pitchFamily="34" charset="-128"/>
          <a:ea typeface="Yu Gothic" panose="020B0400000000000000" pitchFamily="34" charset="-128"/>
          <a:cs typeface="+mj-cs"/>
        </a:defRPr>
      </a:lvl1pPr>
    </p:titleStyle>
    <p:bodyStyle>
      <a:lvl1pPr marL="228600" indent="-228600" algn="l" defTabSz="914400" rtl="0" eaLnBrk="1" latinLnBrk="0" hangingPunct="1">
        <a:lnSpc>
          <a:spcPct val="90000"/>
        </a:lnSpc>
        <a:spcBef>
          <a:spcPts val="1000"/>
        </a:spcBef>
        <a:buFontTx/>
        <a:buBlip>
          <a:blip r:embed="rId10"/>
        </a:buBlip>
        <a:defRPr sz="2800" kern="1200">
          <a:solidFill>
            <a:schemeClr val="tx1"/>
          </a:solidFill>
          <a:latin typeface="Yu Gothic" panose="020B0400000000000000" pitchFamily="34" charset="-128"/>
          <a:ea typeface="Yu Gothic" panose="020B0400000000000000" pitchFamily="34" charset="-128"/>
          <a:cs typeface="+mn-cs"/>
        </a:defRPr>
      </a:lvl1pPr>
      <a:lvl2pPr marL="685800" indent="-228600" algn="l" defTabSz="914400" rtl="0" eaLnBrk="1" latinLnBrk="0" hangingPunct="1">
        <a:lnSpc>
          <a:spcPct val="90000"/>
        </a:lnSpc>
        <a:spcBef>
          <a:spcPts val="500"/>
        </a:spcBef>
        <a:buClr>
          <a:srgbClr val="F4772E"/>
        </a:buClr>
        <a:buSzPct val="115000"/>
        <a:buFont typeface="Arial" panose="020B0604020202020204" pitchFamily="34" charset="0"/>
        <a:buChar char="•"/>
        <a:defRPr sz="2400" kern="1200">
          <a:solidFill>
            <a:schemeClr val="tx1"/>
          </a:solidFill>
          <a:latin typeface="Yu Gothic" panose="020B0400000000000000" pitchFamily="34" charset="-128"/>
          <a:ea typeface="Yu Gothic" panose="020B0400000000000000" pitchFamily="34" charset="-128"/>
          <a:cs typeface="+mn-cs"/>
        </a:defRPr>
      </a:lvl2pPr>
      <a:lvl3pPr marL="1257300" indent="-342900" algn="l" defTabSz="914400" rtl="0" eaLnBrk="1" latinLnBrk="0" hangingPunct="1">
        <a:lnSpc>
          <a:spcPct val="90000"/>
        </a:lnSpc>
        <a:spcBef>
          <a:spcPts val="500"/>
        </a:spcBef>
        <a:buClr>
          <a:srgbClr val="F4772E"/>
        </a:buClr>
        <a:buSzPct val="85000"/>
        <a:buFont typeface="Courier New" panose="02070309020205020404" pitchFamily="49" charset="0"/>
        <a:buChar char="o"/>
        <a:defRPr sz="2000" kern="1200">
          <a:solidFill>
            <a:schemeClr val="tx1"/>
          </a:solidFill>
          <a:latin typeface="Yu Gothic" panose="020B0400000000000000" pitchFamily="34" charset="-128"/>
          <a:ea typeface="Yu Gothic" panose="020B0400000000000000" pitchFamily="34" charset="-128"/>
          <a:cs typeface="+mn-cs"/>
        </a:defRPr>
      </a:lvl3pPr>
      <a:lvl4pPr marL="1600200" indent="-228600" algn="l" defTabSz="914400" rtl="0" eaLnBrk="1" latinLnBrk="0" hangingPunct="1">
        <a:lnSpc>
          <a:spcPct val="90000"/>
        </a:lnSpc>
        <a:spcBef>
          <a:spcPts val="500"/>
        </a:spcBef>
        <a:buClr>
          <a:srgbClr val="F4772E"/>
        </a:buClr>
        <a:buSzPct val="75000"/>
        <a:buFont typeface="Courier New" panose="02070309020205020404" pitchFamily="49" charset="0"/>
        <a:buChar char="o"/>
        <a:defRPr sz="1800" kern="1200">
          <a:solidFill>
            <a:schemeClr val="tx1"/>
          </a:solidFill>
          <a:latin typeface="Yu Gothic" panose="020B0400000000000000" pitchFamily="34" charset="-128"/>
          <a:ea typeface="Yu Gothic" panose="020B0400000000000000" pitchFamily="34" charset="-128"/>
          <a:cs typeface="+mn-cs"/>
        </a:defRPr>
      </a:lvl4pPr>
      <a:lvl5pPr marL="2057400" indent="-228600" algn="l" defTabSz="914400" rtl="0" eaLnBrk="1" latinLnBrk="0" hangingPunct="1">
        <a:lnSpc>
          <a:spcPct val="90000"/>
        </a:lnSpc>
        <a:spcBef>
          <a:spcPts val="500"/>
        </a:spcBef>
        <a:buClr>
          <a:srgbClr val="F4772E"/>
        </a:buClr>
        <a:buSzPct val="68000"/>
        <a:buFont typeface="Courier New" panose="02070309020205020404" pitchFamily="49" charset="0"/>
        <a:buChar char="o"/>
        <a:defRPr sz="1800" kern="1200">
          <a:solidFill>
            <a:schemeClr val="tx1"/>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M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a.gondwe@mwapata.mw"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B32BE-8897-734D-80D4-6112DF9FB1D5}"/>
              </a:ext>
            </a:extLst>
          </p:cNvPr>
          <p:cNvSpPr>
            <a:spLocks noGrp="1"/>
          </p:cNvSpPr>
          <p:nvPr>
            <p:ph type="ctrTitle"/>
          </p:nvPr>
        </p:nvSpPr>
        <p:spPr>
          <a:xfrm>
            <a:off x="0" y="2119711"/>
            <a:ext cx="12191999" cy="1623614"/>
          </a:xfrm>
        </p:spPr>
        <p:txBody>
          <a:bodyPr>
            <a:noAutofit/>
          </a:bodyPr>
          <a:lstStyle/>
          <a:p>
            <a:r>
              <a:rPr lang="en-US" sz="4000" dirty="0"/>
              <a:t>Does accessing multiple social support programmes improve household resilience and food security?</a:t>
            </a:r>
          </a:p>
        </p:txBody>
      </p:sp>
      <p:sp>
        <p:nvSpPr>
          <p:cNvPr id="3" name="Subtitle 2">
            <a:extLst>
              <a:ext uri="{FF2B5EF4-FFF2-40B4-BE49-F238E27FC236}">
                <a16:creationId xmlns:a16="http://schemas.microsoft.com/office/drawing/2014/main" id="{7B31E5A4-36D3-514B-9B6F-D759C33FA5A5}"/>
              </a:ext>
            </a:extLst>
          </p:cNvPr>
          <p:cNvSpPr>
            <a:spLocks noGrp="1"/>
          </p:cNvSpPr>
          <p:nvPr>
            <p:ph type="subTitle" idx="1"/>
          </p:nvPr>
        </p:nvSpPr>
        <p:spPr>
          <a:xfrm>
            <a:off x="0" y="4062035"/>
            <a:ext cx="12192000" cy="582330"/>
          </a:xfrm>
        </p:spPr>
        <p:txBody>
          <a:bodyPr>
            <a:normAutofit fontScale="85000" lnSpcReduction="10000"/>
          </a:bodyPr>
          <a:lstStyle/>
          <a:p>
            <a:pPr>
              <a:lnSpc>
                <a:spcPct val="170000"/>
              </a:lnSpc>
            </a:pPr>
            <a:r>
              <a:rPr lang="en-US" b="1" dirty="0"/>
              <a:t>Anderson Gondwe, Bonface Nankwenya, Dinah Salonga, &amp; Levison Chiwaula</a:t>
            </a:r>
          </a:p>
        </p:txBody>
      </p:sp>
      <p:sp>
        <p:nvSpPr>
          <p:cNvPr id="5" name="Text Placeholder 4">
            <a:extLst>
              <a:ext uri="{FF2B5EF4-FFF2-40B4-BE49-F238E27FC236}">
                <a16:creationId xmlns:a16="http://schemas.microsoft.com/office/drawing/2014/main" id="{0D2913D1-ECFE-EF48-9EFF-8C6F3D8C2933}"/>
              </a:ext>
            </a:extLst>
          </p:cNvPr>
          <p:cNvSpPr>
            <a:spLocks noGrp="1"/>
          </p:cNvSpPr>
          <p:nvPr>
            <p:ph type="body" sz="quarter" idx="14"/>
          </p:nvPr>
        </p:nvSpPr>
        <p:spPr>
          <a:xfrm>
            <a:off x="0" y="5765785"/>
            <a:ext cx="12192000" cy="384644"/>
          </a:xfrm>
        </p:spPr>
        <p:txBody>
          <a:bodyPr>
            <a:noAutofit/>
          </a:bodyPr>
          <a:lstStyle/>
          <a:p>
            <a:r>
              <a:rPr lang="en-US" sz="2100" b="1" dirty="0"/>
              <a:t>22 January 2026</a:t>
            </a:r>
          </a:p>
        </p:txBody>
      </p:sp>
      <p:sp>
        <p:nvSpPr>
          <p:cNvPr id="11" name="TextBox 10">
            <a:extLst>
              <a:ext uri="{FF2B5EF4-FFF2-40B4-BE49-F238E27FC236}">
                <a16:creationId xmlns:a16="http://schemas.microsoft.com/office/drawing/2014/main" id="{16AFBC0F-97EB-1632-F15E-41699EDD47AE}"/>
              </a:ext>
            </a:extLst>
          </p:cNvPr>
          <p:cNvSpPr txBox="1"/>
          <p:nvPr/>
        </p:nvSpPr>
        <p:spPr>
          <a:xfrm>
            <a:off x="0" y="5128413"/>
            <a:ext cx="12192000" cy="530915"/>
          </a:xfrm>
          <a:prstGeom prst="rect">
            <a:avLst/>
          </a:prstGeom>
          <a:noFill/>
        </p:spPr>
        <p:txBody>
          <a:bodyPr wrap="square">
            <a:spAutoFit/>
          </a:bodyPr>
          <a:lstStyle/>
          <a:p>
            <a:pPr algn="ctr">
              <a:lnSpc>
                <a:spcPct val="150000"/>
              </a:lnSpc>
            </a:pPr>
            <a:r>
              <a:rPr lang="en-US" sz="2100" b="1" dirty="0">
                <a:latin typeface="Yu Gothic" panose="020B0400000000000000" pitchFamily="34" charset="-128"/>
                <a:ea typeface="Yu Gothic" panose="020B0400000000000000" pitchFamily="34" charset="-128"/>
              </a:rPr>
              <a:t>BICC, Lilongwe</a:t>
            </a:r>
          </a:p>
        </p:txBody>
      </p:sp>
      <p:sp>
        <p:nvSpPr>
          <p:cNvPr id="4" name="Rectangle 3"/>
          <p:cNvSpPr/>
          <p:nvPr/>
        </p:nvSpPr>
        <p:spPr>
          <a:xfrm>
            <a:off x="4338122" y="4749937"/>
            <a:ext cx="4118435" cy="369332"/>
          </a:xfrm>
          <a:prstGeom prst="rect">
            <a:avLst/>
          </a:prstGeom>
        </p:spPr>
        <p:txBody>
          <a:bodyPr wrap="none">
            <a:spAutoFit/>
          </a:bodyPr>
          <a:lstStyle/>
          <a:p>
            <a:r>
              <a:rPr lang="en-ZW" dirty="0">
                <a:solidFill>
                  <a:srgbClr val="FF0000"/>
                </a:solidFill>
                <a:latin typeface="Yu Gothic" panose="020B0400000000000000" pitchFamily="34" charset="-128"/>
                <a:ea typeface="Yu Gothic" panose="020B0400000000000000" pitchFamily="34" charset="-128"/>
                <a:cs typeface="Times New Roman" panose="02020603050405020304" pitchFamily="18" charset="0"/>
              </a:rPr>
              <a:t>Policy Brief Dissemination Workshop</a:t>
            </a:r>
            <a:endParaRPr lang="en-US" dirty="0">
              <a:solidFill>
                <a:srgbClr val="FF0000"/>
              </a:solidFill>
              <a:latin typeface="Yu Gothic" panose="020B0400000000000000" pitchFamily="34" charset="-128"/>
              <a:ea typeface="Yu Gothic" panose="020B0400000000000000" pitchFamily="34" charset="-128"/>
              <a:cs typeface="Times New Roman" panose="02020603050405020304" pitchFamily="18" charset="0"/>
            </a:endParaRPr>
          </a:p>
        </p:txBody>
      </p:sp>
    </p:spTree>
    <p:extLst>
      <p:ext uri="{BB962C8B-B14F-4D97-AF65-F5344CB8AC3E}">
        <p14:creationId xmlns:p14="http://schemas.microsoft.com/office/powerpoint/2010/main" val="31505256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012FD-8165-044C-97BE-D567F2D725CE}"/>
              </a:ext>
            </a:extLst>
          </p:cNvPr>
          <p:cNvSpPr>
            <a:spLocks noGrp="1"/>
          </p:cNvSpPr>
          <p:nvPr>
            <p:ph type="title"/>
          </p:nvPr>
        </p:nvSpPr>
        <p:spPr>
          <a:xfrm>
            <a:off x="0" y="67235"/>
            <a:ext cx="12192000" cy="1206501"/>
          </a:xfrm>
        </p:spPr>
        <p:txBody>
          <a:bodyPr>
            <a:normAutofit/>
          </a:bodyPr>
          <a:lstStyle/>
          <a:p>
            <a:pPr algn="just"/>
            <a:r>
              <a:rPr lang="en-US" sz="4000" dirty="0"/>
              <a:t>Relationship between multiple social support programmes and food security</a:t>
            </a:r>
          </a:p>
        </p:txBody>
      </p:sp>
      <p:sp>
        <p:nvSpPr>
          <p:cNvPr id="6" name="Slide Number Placeholder 5">
            <a:extLst>
              <a:ext uri="{FF2B5EF4-FFF2-40B4-BE49-F238E27FC236}">
                <a16:creationId xmlns:a16="http://schemas.microsoft.com/office/drawing/2014/main" id="{248CB127-6D97-9441-A033-FBADD6F5646C}"/>
              </a:ext>
            </a:extLst>
          </p:cNvPr>
          <p:cNvSpPr>
            <a:spLocks noGrp="1"/>
          </p:cNvSpPr>
          <p:nvPr>
            <p:ph type="sldNum" sz="quarter" idx="12"/>
          </p:nvPr>
        </p:nvSpPr>
        <p:spPr/>
        <p:txBody>
          <a:bodyPr/>
          <a:lstStyle/>
          <a:p>
            <a:pPr algn="ctr"/>
            <a:fld id="{D6963EB2-57C1-42FA-8A26-7E0DB5B6B463}" type="slidenum">
              <a:rPr lang="en-MW" smtClean="0"/>
              <a:pPr algn="ctr"/>
              <a:t>9</a:t>
            </a:fld>
            <a:endParaRPr lang="en-MW"/>
          </a:p>
        </p:txBody>
      </p:sp>
      <p:sp>
        <p:nvSpPr>
          <p:cNvPr id="8" name="TextBox 7">
            <a:extLst>
              <a:ext uri="{FF2B5EF4-FFF2-40B4-BE49-F238E27FC236}">
                <a16:creationId xmlns:a16="http://schemas.microsoft.com/office/drawing/2014/main" id="{76753849-D414-E5C8-8F6D-2916F604B335}"/>
              </a:ext>
            </a:extLst>
          </p:cNvPr>
          <p:cNvSpPr txBox="1"/>
          <p:nvPr/>
        </p:nvSpPr>
        <p:spPr>
          <a:xfrm>
            <a:off x="107575" y="1542771"/>
            <a:ext cx="7620001" cy="5001369"/>
          </a:xfrm>
          <a:prstGeom prst="rect">
            <a:avLst/>
          </a:prstGeom>
          <a:noFill/>
        </p:spPr>
        <p:txBody>
          <a:bodyPr wrap="square">
            <a:spAutoFit/>
          </a:bodyPr>
          <a:lstStyle/>
          <a:p>
            <a:pPr marL="627063" marR="0" lvl="1" indent="-627063" algn="just" defTabSz="914400" rtl="0" eaLnBrk="1" fontAlgn="auto" latinLnBrk="0" hangingPunct="1">
              <a:lnSpc>
                <a:spcPct val="150000"/>
              </a:lnSpc>
              <a:spcBef>
                <a:spcPts val="600"/>
              </a:spcBef>
              <a:spcAft>
                <a:spcPts val="600"/>
              </a:spcAft>
              <a:buClrTx/>
              <a:buSzPct val="90000"/>
              <a:buFontTx/>
              <a:buBlip>
                <a:blip r:embed="rId3"/>
              </a:buBlip>
              <a:tabLst/>
              <a:defRPr/>
            </a:pPr>
            <a:r>
              <a:rPr lang="en-US" sz="2300" b="1" dirty="0">
                <a:solidFill>
                  <a:prstClr val="black"/>
                </a:solidFill>
                <a:latin typeface="Yu Gothic" panose="020B0400000000000000" pitchFamily="34" charset="-128"/>
                <a:ea typeface="Yu Gothic" panose="020B0400000000000000" pitchFamily="34" charset="-128"/>
              </a:rPr>
              <a:t>Positive relationship between SSP and FCS </a:t>
            </a:r>
          </a:p>
          <a:p>
            <a:pPr marL="806450" lvl="1" indent="-179388" algn="just">
              <a:lnSpc>
                <a:spcPct val="150000"/>
              </a:lnSpc>
              <a:spcBef>
                <a:spcPts val="600"/>
              </a:spcBef>
              <a:spcAft>
                <a:spcPts val="600"/>
              </a:spcAft>
              <a:buClr>
                <a:srgbClr val="F4772E"/>
              </a:buClr>
              <a:buSzPct val="115000"/>
              <a:buFont typeface="Arial" panose="020B0604020202020204" pitchFamily="34" charset="0"/>
              <a:buChar char="•"/>
              <a:defRPr/>
            </a:pPr>
            <a:r>
              <a:rPr lang="en-US" sz="2000" dirty="0">
                <a:solidFill>
                  <a:prstClr val="black"/>
                </a:solidFill>
                <a:latin typeface="Yu Gothic" panose="020B0400000000000000" pitchFamily="34" charset="-128"/>
                <a:ea typeface="Yu Gothic" panose="020B0400000000000000" pitchFamily="34" charset="-128"/>
              </a:rPr>
              <a:t>Households receiving four SSPs have an FCS that is on average 9.84 points higher than households that did not received any SSP</a:t>
            </a:r>
          </a:p>
          <a:p>
            <a:pPr marL="806450" lvl="1" indent="-179388" algn="just">
              <a:lnSpc>
                <a:spcPct val="150000"/>
              </a:lnSpc>
              <a:spcBef>
                <a:spcPts val="600"/>
              </a:spcBef>
              <a:spcAft>
                <a:spcPts val="600"/>
              </a:spcAft>
              <a:buClr>
                <a:srgbClr val="F4772E"/>
              </a:buClr>
              <a:buSzPct val="115000"/>
              <a:buFont typeface="Arial" panose="020B0604020202020204" pitchFamily="34" charset="0"/>
              <a:buChar char="•"/>
              <a:defRPr/>
            </a:pPr>
            <a:r>
              <a:rPr lang="en-US" sz="2000" dirty="0">
                <a:solidFill>
                  <a:prstClr val="black"/>
                </a:solidFill>
                <a:latin typeface="Yu Gothic" panose="020B0400000000000000" pitchFamily="34" charset="-128"/>
                <a:ea typeface="Yu Gothic" panose="020B0400000000000000" pitchFamily="34" charset="-128"/>
              </a:rPr>
              <a:t>Households benefiting from one to three programmes did not show statistically significant differences in FCS compared to non-participants.</a:t>
            </a:r>
          </a:p>
          <a:p>
            <a:pPr indent="-228600" algn="just">
              <a:lnSpc>
                <a:spcPct val="150000"/>
              </a:lnSpc>
              <a:spcBef>
                <a:spcPts val="600"/>
              </a:spcBef>
              <a:spcAft>
                <a:spcPts val="600"/>
              </a:spcAft>
              <a:buSzPct val="90000"/>
              <a:buBlip>
                <a:blip r:embed="rId3"/>
              </a:buBlip>
              <a:defRPr/>
            </a:pPr>
            <a:r>
              <a:rPr lang="en-US" sz="2300" b="1" dirty="0">
                <a:solidFill>
                  <a:prstClr val="black"/>
                </a:solidFill>
                <a:latin typeface="Yu Gothic" panose="020B0400000000000000" pitchFamily="34" charset="-128"/>
                <a:ea typeface="Yu Gothic" panose="020B0400000000000000" pitchFamily="34" charset="-128"/>
              </a:rPr>
              <a:t>Other positive factors</a:t>
            </a:r>
          </a:p>
          <a:p>
            <a:pPr marL="806450" lvl="1" indent="-268288" algn="just">
              <a:lnSpc>
                <a:spcPct val="150000"/>
              </a:lnSpc>
              <a:spcBef>
                <a:spcPts val="600"/>
              </a:spcBef>
              <a:spcAft>
                <a:spcPts val="600"/>
              </a:spcAft>
              <a:buClr>
                <a:srgbClr val="F4772E"/>
              </a:buClr>
              <a:buSzPct val="115000"/>
              <a:buFont typeface="Arial" panose="020B0604020202020204" pitchFamily="34" charset="0"/>
              <a:buChar char="•"/>
              <a:defRPr/>
            </a:pPr>
            <a:r>
              <a:rPr lang="en-US" sz="2000" dirty="0">
                <a:solidFill>
                  <a:prstClr val="black"/>
                </a:solidFill>
                <a:latin typeface="Yu Gothic" panose="020B0400000000000000" pitchFamily="34" charset="-128"/>
                <a:ea typeface="Yu Gothic" panose="020B0400000000000000" pitchFamily="34" charset="-128"/>
              </a:rPr>
              <a:t>Engagement in self-employment activities</a:t>
            </a:r>
          </a:p>
        </p:txBody>
      </p:sp>
      <p:graphicFrame>
        <p:nvGraphicFramePr>
          <p:cNvPr id="3" name="Table 2"/>
          <p:cNvGraphicFramePr>
            <a:graphicFrameLocks noGrp="1"/>
          </p:cNvGraphicFramePr>
          <p:nvPr>
            <p:extLst>
              <p:ext uri="{D42A27DB-BD31-4B8C-83A1-F6EECF244321}">
                <p14:modId xmlns:p14="http://schemas.microsoft.com/office/powerpoint/2010/main" val="1138889737"/>
              </p:ext>
            </p:extLst>
          </p:nvPr>
        </p:nvGraphicFramePr>
        <p:xfrm>
          <a:off x="7933766" y="1471895"/>
          <a:ext cx="4087905" cy="4158583"/>
        </p:xfrm>
        <a:graphic>
          <a:graphicData uri="http://schemas.openxmlformats.org/drawingml/2006/table">
            <a:tbl>
              <a:tblPr firstRow="1" firstCol="1" bandRow="1">
                <a:tableStyleId>{5940675A-B579-460E-94D1-54222C63F5DA}</a:tableStyleId>
              </a:tblPr>
              <a:tblGrid>
                <a:gridCol w="2550573">
                  <a:extLst>
                    <a:ext uri="{9D8B030D-6E8A-4147-A177-3AD203B41FA5}">
                      <a16:colId xmlns:a16="http://schemas.microsoft.com/office/drawing/2014/main" val="436706466"/>
                    </a:ext>
                  </a:extLst>
                </a:gridCol>
                <a:gridCol w="1537332">
                  <a:extLst>
                    <a:ext uri="{9D8B030D-6E8A-4147-A177-3AD203B41FA5}">
                      <a16:colId xmlns:a16="http://schemas.microsoft.com/office/drawing/2014/main" val="194588303"/>
                    </a:ext>
                  </a:extLst>
                </a:gridCol>
              </a:tblGrid>
              <a:tr h="680450">
                <a:tc>
                  <a:txBody>
                    <a:bodyPr/>
                    <a:lstStyle/>
                    <a:p>
                      <a:pPr>
                        <a:lnSpc>
                          <a:spcPct val="107000"/>
                        </a:lnSpc>
                        <a:spcAft>
                          <a:spcPts val="0"/>
                        </a:spcAft>
                      </a:pPr>
                      <a:r>
                        <a:rPr lang="en-ZA" sz="2000" b="1" dirty="0">
                          <a:effectLst/>
                          <a:latin typeface="Yu Gothic" panose="020B0400000000000000" pitchFamily="34" charset="-128"/>
                          <a:ea typeface="Yu Gothic" panose="020B0400000000000000" pitchFamily="34" charset="-128"/>
                        </a:rPr>
                        <a:t>Variable</a:t>
                      </a:r>
                      <a:endParaRPr lang="en-ZA" sz="2000" b="1" dirty="0">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2000" b="1" dirty="0">
                          <a:effectLst/>
                          <a:latin typeface="Yu Gothic" panose="020B0400000000000000" pitchFamily="34" charset="-128"/>
                          <a:ea typeface="Yu Gothic" panose="020B0400000000000000" pitchFamily="34" charset="-128"/>
                        </a:rPr>
                        <a:t>Coefficient</a:t>
                      </a:r>
                      <a:endParaRPr lang="en-ZA" sz="2000" b="1" dirty="0">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911950177"/>
                  </a:ext>
                </a:extLst>
              </a:tr>
              <a:tr h="754205">
                <a:tc>
                  <a:txBody>
                    <a:bodyPr/>
                    <a:lstStyle/>
                    <a:p>
                      <a:pPr>
                        <a:lnSpc>
                          <a:spcPct val="107000"/>
                        </a:lnSpc>
                        <a:spcAft>
                          <a:spcPts val="0"/>
                        </a:spcAft>
                      </a:pPr>
                      <a:r>
                        <a:rPr lang="en-ZA" sz="2000" dirty="0">
                          <a:effectLst/>
                          <a:latin typeface="Yu Gothic" panose="020B0400000000000000" pitchFamily="34" charset="-128"/>
                          <a:ea typeface="Yu Gothic" panose="020B0400000000000000" pitchFamily="34" charset="-128"/>
                        </a:rPr>
                        <a:t>1 SSP</a:t>
                      </a:r>
                      <a:endParaRPr lang="en-ZA" sz="2000" dirty="0">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2000" dirty="0">
                          <a:effectLst/>
                          <a:latin typeface="Yu Gothic" panose="020B0400000000000000" pitchFamily="34" charset="-128"/>
                          <a:ea typeface="Yu Gothic" panose="020B0400000000000000" pitchFamily="34" charset="-128"/>
                        </a:rPr>
                        <a:t>0.269</a:t>
                      </a:r>
                      <a:endParaRPr lang="en-ZA" sz="2000" dirty="0">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745774401"/>
                  </a:ext>
                </a:extLst>
              </a:tr>
              <a:tr h="680982">
                <a:tc>
                  <a:txBody>
                    <a:bodyPr/>
                    <a:lstStyle/>
                    <a:p>
                      <a:pPr>
                        <a:lnSpc>
                          <a:spcPct val="107000"/>
                        </a:lnSpc>
                        <a:spcAft>
                          <a:spcPts val="0"/>
                        </a:spcAft>
                      </a:pPr>
                      <a:r>
                        <a:rPr lang="en-ZA" sz="2000" dirty="0">
                          <a:effectLst/>
                          <a:latin typeface="Yu Gothic" panose="020B0400000000000000" pitchFamily="34" charset="-128"/>
                          <a:ea typeface="Yu Gothic" panose="020B0400000000000000" pitchFamily="34" charset="-128"/>
                        </a:rPr>
                        <a:t>2 SSP</a:t>
                      </a:r>
                      <a:endParaRPr lang="en-ZA" sz="2000" dirty="0">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2000" dirty="0">
                          <a:effectLst/>
                          <a:latin typeface="Yu Gothic" panose="020B0400000000000000" pitchFamily="34" charset="-128"/>
                          <a:ea typeface="Yu Gothic" panose="020B0400000000000000" pitchFamily="34" charset="-128"/>
                        </a:rPr>
                        <a:t>0.577</a:t>
                      </a:r>
                      <a:endParaRPr lang="en-ZA" sz="2000" dirty="0">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671873219"/>
                  </a:ext>
                </a:extLst>
              </a:tr>
              <a:tr h="680982">
                <a:tc>
                  <a:txBody>
                    <a:bodyPr/>
                    <a:lstStyle/>
                    <a:p>
                      <a:pPr>
                        <a:lnSpc>
                          <a:spcPct val="107000"/>
                        </a:lnSpc>
                        <a:spcAft>
                          <a:spcPts val="0"/>
                        </a:spcAft>
                      </a:pPr>
                      <a:r>
                        <a:rPr lang="en-ZA" sz="2000" dirty="0">
                          <a:effectLst/>
                          <a:latin typeface="Yu Gothic" panose="020B0400000000000000" pitchFamily="34" charset="-128"/>
                          <a:ea typeface="Yu Gothic" panose="020B0400000000000000" pitchFamily="34" charset="-128"/>
                        </a:rPr>
                        <a:t>3 SSP</a:t>
                      </a:r>
                      <a:endParaRPr lang="en-ZA" sz="2000" dirty="0">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2000" dirty="0">
                          <a:effectLst/>
                          <a:latin typeface="Yu Gothic" panose="020B0400000000000000" pitchFamily="34" charset="-128"/>
                          <a:ea typeface="Yu Gothic" panose="020B0400000000000000" pitchFamily="34" charset="-128"/>
                        </a:rPr>
                        <a:t>0.486</a:t>
                      </a:r>
                      <a:endParaRPr lang="en-ZA" sz="2000" dirty="0">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41340534"/>
                  </a:ext>
                </a:extLst>
              </a:tr>
              <a:tr h="680982">
                <a:tc>
                  <a:txBody>
                    <a:bodyPr/>
                    <a:lstStyle/>
                    <a:p>
                      <a:pPr>
                        <a:lnSpc>
                          <a:spcPct val="107000"/>
                        </a:lnSpc>
                        <a:spcAft>
                          <a:spcPts val="0"/>
                        </a:spcAft>
                      </a:pPr>
                      <a:r>
                        <a:rPr lang="en-ZA" sz="2000" dirty="0">
                          <a:effectLst/>
                          <a:latin typeface="Yu Gothic" panose="020B0400000000000000" pitchFamily="34" charset="-128"/>
                          <a:ea typeface="Yu Gothic" panose="020B0400000000000000" pitchFamily="34" charset="-128"/>
                        </a:rPr>
                        <a:t>4 SSP</a:t>
                      </a:r>
                      <a:endParaRPr lang="en-ZA" sz="2000" dirty="0">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2000" dirty="0">
                          <a:effectLst/>
                          <a:latin typeface="Yu Gothic" panose="020B0400000000000000" pitchFamily="34" charset="-128"/>
                          <a:ea typeface="Yu Gothic" panose="020B0400000000000000" pitchFamily="34" charset="-128"/>
                        </a:rPr>
                        <a:t>9.837**</a:t>
                      </a:r>
                      <a:endParaRPr lang="en-ZA" sz="2000" dirty="0">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550680670"/>
                  </a:ext>
                </a:extLst>
              </a:tr>
              <a:tr h="680982">
                <a:tc>
                  <a:txBody>
                    <a:bodyPr/>
                    <a:lstStyle/>
                    <a:p>
                      <a:pPr>
                        <a:lnSpc>
                          <a:spcPct val="107000"/>
                        </a:lnSpc>
                        <a:spcAft>
                          <a:spcPts val="0"/>
                        </a:spcAft>
                      </a:pPr>
                      <a:r>
                        <a:rPr lang="en-ZA" sz="2000" dirty="0">
                          <a:effectLst/>
                          <a:latin typeface="Yu Gothic" panose="020B0400000000000000" pitchFamily="34" charset="-128"/>
                          <a:ea typeface="Yu Gothic" panose="020B0400000000000000" pitchFamily="34" charset="-128"/>
                        </a:rPr>
                        <a:t>Self-employment</a:t>
                      </a:r>
                      <a:endParaRPr lang="en-ZA" sz="2000" dirty="0">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2000" dirty="0">
                          <a:effectLst/>
                          <a:latin typeface="Yu Gothic" panose="020B0400000000000000" pitchFamily="34" charset="-128"/>
                          <a:ea typeface="Yu Gothic" panose="020B0400000000000000" pitchFamily="34" charset="-128"/>
                        </a:rPr>
                        <a:t>4.327***</a:t>
                      </a:r>
                      <a:endParaRPr lang="en-ZA" sz="2000" dirty="0">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798743515"/>
                  </a:ext>
                </a:extLst>
              </a:tr>
            </a:tbl>
          </a:graphicData>
        </a:graphic>
      </p:graphicFrame>
    </p:spTree>
    <p:extLst>
      <p:ext uri="{BB962C8B-B14F-4D97-AF65-F5344CB8AC3E}">
        <p14:creationId xmlns:p14="http://schemas.microsoft.com/office/powerpoint/2010/main" val="1499875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012FD-8165-044C-97BE-D567F2D725CE}"/>
              </a:ext>
            </a:extLst>
          </p:cNvPr>
          <p:cNvSpPr>
            <a:spLocks noGrp="1"/>
          </p:cNvSpPr>
          <p:nvPr>
            <p:ph type="title"/>
          </p:nvPr>
        </p:nvSpPr>
        <p:spPr>
          <a:xfrm>
            <a:off x="0" y="67235"/>
            <a:ext cx="12192000" cy="1206501"/>
          </a:xfrm>
        </p:spPr>
        <p:txBody>
          <a:bodyPr>
            <a:normAutofit/>
          </a:bodyPr>
          <a:lstStyle/>
          <a:p>
            <a:pPr algn="just"/>
            <a:r>
              <a:rPr lang="en-US" sz="4000" dirty="0"/>
              <a:t>Relationship between multiple social support programmes and resilience status</a:t>
            </a:r>
          </a:p>
        </p:txBody>
      </p:sp>
      <p:sp>
        <p:nvSpPr>
          <p:cNvPr id="6" name="Slide Number Placeholder 5">
            <a:extLst>
              <a:ext uri="{FF2B5EF4-FFF2-40B4-BE49-F238E27FC236}">
                <a16:creationId xmlns:a16="http://schemas.microsoft.com/office/drawing/2014/main" id="{248CB127-6D97-9441-A033-FBADD6F5646C}"/>
              </a:ext>
            </a:extLst>
          </p:cNvPr>
          <p:cNvSpPr>
            <a:spLocks noGrp="1"/>
          </p:cNvSpPr>
          <p:nvPr>
            <p:ph type="sldNum" sz="quarter" idx="12"/>
          </p:nvPr>
        </p:nvSpPr>
        <p:spPr/>
        <p:txBody>
          <a:bodyPr/>
          <a:lstStyle/>
          <a:p>
            <a:pPr algn="ctr"/>
            <a:fld id="{D6963EB2-57C1-42FA-8A26-7E0DB5B6B463}" type="slidenum">
              <a:rPr lang="en-MW" smtClean="0"/>
              <a:pPr algn="ctr"/>
              <a:t>10</a:t>
            </a:fld>
            <a:endParaRPr lang="en-MW"/>
          </a:p>
        </p:txBody>
      </p:sp>
      <p:sp>
        <p:nvSpPr>
          <p:cNvPr id="8" name="TextBox 7">
            <a:extLst>
              <a:ext uri="{FF2B5EF4-FFF2-40B4-BE49-F238E27FC236}">
                <a16:creationId xmlns:a16="http://schemas.microsoft.com/office/drawing/2014/main" id="{76753849-D414-E5C8-8F6D-2916F604B335}"/>
              </a:ext>
            </a:extLst>
          </p:cNvPr>
          <p:cNvSpPr txBox="1"/>
          <p:nvPr/>
        </p:nvSpPr>
        <p:spPr>
          <a:xfrm>
            <a:off x="161365" y="1637141"/>
            <a:ext cx="7117976" cy="4608954"/>
          </a:xfrm>
          <a:prstGeom prst="rect">
            <a:avLst/>
          </a:prstGeom>
          <a:noFill/>
        </p:spPr>
        <p:txBody>
          <a:bodyPr wrap="square">
            <a:spAutoFit/>
          </a:bodyPr>
          <a:lstStyle/>
          <a:p>
            <a:pPr marL="627063" marR="0" lvl="1" indent="-627063" algn="just" defTabSz="914400" rtl="0" eaLnBrk="1" fontAlgn="auto" latinLnBrk="0" hangingPunct="1">
              <a:lnSpc>
                <a:spcPct val="150000"/>
              </a:lnSpc>
              <a:spcBef>
                <a:spcPts val="600"/>
              </a:spcBef>
              <a:spcAft>
                <a:spcPts val="600"/>
              </a:spcAft>
              <a:buClrTx/>
              <a:buSzPct val="90000"/>
              <a:buFontTx/>
              <a:buBlip>
                <a:blip r:embed="rId3"/>
              </a:buBlip>
              <a:tabLst/>
              <a:defRPr/>
            </a:pPr>
            <a:r>
              <a:rPr lang="en-US" sz="2300" b="1" dirty="0">
                <a:solidFill>
                  <a:prstClr val="black"/>
                </a:solidFill>
                <a:latin typeface="Yu Gothic" panose="020B0400000000000000" pitchFamily="34" charset="-128"/>
                <a:ea typeface="Yu Gothic" panose="020B0400000000000000" pitchFamily="34" charset="-128"/>
              </a:rPr>
              <a:t>Positive relationship between SSP and resilience status</a:t>
            </a:r>
          </a:p>
          <a:p>
            <a:pPr marL="806450" lvl="1" indent="-179388" algn="just">
              <a:lnSpc>
                <a:spcPct val="150000"/>
              </a:lnSpc>
              <a:spcBef>
                <a:spcPts val="600"/>
              </a:spcBef>
              <a:spcAft>
                <a:spcPts val="600"/>
              </a:spcAft>
              <a:buClr>
                <a:srgbClr val="F4772E"/>
              </a:buClr>
              <a:buSzPct val="115000"/>
              <a:buFont typeface="Arial" panose="020B0604020202020204" pitchFamily="34" charset="0"/>
              <a:buChar char="•"/>
              <a:defRPr/>
            </a:pPr>
            <a:r>
              <a:rPr lang="en-ZA" sz="2000" dirty="0">
                <a:solidFill>
                  <a:prstClr val="black"/>
                </a:solidFill>
                <a:latin typeface="Yu Gothic" panose="020B0400000000000000" pitchFamily="34" charset="-128"/>
                <a:ea typeface="Yu Gothic" panose="020B0400000000000000" pitchFamily="34" charset="-128"/>
              </a:rPr>
              <a:t>Resilience increases with the number of SSPs</a:t>
            </a:r>
          </a:p>
          <a:p>
            <a:pPr marL="806450" lvl="1" indent="-179388" algn="just">
              <a:lnSpc>
                <a:spcPct val="150000"/>
              </a:lnSpc>
              <a:spcBef>
                <a:spcPts val="600"/>
              </a:spcBef>
              <a:spcAft>
                <a:spcPts val="600"/>
              </a:spcAft>
              <a:buClr>
                <a:srgbClr val="F4772E"/>
              </a:buClr>
              <a:buSzPct val="115000"/>
              <a:buFont typeface="Arial" panose="020B0604020202020204" pitchFamily="34" charset="0"/>
              <a:buChar char="•"/>
              <a:defRPr/>
            </a:pPr>
            <a:r>
              <a:rPr lang="en-ZA" sz="2000" dirty="0">
                <a:solidFill>
                  <a:prstClr val="black"/>
                </a:solidFill>
                <a:latin typeface="Yu Gothic" panose="020B0400000000000000" pitchFamily="34" charset="-128"/>
                <a:ea typeface="Yu Gothic" panose="020B0400000000000000" pitchFamily="34" charset="-128"/>
              </a:rPr>
              <a:t>Size of the coefficients, which increases in absolute terms with the number of social support programmes</a:t>
            </a:r>
          </a:p>
          <a:p>
            <a:pPr indent="-228600" algn="just">
              <a:lnSpc>
                <a:spcPct val="150000"/>
              </a:lnSpc>
              <a:spcBef>
                <a:spcPts val="600"/>
              </a:spcBef>
              <a:spcAft>
                <a:spcPts val="600"/>
              </a:spcAft>
              <a:buSzPct val="90000"/>
              <a:buBlip>
                <a:blip r:embed="rId3"/>
              </a:buBlip>
              <a:defRPr/>
            </a:pPr>
            <a:r>
              <a:rPr lang="en-US" sz="2300" b="1" dirty="0" smtClean="0">
                <a:solidFill>
                  <a:prstClr val="black"/>
                </a:solidFill>
                <a:latin typeface="Yu Gothic" panose="020B0400000000000000" pitchFamily="34" charset="-128"/>
                <a:ea typeface="Yu Gothic" panose="020B0400000000000000" pitchFamily="34" charset="-128"/>
              </a:rPr>
              <a:t>Other </a:t>
            </a:r>
            <a:r>
              <a:rPr lang="en-US" sz="2300" b="1" dirty="0">
                <a:solidFill>
                  <a:prstClr val="black"/>
                </a:solidFill>
                <a:latin typeface="Yu Gothic" panose="020B0400000000000000" pitchFamily="34" charset="-128"/>
                <a:ea typeface="Yu Gothic" panose="020B0400000000000000" pitchFamily="34" charset="-128"/>
              </a:rPr>
              <a:t>positive factors</a:t>
            </a:r>
          </a:p>
          <a:p>
            <a:pPr marL="806450" lvl="1" indent="-268288" algn="just">
              <a:lnSpc>
                <a:spcPct val="150000"/>
              </a:lnSpc>
              <a:spcBef>
                <a:spcPts val="600"/>
              </a:spcBef>
              <a:spcAft>
                <a:spcPts val="600"/>
              </a:spcAft>
              <a:buClr>
                <a:srgbClr val="F4772E"/>
              </a:buClr>
              <a:buSzPct val="115000"/>
              <a:buFont typeface="Arial" panose="020B0604020202020204" pitchFamily="34" charset="0"/>
              <a:buChar char="•"/>
              <a:defRPr/>
            </a:pPr>
            <a:r>
              <a:rPr lang="en-US" sz="2000" dirty="0">
                <a:solidFill>
                  <a:prstClr val="black"/>
                </a:solidFill>
                <a:latin typeface="Yu Gothic" panose="020B0400000000000000" pitchFamily="34" charset="-128"/>
                <a:ea typeface="Yu Gothic" panose="020B0400000000000000" pitchFamily="34" charset="-128"/>
              </a:rPr>
              <a:t>Self-employment, education qualification </a:t>
            </a:r>
          </a:p>
        </p:txBody>
      </p:sp>
      <p:graphicFrame>
        <p:nvGraphicFramePr>
          <p:cNvPr id="3" name="Table 2"/>
          <p:cNvGraphicFramePr>
            <a:graphicFrameLocks noGrp="1"/>
          </p:cNvGraphicFramePr>
          <p:nvPr>
            <p:extLst>
              <p:ext uri="{D42A27DB-BD31-4B8C-83A1-F6EECF244321}">
                <p14:modId xmlns:p14="http://schemas.microsoft.com/office/powerpoint/2010/main" val="1628515979"/>
              </p:ext>
            </p:extLst>
          </p:nvPr>
        </p:nvGraphicFramePr>
        <p:xfrm>
          <a:off x="7500394" y="1734421"/>
          <a:ext cx="4306570" cy="4001508"/>
        </p:xfrm>
        <a:graphic>
          <a:graphicData uri="http://schemas.openxmlformats.org/drawingml/2006/table">
            <a:tbl>
              <a:tblPr firstRow="1" firstCol="1" bandRow="1">
                <a:tableStyleId>{5940675A-B579-460E-94D1-54222C63F5DA}</a:tableStyleId>
              </a:tblPr>
              <a:tblGrid>
                <a:gridCol w="2537359">
                  <a:extLst>
                    <a:ext uri="{9D8B030D-6E8A-4147-A177-3AD203B41FA5}">
                      <a16:colId xmlns:a16="http://schemas.microsoft.com/office/drawing/2014/main" val="2449900180"/>
                    </a:ext>
                  </a:extLst>
                </a:gridCol>
                <a:gridCol w="1769211">
                  <a:extLst>
                    <a:ext uri="{9D8B030D-6E8A-4147-A177-3AD203B41FA5}">
                      <a16:colId xmlns:a16="http://schemas.microsoft.com/office/drawing/2014/main" val="1093571715"/>
                    </a:ext>
                  </a:extLst>
                </a:gridCol>
              </a:tblGrid>
              <a:tr h="444612">
                <a:tc>
                  <a:txBody>
                    <a:bodyPr/>
                    <a:lstStyle/>
                    <a:p>
                      <a:pPr>
                        <a:lnSpc>
                          <a:spcPct val="107000"/>
                        </a:lnSpc>
                        <a:spcAft>
                          <a:spcPts val="0"/>
                        </a:spcAft>
                      </a:pPr>
                      <a:r>
                        <a:rPr lang="en-ZA" sz="2000" b="1" dirty="0">
                          <a:effectLst/>
                          <a:latin typeface="Yu Gothic" panose="020B0400000000000000" pitchFamily="34" charset="-128"/>
                          <a:ea typeface="Yu Gothic" panose="020B0400000000000000" pitchFamily="34" charset="-128"/>
                        </a:rPr>
                        <a:t>Variable </a:t>
                      </a:r>
                      <a:endParaRPr lang="en-ZA" sz="2000" b="1" dirty="0">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2000" b="1" dirty="0">
                          <a:effectLst/>
                          <a:latin typeface="Yu Gothic" panose="020B0400000000000000" pitchFamily="34" charset="-128"/>
                          <a:ea typeface="Yu Gothic" panose="020B0400000000000000" pitchFamily="34" charset="-128"/>
                        </a:rPr>
                        <a:t>Coefficient</a:t>
                      </a:r>
                      <a:endParaRPr lang="en-ZA" sz="2000" b="1" dirty="0">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56171141"/>
                  </a:ext>
                </a:extLst>
              </a:tr>
              <a:tr h="444612">
                <a:tc>
                  <a:txBody>
                    <a:bodyPr/>
                    <a:lstStyle/>
                    <a:p>
                      <a:pPr>
                        <a:lnSpc>
                          <a:spcPct val="107000"/>
                        </a:lnSpc>
                        <a:spcAft>
                          <a:spcPts val="0"/>
                        </a:spcAft>
                      </a:pPr>
                      <a:r>
                        <a:rPr lang="en-ZA" sz="2000" dirty="0">
                          <a:effectLst/>
                          <a:latin typeface="Yu Gothic" panose="020B0400000000000000" pitchFamily="34" charset="-128"/>
                          <a:ea typeface="Yu Gothic" panose="020B0400000000000000" pitchFamily="34" charset="-128"/>
                        </a:rPr>
                        <a:t>1 SSP</a:t>
                      </a:r>
                      <a:endParaRPr lang="en-ZA" sz="2000" dirty="0">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2000">
                          <a:effectLst/>
                          <a:latin typeface="Yu Gothic" panose="020B0400000000000000" pitchFamily="34" charset="-128"/>
                          <a:ea typeface="Yu Gothic" panose="020B0400000000000000" pitchFamily="34" charset="-128"/>
                        </a:rPr>
                        <a:t>0.609*</a:t>
                      </a:r>
                      <a:endParaRPr lang="en-ZA" sz="2000">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51277138"/>
                  </a:ext>
                </a:extLst>
              </a:tr>
              <a:tr h="444612">
                <a:tc>
                  <a:txBody>
                    <a:bodyPr/>
                    <a:lstStyle/>
                    <a:p>
                      <a:pPr>
                        <a:lnSpc>
                          <a:spcPct val="107000"/>
                        </a:lnSpc>
                        <a:spcAft>
                          <a:spcPts val="0"/>
                        </a:spcAft>
                      </a:pPr>
                      <a:r>
                        <a:rPr lang="en-ZA" sz="2000" dirty="0">
                          <a:effectLst/>
                          <a:latin typeface="Yu Gothic" panose="020B0400000000000000" pitchFamily="34" charset="-128"/>
                          <a:ea typeface="Yu Gothic" panose="020B0400000000000000" pitchFamily="34" charset="-128"/>
                        </a:rPr>
                        <a:t>2 SSPs</a:t>
                      </a:r>
                      <a:endParaRPr lang="en-ZA" sz="2000" dirty="0">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2000">
                          <a:effectLst/>
                          <a:latin typeface="Yu Gothic" panose="020B0400000000000000" pitchFamily="34" charset="-128"/>
                          <a:ea typeface="Yu Gothic" panose="020B0400000000000000" pitchFamily="34" charset="-128"/>
                        </a:rPr>
                        <a:t>1.131**</a:t>
                      </a:r>
                      <a:endParaRPr lang="en-ZA" sz="2000">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267322657"/>
                  </a:ext>
                </a:extLst>
              </a:tr>
              <a:tr h="444612">
                <a:tc>
                  <a:txBody>
                    <a:bodyPr/>
                    <a:lstStyle/>
                    <a:p>
                      <a:pPr>
                        <a:lnSpc>
                          <a:spcPct val="107000"/>
                        </a:lnSpc>
                        <a:spcAft>
                          <a:spcPts val="0"/>
                        </a:spcAft>
                      </a:pPr>
                      <a:r>
                        <a:rPr lang="en-ZA" sz="2000">
                          <a:effectLst/>
                          <a:latin typeface="Yu Gothic" panose="020B0400000000000000" pitchFamily="34" charset="-128"/>
                          <a:ea typeface="Yu Gothic" panose="020B0400000000000000" pitchFamily="34" charset="-128"/>
                        </a:rPr>
                        <a:t>3 SSPs</a:t>
                      </a:r>
                      <a:endParaRPr lang="en-ZA" sz="2000">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2000">
                          <a:effectLst/>
                          <a:latin typeface="Yu Gothic" panose="020B0400000000000000" pitchFamily="34" charset="-128"/>
                          <a:ea typeface="Yu Gothic" panose="020B0400000000000000" pitchFamily="34" charset="-128"/>
                        </a:rPr>
                        <a:t>0.303</a:t>
                      </a:r>
                      <a:endParaRPr lang="en-ZA" sz="2000">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934973224"/>
                  </a:ext>
                </a:extLst>
              </a:tr>
              <a:tr h="444612">
                <a:tc>
                  <a:txBody>
                    <a:bodyPr/>
                    <a:lstStyle/>
                    <a:p>
                      <a:pPr>
                        <a:lnSpc>
                          <a:spcPct val="107000"/>
                        </a:lnSpc>
                        <a:spcAft>
                          <a:spcPts val="0"/>
                        </a:spcAft>
                      </a:pPr>
                      <a:r>
                        <a:rPr lang="en-ZA" sz="2000" dirty="0">
                          <a:effectLst/>
                          <a:latin typeface="Yu Gothic" panose="020B0400000000000000" pitchFamily="34" charset="-128"/>
                          <a:ea typeface="Yu Gothic" panose="020B0400000000000000" pitchFamily="34" charset="-128"/>
                        </a:rPr>
                        <a:t>4 SSPs</a:t>
                      </a:r>
                      <a:endParaRPr lang="en-ZA" sz="2000" dirty="0">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2000">
                          <a:effectLst/>
                          <a:latin typeface="Yu Gothic" panose="020B0400000000000000" pitchFamily="34" charset="-128"/>
                          <a:ea typeface="Yu Gothic" panose="020B0400000000000000" pitchFamily="34" charset="-128"/>
                        </a:rPr>
                        <a:t>1.634*</a:t>
                      </a:r>
                      <a:endParaRPr lang="en-ZA" sz="2000">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536362473"/>
                  </a:ext>
                </a:extLst>
              </a:tr>
              <a:tr h="444612">
                <a:tc>
                  <a:txBody>
                    <a:bodyPr/>
                    <a:lstStyle/>
                    <a:p>
                      <a:pPr>
                        <a:lnSpc>
                          <a:spcPct val="107000"/>
                        </a:lnSpc>
                        <a:spcAft>
                          <a:spcPts val="0"/>
                        </a:spcAft>
                      </a:pPr>
                      <a:r>
                        <a:rPr lang="en-ZA" sz="2000" dirty="0">
                          <a:effectLst/>
                          <a:latin typeface="Yu Gothic" panose="020B0400000000000000" pitchFamily="34" charset="-128"/>
                          <a:ea typeface="Yu Gothic" panose="020B0400000000000000" pitchFamily="34" charset="-128"/>
                        </a:rPr>
                        <a:t>Self-employment</a:t>
                      </a:r>
                      <a:endParaRPr lang="en-ZA" sz="2000" dirty="0">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2000">
                          <a:effectLst/>
                          <a:latin typeface="Yu Gothic" panose="020B0400000000000000" pitchFamily="34" charset="-128"/>
                          <a:ea typeface="Yu Gothic" panose="020B0400000000000000" pitchFamily="34" charset="-128"/>
                        </a:rPr>
                        <a:t>2.176***</a:t>
                      </a:r>
                      <a:endParaRPr lang="en-ZA" sz="2000">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200800810"/>
                  </a:ext>
                </a:extLst>
              </a:tr>
              <a:tr h="444612">
                <a:tc>
                  <a:txBody>
                    <a:bodyPr/>
                    <a:lstStyle/>
                    <a:p>
                      <a:pPr>
                        <a:lnSpc>
                          <a:spcPct val="107000"/>
                        </a:lnSpc>
                        <a:spcAft>
                          <a:spcPts val="0"/>
                        </a:spcAft>
                      </a:pPr>
                      <a:r>
                        <a:rPr lang="en-ZA" sz="2000" dirty="0">
                          <a:effectLst/>
                          <a:latin typeface="Yu Gothic" panose="020B0400000000000000" pitchFamily="34" charset="-128"/>
                          <a:ea typeface="Yu Gothic" panose="020B0400000000000000" pitchFamily="34" charset="-128"/>
                        </a:rPr>
                        <a:t>PSLCE</a:t>
                      </a:r>
                      <a:endParaRPr lang="en-ZA" sz="2000" dirty="0">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2000">
                          <a:effectLst/>
                          <a:latin typeface="Yu Gothic" panose="020B0400000000000000" pitchFamily="34" charset="-128"/>
                          <a:ea typeface="Yu Gothic" panose="020B0400000000000000" pitchFamily="34" charset="-128"/>
                        </a:rPr>
                        <a:t>7.755***</a:t>
                      </a:r>
                      <a:endParaRPr lang="en-ZA" sz="2000">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243992211"/>
                  </a:ext>
                </a:extLst>
              </a:tr>
              <a:tr h="444612">
                <a:tc>
                  <a:txBody>
                    <a:bodyPr/>
                    <a:lstStyle/>
                    <a:p>
                      <a:pPr>
                        <a:lnSpc>
                          <a:spcPct val="107000"/>
                        </a:lnSpc>
                        <a:spcAft>
                          <a:spcPts val="0"/>
                        </a:spcAft>
                      </a:pPr>
                      <a:r>
                        <a:rPr lang="en-ZA" sz="2000">
                          <a:effectLst/>
                          <a:latin typeface="Yu Gothic" panose="020B0400000000000000" pitchFamily="34" charset="-128"/>
                          <a:ea typeface="Yu Gothic" panose="020B0400000000000000" pitchFamily="34" charset="-128"/>
                        </a:rPr>
                        <a:t>JCE</a:t>
                      </a:r>
                      <a:endParaRPr lang="en-ZA" sz="2000">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2000">
                          <a:effectLst/>
                          <a:latin typeface="Yu Gothic" panose="020B0400000000000000" pitchFamily="34" charset="-128"/>
                          <a:ea typeface="Yu Gothic" panose="020B0400000000000000" pitchFamily="34" charset="-128"/>
                        </a:rPr>
                        <a:t>9.522***</a:t>
                      </a:r>
                      <a:endParaRPr lang="en-ZA" sz="2000">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11494100"/>
                  </a:ext>
                </a:extLst>
              </a:tr>
              <a:tr h="444612">
                <a:tc>
                  <a:txBody>
                    <a:bodyPr/>
                    <a:lstStyle/>
                    <a:p>
                      <a:pPr>
                        <a:lnSpc>
                          <a:spcPct val="107000"/>
                        </a:lnSpc>
                        <a:spcAft>
                          <a:spcPts val="0"/>
                        </a:spcAft>
                      </a:pPr>
                      <a:r>
                        <a:rPr lang="en-ZA" sz="2000" dirty="0">
                          <a:effectLst/>
                          <a:latin typeface="Yu Gothic" panose="020B0400000000000000" pitchFamily="34" charset="-128"/>
                          <a:ea typeface="Yu Gothic" panose="020B0400000000000000" pitchFamily="34" charset="-128"/>
                        </a:rPr>
                        <a:t>MSCE</a:t>
                      </a:r>
                      <a:endParaRPr lang="en-ZA" sz="2000" dirty="0">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2000" dirty="0">
                          <a:effectLst/>
                          <a:latin typeface="Yu Gothic" panose="020B0400000000000000" pitchFamily="34" charset="-128"/>
                          <a:ea typeface="Yu Gothic" panose="020B0400000000000000" pitchFamily="34" charset="-128"/>
                        </a:rPr>
                        <a:t>9.401***</a:t>
                      </a:r>
                      <a:endParaRPr lang="en-ZA" sz="2000" dirty="0">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798215748"/>
                  </a:ext>
                </a:extLst>
              </a:tr>
            </a:tbl>
          </a:graphicData>
        </a:graphic>
      </p:graphicFrame>
    </p:spTree>
    <p:extLst>
      <p:ext uri="{BB962C8B-B14F-4D97-AF65-F5344CB8AC3E}">
        <p14:creationId xmlns:p14="http://schemas.microsoft.com/office/powerpoint/2010/main" val="3255734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012FD-8165-044C-97BE-D567F2D725CE}"/>
              </a:ext>
            </a:extLst>
          </p:cNvPr>
          <p:cNvSpPr>
            <a:spLocks noGrp="1"/>
          </p:cNvSpPr>
          <p:nvPr>
            <p:ph type="title"/>
          </p:nvPr>
        </p:nvSpPr>
        <p:spPr>
          <a:xfrm>
            <a:off x="359229" y="77395"/>
            <a:ext cx="11331201" cy="1206501"/>
          </a:xfrm>
        </p:spPr>
        <p:txBody>
          <a:bodyPr>
            <a:normAutofit/>
          </a:bodyPr>
          <a:lstStyle/>
          <a:p>
            <a:r>
              <a:rPr lang="en-US" sz="4000" dirty="0"/>
              <a:t>Policy recommendations</a:t>
            </a:r>
            <a:endParaRPr lang="en-US" sz="4000" dirty="0">
              <a:solidFill>
                <a:srgbClr val="FF0000"/>
              </a:solidFill>
            </a:endParaRPr>
          </a:p>
        </p:txBody>
      </p:sp>
      <p:sp>
        <p:nvSpPr>
          <p:cNvPr id="3" name="Content Placeholder 2">
            <a:extLst>
              <a:ext uri="{FF2B5EF4-FFF2-40B4-BE49-F238E27FC236}">
                <a16:creationId xmlns:a16="http://schemas.microsoft.com/office/drawing/2014/main" id="{C3A7A8C4-C753-B348-B4DF-9F6AD7952781}"/>
              </a:ext>
            </a:extLst>
          </p:cNvPr>
          <p:cNvSpPr>
            <a:spLocks noGrp="1"/>
          </p:cNvSpPr>
          <p:nvPr>
            <p:ph idx="1"/>
          </p:nvPr>
        </p:nvSpPr>
        <p:spPr>
          <a:xfrm>
            <a:off x="238589" y="1398502"/>
            <a:ext cx="11248641" cy="4957848"/>
          </a:xfrm>
        </p:spPr>
        <p:txBody>
          <a:bodyPr>
            <a:normAutofit/>
          </a:bodyPr>
          <a:lstStyle/>
          <a:p>
            <a:pPr marL="447675" indent="-447675" algn="just">
              <a:lnSpc>
                <a:spcPct val="100000"/>
              </a:lnSpc>
              <a:spcBef>
                <a:spcPts val="1200"/>
              </a:spcBef>
              <a:spcAft>
                <a:spcPts val="600"/>
              </a:spcAft>
              <a:tabLst>
                <a:tab pos="538163" algn="l"/>
                <a:tab pos="627063" algn="l"/>
              </a:tabLst>
            </a:pPr>
            <a:r>
              <a:rPr lang="en-US" sz="2300" b="1" dirty="0"/>
              <a:t>Bundling complementary social support programmes instead of delivering them in isolation</a:t>
            </a:r>
          </a:p>
          <a:p>
            <a:pPr marL="806450" lvl="1" indent="-179388" algn="just">
              <a:lnSpc>
                <a:spcPct val="100000"/>
              </a:lnSpc>
              <a:spcBef>
                <a:spcPts val="1200"/>
              </a:spcBef>
              <a:spcAft>
                <a:spcPts val="600"/>
              </a:spcAft>
              <a:tabLst>
                <a:tab pos="717550" algn="l"/>
              </a:tabLst>
            </a:pPr>
            <a:r>
              <a:rPr lang="en-US" sz="2000" dirty="0"/>
              <a:t>Linking cash transfers to other support programmes such as inputs, public works, or school feeding, depending on household needs and local context </a:t>
            </a:r>
          </a:p>
          <a:p>
            <a:pPr marL="447675" lvl="1" indent="-447675" algn="just">
              <a:lnSpc>
                <a:spcPct val="100000"/>
              </a:lnSpc>
              <a:spcBef>
                <a:spcPts val="1200"/>
              </a:spcBef>
              <a:spcAft>
                <a:spcPts val="600"/>
              </a:spcAft>
              <a:buSzPct val="90000"/>
              <a:buBlip>
                <a:blip r:embed="rId3"/>
              </a:buBlip>
              <a:tabLst>
                <a:tab pos="538163" algn="l"/>
                <a:tab pos="627063" algn="l"/>
              </a:tabLst>
            </a:pPr>
            <a:r>
              <a:rPr lang="en-US" sz="2300" b="1" dirty="0"/>
              <a:t>Strengthening and scaling up of social support programmes</a:t>
            </a:r>
          </a:p>
          <a:p>
            <a:pPr marL="806450" lvl="1" indent="-179388" algn="just">
              <a:lnSpc>
                <a:spcPct val="100000"/>
              </a:lnSpc>
              <a:spcBef>
                <a:spcPts val="1200"/>
              </a:spcBef>
              <a:spcAft>
                <a:spcPts val="600"/>
              </a:spcAft>
              <a:tabLst>
                <a:tab pos="717550" algn="l"/>
              </a:tabLst>
            </a:pPr>
            <a:r>
              <a:rPr lang="en-US" sz="2000" dirty="0"/>
              <a:t>Increasing the amount and period of implementation</a:t>
            </a:r>
          </a:p>
          <a:p>
            <a:pPr marL="447675" lvl="1" indent="-447675" algn="just">
              <a:lnSpc>
                <a:spcPct val="100000"/>
              </a:lnSpc>
              <a:spcBef>
                <a:spcPts val="1200"/>
              </a:spcBef>
              <a:spcAft>
                <a:spcPts val="600"/>
              </a:spcAft>
              <a:buSzPct val="90000"/>
              <a:buBlip>
                <a:blip r:embed="rId3"/>
              </a:buBlip>
              <a:tabLst>
                <a:tab pos="538163" algn="l"/>
                <a:tab pos="627063" algn="l"/>
              </a:tabLst>
            </a:pPr>
            <a:r>
              <a:rPr lang="en-US" sz="2300" b="1" dirty="0"/>
              <a:t>Promotion of household diversification</a:t>
            </a:r>
          </a:p>
          <a:p>
            <a:pPr marL="806450" lvl="1" indent="-179388" algn="just">
              <a:lnSpc>
                <a:spcPct val="100000"/>
              </a:lnSpc>
              <a:spcBef>
                <a:spcPts val="1200"/>
              </a:spcBef>
              <a:spcAft>
                <a:spcPts val="600"/>
              </a:spcAft>
              <a:tabLst>
                <a:tab pos="717550" algn="l"/>
              </a:tabLst>
            </a:pPr>
            <a:r>
              <a:rPr lang="en-US" sz="2000" dirty="0"/>
              <a:t>Addressing barriers to self-employment (access to micro-finance, enterprise skills, and strengthening linkages to markets)</a:t>
            </a:r>
          </a:p>
        </p:txBody>
      </p:sp>
      <p:sp>
        <p:nvSpPr>
          <p:cNvPr id="6" name="Slide Number Placeholder 5">
            <a:extLst>
              <a:ext uri="{FF2B5EF4-FFF2-40B4-BE49-F238E27FC236}">
                <a16:creationId xmlns:a16="http://schemas.microsoft.com/office/drawing/2014/main" id="{248CB127-6D97-9441-A033-FBADD6F5646C}"/>
              </a:ext>
            </a:extLst>
          </p:cNvPr>
          <p:cNvSpPr>
            <a:spLocks noGrp="1"/>
          </p:cNvSpPr>
          <p:nvPr>
            <p:ph type="sldNum" sz="quarter" idx="12"/>
          </p:nvPr>
        </p:nvSpPr>
        <p:spPr/>
        <p:txBody>
          <a:bodyPr/>
          <a:lstStyle/>
          <a:p>
            <a:pPr algn="ctr"/>
            <a:fld id="{D6963EB2-57C1-42FA-8A26-7E0DB5B6B463}" type="slidenum">
              <a:rPr lang="en-MW" smtClean="0"/>
              <a:pPr algn="ctr"/>
              <a:t>11</a:t>
            </a:fld>
            <a:endParaRPr lang="en-MW"/>
          </a:p>
        </p:txBody>
      </p:sp>
    </p:spTree>
    <p:extLst>
      <p:ext uri="{BB962C8B-B14F-4D97-AF65-F5344CB8AC3E}">
        <p14:creationId xmlns:p14="http://schemas.microsoft.com/office/powerpoint/2010/main" val="4076701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012FD-8165-044C-97BE-D567F2D725CE}"/>
              </a:ext>
            </a:extLst>
          </p:cNvPr>
          <p:cNvSpPr>
            <a:spLocks noGrp="1"/>
          </p:cNvSpPr>
          <p:nvPr>
            <p:ph type="title"/>
          </p:nvPr>
        </p:nvSpPr>
        <p:spPr>
          <a:xfrm>
            <a:off x="359229" y="77395"/>
            <a:ext cx="11331201" cy="1206501"/>
          </a:xfrm>
        </p:spPr>
        <p:txBody>
          <a:bodyPr>
            <a:normAutofit/>
          </a:bodyPr>
          <a:lstStyle/>
          <a:p>
            <a:r>
              <a:rPr lang="en-US" sz="4000" dirty="0"/>
              <a:t>Acknowledgements</a:t>
            </a:r>
            <a:endParaRPr lang="en-US" sz="4000" dirty="0">
              <a:solidFill>
                <a:srgbClr val="FF0000"/>
              </a:solidFill>
            </a:endParaRPr>
          </a:p>
        </p:txBody>
      </p:sp>
      <p:sp>
        <p:nvSpPr>
          <p:cNvPr id="6" name="Slide Number Placeholder 5">
            <a:extLst>
              <a:ext uri="{FF2B5EF4-FFF2-40B4-BE49-F238E27FC236}">
                <a16:creationId xmlns:a16="http://schemas.microsoft.com/office/drawing/2014/main" id="{248CB127-6D97-9441-A033-FBADD6F5646C}"/>
              </a:ext>
            </a:extLst>
          </p:cNvPr>
          <p:cNvSpPr>
            <a:spLocks noGrp="1"/>
          </p:cNvSpPr>
          <p:nvPr>
            <p:ph type="sldNum" sz="quarter" idx="12"/>
          </p:nvPr>
        </p:nvSpPr>
        <p:spPr/>
        <p:txBody>
          <a:bodyPr/>
          <a:lstStyle/>
          <a:p>
            <a:pPr algn="ctr"/>
            <a:fld id="{D6963EB2-57C1-42FA-8A26-7E0DB5B6B463}" type="slidenum">
              <a:rPr lang="en-MW" smtClean="0"/>
              <a:pPr algn="ctr"/>
              <a:t>12</a:t>
            </a:fld>
            <a:endParaRPr lang="en-MW"/>
          </a:p>
        </p:txBody>
      </p:sp>
      <p:sp>
        <p:nvSpPr>
          <p:cNvPr id="9" name="TextBox 8"/>
          <p:cNvSpPr txBox="1"/>
          <p:nvPr/>
        </p:nvSpPr>
        <p:spPr>
          <a:xfrm>
            <a:off x="551879" y="4657384"/>
            <a:ext cx="10945899" cy="646331"/>
          </a:xfrm>
          <a:prstGeom prst="rect">
            <a:avLst/>
          </a:prstGeom>
          <a:noFill/>
        </p:spPr>
        <p:txBody>
          <a:bodyPr wrap="square" rtlCol="0">
            <a:spAutoFit/>
          </a:bodyPr>
          <a:lstStyle/>
          <a:p>
            <a:pPr algn="just"/>
            <a:r>
              <a:rPr lang="en-US" i="1" dirty="0">
                <a:latin typeface="Yu Gothic" panose="020B0400000000000000" pitchFamily="34" charset="-128"/>
                <a:ea typeface="Yu Gothic" panose="020B0400000000000000" pitchFamily="34" charset="-128"/>
              </a:rPr>
              <a:t>This research is funded by the German Federal Ministry for Economic Cooperation and Development (BMZ) and supported by the Deutsche Gesellschaft für Internationale Zusammenarbeit (GIZ) GmbH.</a:t>
            </a:r>
            <a:endParaRPr lang="en-ZA" dirty="0">
              <a:latin typeface="Yu Gothic" panose="020B0400000000000000" pitchFamily="34" charset="-128"/>
              <a:ea typeface="Yu Gothic" panose="020B0400000000000000" pitchFamily="34" charset="-128"/>
            </a:endParaRPr>
          </a:p>
        </p:txBody>
      </p:sp>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71718" y="1604682"/>
            <a:ext cx="11426060" cy="2796989"/>
          </a:xfrm>
          <a:prstGeom prst="rect">
            <a:avLst/>
          </a:prstGeom>
        </p:spPr>
      </p:pic>
    </p:spTree>
    <p:extLst>
      <p:ext uri="{BB962C8B-B14F-4D97-AF65-F5344CB8AC3E}">
        <p14:creationId xmlns:p14="http://schemas.microsoft.com/office/powerpoint/2010/main" val="3906273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D88A64-2085-454C-9DA7-F5214CB46815}"/>
              </a:ext>
            </a:extLst>
          </p:cNvPr>
          <p:cNvSpPr>
            <a:spLocks noGrp="1"/>
          </p:cNvSpPr>
          <p:nvPr>
            <p:ph type="body" sz="quarter" idx="13"/>
          </p:nvPr>
        </p:nvSpPr>
        <p:spPr>
          <a:xfrm>
            <a:off x="7939087" y="5227260"/>
            <a:ext cx="3593308" cy="378884"/>
          </a:xfrm>
        </p:spPr>
        <p:txBody>
          <a:bodyPr>
            <a:normAutofit fontScale="92500" lnSpcReduction="10000"/>
          </a:bodyPr>
          <a:lstStyle/>
          <a:p>
            <a:r>
              <a:rPr lang="en-US" sz="2400" dirty="0">
                <a:solidFill>
                  <a:srgbClr val="2F74FF"/>
                </a:solidFill>
                <a:latin typeface="Yu Gothic" panose="020B0400000000000000" pitchFamily="34" charset="-128"/>
                <a:hlinkClick r:id="rId2">
                  <a:extLst>
                    <a:ext uri="{A12FA001-AC4F-418D-AE19-62706E023703}">
                      <ahyp:hlinkClr xmlns:ahyp="http://schemas.microsoft.com/office/drawing/2018/hyperlinkcolor" xmlns="" val="tx"/>
                    </a:ext>
                  </a:extLst>
                </a:hlinkClick>
              </a:rPr>
              <a:t>a.gondwe@mwapata.mw</a:t>
            </a:r>
            <a:endParaRPr lang="en-US" sz="2400" dirty="0">
              <a:solidFill>
                <a:srgbClr val="2F74FF"/>
              </a:solidFill>
              <a:latin typeface="Yu Gothic" panose="020B0400000000000000" pitchFamily="34" charset="-128"/>
            </a:endParaRPr>
          </a:p>
          <a:p>
            <a:endParaRPr lang="en-US" sz="2400" dirty="0">
              <a:latin typeface="Yu Gothic Medium" panose="020B0500000000000000" pitchFamily="34" charset="-128"/>
              <a:ea typeface="Yu Gothic Medium" panose="020B0500000000000000" pitchFamily="34" charset="-128"/>
            </a:endParaRPr>
          </a:p>
        </p:txBody>
      </p:sp>
    </p:spTree>
    <p:extLst>
      <p:ext uri="{BB962C8B-B14F-4D97-AF65-F5344CB8AC3E}">
        <p14:creationId xmlns:p14="http://schemas.microsoft.com/office/powerpoint/2010/main" val="1808199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012FD-8165-044C-97BE-D567F2D725CE}"/>
              </a:ext>
            </a:extLst>
          </p:cNvPr>
          <p:cNvSpPr>
            <a:spLocks noGrp="1"/>
          </p:cNvSpPr>
          <p:nvPr>
            <p:ph type="title"/>
          </p:nvPr>
        </p:nvSpPr>
        <p:spPr>
          <a:xfrm>
            <a:off x="152400" y="67235"/>
            <a:ext cx="11538030" cy="1206501"/>
          </a:xfrm>
        </p:spPr>
        <p:txBody>
          <a:bodyPr/>
          <a:lstStyle/>
          <a:p>
            <a:r>
              <a:rPr lang="en-US" sz="4000" dirty="0"/>
              <a:t>Introduction</a:t>
            </a:r>
            <a:r>
              <a:rPr lang="en-US" dirty="0"/>
              <a:t> </a:t>
            </a:r>
          </a:p>
        </p:txBody>
      </p:sp>
      <p:sp>
        <p:nvSpPr>
          <p:cNvPr id="6" name="Slide Number Placeholder 5">
            <a:extLst>
              <a:ext uri="{FF2B5EF4-FFF2-40B4-BE49-F238E27FC236}">
                <a16:creationId xmlns:a16="http://schemas.microsoft.com/office/drawing/2014/main" id="{248CB127-6D97-9441-A033-FBADD6F5646C}"/>
              </a:ext>
            </a:extLst>
          </p:cNvPr>
          <p:cNvSpPr>
            <a:spLocks noGrp="1"/>
          </p:cNvSpPr>
          <p:nvPr>
            <p:ph type="sldNum" sz="quarter" idx="12"/>
          </p:nvPr>
        </p:nvSpPr>
        <p:spPr/>
        <p:txBody>
          <a:bodyPr/>
          <a:lstStyle/>
          <a:p>
            <a:pPr algn="ctr"/>
            <a:fld id="{D6963EB2-57C1-42FA-8A26-7E0DB5B6B463}" type="slidenum">
              <a:rPr lang="en-MW" smtClean="0"/>
              <a:pPr algn="ctr"/>
              <a:t>1</a:t>
            </a:fld>
            <a:endParaRPr lang="en-MW"/>
          </a:p>
        </p:txBody>
      </p:sp>
      <p:sp>
        <p:nvSpPr>
          <p:cNvPr id="11" name="Content Placeholder 2">
            <a:extLst>
              <a:ext uri="{FF2B5EF4-FFF2-40B4-BE49-F238E27FC236}">
                <a16:creationId xmlns:a16="http://schemas.microsoft.com/office/drawing/2014/main" id="{6D464081-418C-4428-BBB4-DA56C64932C2}"/>
              </a:ext>
            </a:extLst>
          </p:cNvPr>
          <p:cNvSpPr txBox="1">
            <a:spLocks/>
          </p:cNvSpPr>
          <p:nvPr/>
        </p:nvSpPr>
        <p:spPr>
          <a:xfrm>
            <a:off x="0" y="1377114"/>
            <a:ext cx="11405416" cy="50505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2200"/>
              </a:spcBef>
              <a:buSzPct val="90000"/>
              <a:buFontTx/>
              <a:buBlip>
                <a:blip r:embed="rId3"/>
              </a:buBlip>
              <a:defRPr sz="2800" b="1" kern="1200">
                <a:solidFill>
                  <a:schemeClr val="tx1"/>
                </a:solidFill>
                <a:latin typeface="Yu Gothic" panose="020B0400000000000000" pitchFamily="34" charset="-128"/>
                <a:ea typeface="Yu Gothic" panose="020B0400000000000000" pitchFamily="34" charset="-128"/>
                <a:cs typeface="+mn-cs"/>
              </a:defRPr>
            </a:lvl1pPr>
            <a:lvl2pPr marL="685800" indent="-228600" algn="l" defTabSz="914400" rtl="0" eaLnBrk="1" latinLnBrk="0" hangingPunct="1">
              <a:lnSpc>
                <a:spcPct val="90000"/>
              </a:lnSpc>
              <a:spcBef>
                <a:spcPts val="500"/>
              </a:spcBef>
              <a:buClr>
                <a:srgbClr val="F4772E"/>
              </a:buClr>
              <a:buSzPct val="115000"/>
              <a:buFont typeface="Arial" panose="020B0604020202020204" pitchFamily="34" charset="0"/>
              <a:buChar char="•"/>
              <a:defRPr sz="2400" kern="1200">
                <a:solidFill>
                  <a:schemeClr val="tx1"/>
                </a:solidFill>
                <a:latin typeface="Yu Gothic" panose="020B0400000000000000" pitchFamily="34" charset="-128"/>
                <a:ea typeface="Yu Gothic" panose="020B0400000000000000" pitchFamily="34" charset="-128"/>
                <a:cs typeface="+mn-cs"/>
              </a:defRPr>
            </a:lvl2pPr>
            <a:lvl3pPr marL="1257300" indent="-342900" algn="l" defTabSz="914400" rtl="0" eaLnBrk="1" latinLnBrk="0" hangingPunct="1">
              <a:lnSpc>
                <a:spcPct val="90000"/>
              </a:lnSpc>
              <a:spcBef>
                <a:spcPts val="500"/>
              </a:spcBef>
              <a:buClr>
                <a:srgbClr val="F4772E"/>
              </a:buClr>
              <a:buSzPct val="80000"/>
              <a:buFont typeface="Courier New" panose="02070309020205020404" pitchFamily="49" charset="0"/>
              <a:buChar char="o"/>
              <a:defRPr sz="2000" kern="1200">
                <a:solidFill>
                  <a:schemeClr val="tx1"/>
                </a:solidFill>
                <a:latin typeface="Yu Gothic" panose="020B0400000000000000" pitchFamily="34" charset="-128"/>
                <a:ea typeface="Yu Gothic" panose="020B0400000000000000" pitchFamily="34" charset="-128"/>
                <a:cs typeface="+mn-cs"/>
              </a:defRPr>
            </a:lvl3pPr>
            <a:lvl4pPr marL="1600200" indent="-228600" algn="l" defTabSz="914400" rtl="0" eaLnBrk="1" latinLnBrk="0" hangingPunct="1">
              <a:lnSpc>
                <a:spcPct val="90000"/>
              </a:lnSpc>
              <a:spcBef>
                <a:spcPts val="500"/>
              </a:spcBef>
              <a:buClr>
                <a:srgbClr val="F4772E"/>
              </a:buClr>
              <a:buSzPct val="70000"/>
              <a:buFont typeface="Courier New" panose="02070309020205020404" pitchFamily="49" charset="0"/>
              <a:buChar char="o"/>
              <a:defRPr sz="1800" kern="1200">
                <a:solidFill>
                  <a:schemeClr val="tx1"/>
                </a:solidFill>
                <a:latin typeface="Yu Gothic" panose="020B0400000000000000" pitchFamily="34" charset="-128"/>
                <a:ea typeface="Yu Gothic" panose="020B0400000000000000" pitchFamily="34" charset="-128"/>
                <a:cs typeface="+mn-cs"/>
              </a:defRPr>
            </a:lvl4pPr>
            <a:lvl5pPr marL="2057400" indent="-228600" algn="l" defTabSz="914400" rtl="0" eaLnBrk="1" latinLnBrk="0" hangingPunct="1">
              <a:lnSpc>
                <a:spcPct val="90000"/>
              </a:lnSpc>
              <a:spcBef>
                <a:spcPts val="500"/>
              </a:spcBef>
              <a:buClr>
                <a:srgbClr val="F4772E"/>
              </a:buClr>
              <a:buSzPct val="60000"/>
              <a:buFont typeface="Courier New" panose="02070309020205020404" pitchFamily="49" charset="0"/>
              <a:buChar char="o"/>
              <a:defRPr sz="1800" kern="1200">
                <a:solidFill>
                  <a:schemeClr val="tx1"/>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300"/>
              </a:spcBef>
              <a:spcAft>
                <a:spcPts val="300"/>
              </a:spcAft>
            </a:pPr>
            <a:r>
              <a:rPr lang="en-US" sz="2300" dirty="0"/>
              <a:t>Frequency and intensity of weather shocks have increased</a:t>
            </a:r>
          </a:p>
          <a:p>
            <a:pPr lvl="1" algn="just">
              <a:lnSpc>
                <a:spcPct val="100000"/>
              </a:lnSpc>
              <a:spcBef>
                <a:spcPts val="300"/>
              </a:spcBef>
              <a:spcAft>
                <a:spcPts val="300"/>
              </a:spcAft>
            </a:pPr>
            <a:r>
              <a:rPr lang="en-US" sz="2000" dirty="0"/>
              <a:t>2015/16 (El Niño), 2019/20 (Cyclone Idai), 2021/22 (Cyclone Gombe and Anna), 2022/23 (Cyclone Freddy), 2023/24 (El Niño), 2024/25 (erratic rainfall patterns)</a:t>
            </a:r>
          </a:p>
          <a:p>
            <a:pPr algn="just">
              <a:lnSpc>
                <a:spcPct val="100000"/>
              </a:lnSpc>
              <a:spcBef>
                <a:spcPts val="300"/>
              </a:spcBef>
              <a:spcAft>
                <a:spcPts val="300"/>
              </a:spcAft>
            </a:pPr>
            <a:r>
              <a:rPr lang="en-US" sz="2300" dirty="0"/>
              <a:t>Shocks have negative outcomes on welfare</a:t>
            </a:r>
          </a:p>
          <a:p>
            <a:pPr lvl="1" algn="just">
              <a:lnSpc>
                <a:spcPct val="100000"/>
              </a:lnSpc>
              <a:spcBef>
                <a:spcPts val="300"/>
              </a:spcBef>
              <a:spcAft>
                <a:spcPts val="300"/>
              </a:spcAft>
            </a:pPr>
            <a:r>
              <a:rPr lang="en-US" sz="2000" dirty="0"/>
              <a:t>Reduced agricultural production</a:t>
            </a:r>
          </a:p>
          <a:p>
            <a:pPr lvl="1" algn="just">
              <a:lnSpc>
                <a:spcPct val="100000"/>
              </a:lnSpc>
              <a:spcBef>
                <a:spcPts val="300"/>
              </a:spcBef>
              <a:spcAft>
                <a:spcPts val="300"/>
              </a:spcAft>
            </a:pPr>
            <a:r>
              <a:rPr lang="en-US" sz="2000" dirty="0"/>
              <a:t>Lower incomes for smallholder farmers</a:t>
            </a:r>
          </a:p>
          <a:p>
            <a:pPr algn="just">
              <a:lnSpc>
                <a:spcPct val="100000"/>
              </a:lnSpc>
              <a:spcBef>
                <a:spcPts val="300"/>
              </a:spcBef>
              <a:spcAft>
                <a:spcPts val="300"/>
              </a:spcAft>
            </a:pPr>
            <a:r>
              <a:rPr lang="en-US" sz="2400" dirty="0"/>
              <a:t>Social support programmes have been used to mitigate against shocks </a:t>
            </a:r>
          </a:p>
          <a:p>
            <a:pPr lvl="1" algn="just">
              <a:lnSpc>
                <a:spcPct val="100000"/>
              </a:lnSpc>
              <a:spcBef>
                <a:spcPts val="300"/>
              </a:spcBef>
              <a:spcAft>
                <a:spcPts val="300"/>
              </a:spcAft>
            </a:pPr>
            <a:r>
              <a:rPr lang="en-US" sz="2000" dirty="0"/>
              <a:t>Social protection programmes (cash transfers, public works, food distribution, school feeding)</a:t>
            </a:r>
          </a:p>
          <a:p>
            <a:pPr lvl="1" algn="just">
              <a:lnSpc>
                <a:spcPct val="100000"/>
              </a:lnSpc>
              <a:spcBef>
                <a:spcPts val="300"/>
              </a:spcBef>
              <a:spcAft>
                <a:spcPts val="300"/>
              </a:spcAft>
            </a:pPr>
            <a:r>
              <a:rPr lang="en-US" sz="2000" dirty="0"/>
              <a:t>Farm input subsidy programmes (primarily fertiliser and seed)</a:t>
            </a:r>
          </a:p>
          <a:p>
            <a:pPr algn="just">
              <a:lnSpc>
                <a:spcPct val="100000"/>
              </a:lnSpc>
              <a:spcBef>
                <a:spcPts val="300"/>
              </a:spcBef>
              <a:spcAft>
                <a:spcPts val="300"/>
              </a:spcAft>
            </a:pPr>
            <a:r>
              <a:rPr lang="en-US" sz="2300" dirty="0"/>
              <a:t>Main concerns about social support programmes</a:t>
            </a:r>
          </a:p>
          <a:p>
            <a:pPr lvl="1" algn="just">
              <a:lnSpc>
                <a:spcPct val="100000"/>
              </a:lnSpc>
              <a:spcBef>
                <a:spcPts val="300"/>
              </a:spcBef>
              <a:spcAft>
                <a:spcPts val="300"/>
              </a:spcAft>
            </a:pPr>
            <a:r>
              <a:rPr lang="en-US" sz="2000" dirty="0"/>
              <a:t>Targeting inefficiencies, leaving out deserving, vulnerable, and eligible households </a:t>
            </a:r>
          </a:p>
          <a:p>
            <a:pPr lvl="1" algn="just">
              <a:lnSpc>
                <a:spcPct val="100000"/>
              </a:lnSpc>
              <a:spcBef>
                <a:spcPts val="300"/>
              </a:spcBef>
              <a:spcAft>
                <a:spcPts val="300"/>
              </a:spcAft>
            </a:pPr>
            <a:r>
              <a:rPr lang="en-US" sz="2000" dirty="0"/>
              <a:t>Some households access multiple social support programmes</a:t>
            </a:r>
          </a:p>
        </p:txBody>
      </p:sp>
    </p:spTree>
    <p:extLst>
      <p:ext uri="{BB962C8B-B14F-4D97-AF65-F5344CB8AC3E}">
        <p14:creationId xmlns:p14="http://schemas.microsoft.com/office/powerpoint/2010/main" val="11312410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012FD-8165-044C-97BE-D567F2D725CE}"/>
              </a:ext>
            </a:extLst>
          </p:cNvPr>
          <p:cNvSpPr>
            <a:spLocks noGrp="1"/>
          </p:cNvSpPr>
          <p:nvPr>
            <p:ph type="title"/>
          </p:nvPr>
        </p:nvSpPr>
        <p:spPr>
          <a:xfrm>
            <a:off x="140689" y="67235"/>
            <a:ext cx="11549742" cy="1206501"/>
          </a:xfrm>
        </p:spPr>
        <p:txBody>
          <a:bodyPr>
            <a:normAutofit/>
          </a:bodyPr>
          <a:lstStyle/>
          <a:p>
            <a:r>
              <a:rPr lang="en-US" sz="4000" dirty="0"/>
              <a:t>Study objectives and rationale</a:t>
            </a:r>
          </a:p>
        </p:txBody>
      </p:sp>
      <p:sp>
        <p:nvSpPr>
          <p:cNvPr id="6" name="Slide Number Placeholder 5">
            <a:extLst>
              <a:ext uri="{FF2B5EF4-FFF2-40B4-BE49-F238E27FC236}">
                <a16:creationId xmlns:a16="http://schemas.microsoft.com/office/drawing/2014/main" id="{248CB127-6D97-9441-A033-FBADD6F5646C}"/>
              </a:ext>
            </a:extLst>
          </p:cNvPr>
          <p:cNvSpPr>
            <a:spLocks noGrp="1"/>
          </p:cNvSpPr>
          <p:nvPr>
            <p:ph type="sldNum" sz="quarter" idx="12"/>
          </p:nvPr>
        </p:nvSpPr>
        <p:spPr/>
        <p:txBody>
          <a:bodyPr/>
          <a:lstStyle/>
          <a:p>
            <a:pPr algn="ctr"/>
            <a:fld id="{D6963EB2-57C1-42FA-8A26-7E0DB5B6B463}" type="slidenum">
              <a:rPr lang="en-MW" smtClean="0"/>
              <a:pPr algn="ctr"/>
              <a:t>2</a:t>
            </a:fld>
            <a:endParaRPr lang="en-MW"/>
          </a:p>
        </p:txBody>
      </p:sp>
      <p:sp>
        <p:nvSpPr>
          <p:cNvPr id="11" name="Content Placeholder 2">
            <a:extLst>
              <a:ext uri="{FF2B5EF4-FFF2-40B4-BE49-F238E27FC236}">
                <a16:creationId xmlns:a16="http://schemas.microsoft.com/office/drawing/2014/main" id="{6D464081-418C-4428-BBB4-DA56C64932C2}"/>
              </a:ext>
            </a:extLst>
          </p:cNvPr>
          <p:cNvSpPr txBox="1">
            <a:spLocks/>
          </p:cNvSpPr>
          <p:nvPr/>
        </p:nvSpPr>
        <p:spPr>
          <a:xfrm>
            <a:off x="228600" y="1513109"/>
            <a:ext cx="11549743" cy="47233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2200"/>
              </a:spcBef>
              <a:buSzPct val="90000"/>
              <a:buFontTx/>
              <a:buBlip>
                <a:blip r:embed="rId3"/>
              </a:buBlip>
              <a:defRPr sz="2800" b="1" kern="1200">
                <a:solidFill>
                  <a:schemeClr val="tx1"/>
                </a:solidFill>
                <a:latin typeface="Yu Gothic" panose="020B0400000000000000" pitchFamily="34" charset="-128"/>
                <a:ea typeface="Yu Gothic" panose="020B0400000000000000" pitchFamily="34" charset="-128"/>
                <a:cs typeface="+mn-cs"/>
              </a:defRPr>
            </a:lvl1pPr>
            <a:lvl2pPr marL="685800" indent="-228600" algn="l" defTabSz="914400" rtl="0" eaLnBrk="1" latinLnBrk="0" hangingPunct="1">
              <a:lnSpc>
                <a:spcPct val="90000"/>
              </a:lnSpc>
              <a:spcBef>
                <a:spcPts val="500"/>
              </a:spcBef>
              <a:buClr>
                <a:srgbClr val="F4772E"/>
              </a:buClr>
              <a:buSzPct val="115000"/>
              <a:buFont typeface="Arial" panose="020B0604020202020204" pitchFamily="34" charset="0"/>
              <a:buChar char="•"/>
              <a:defRPr sz="2400" kern="1200">
                <a:solidFill>
                  <a:schemeClr val="tx1"/>
                </a:solidFill>
                <a:latin typeface="Yu Gothic" panose="020B0400000000000000" pitchFamily="34" charset="-128"/>
                <a:ea typeface="Yu Gothic" panose="020B0400000000000000" pitchFamily="34" charset="-128"/>
                <a:cs typeface="+mn-cs"/>
              </a:defRPr>
            </a:lvl2pPr>
            <a:lvl3pPr marL="1257300" indent="-342900" algn="l" defTabSz="914400" rtl="0" eaLnBrk="1" latinLnBrk="0" hangingPunct="1">
              <a:lnSpc>
                <a:spcPct val="90000"/>
              </a:lnSpc>
              <a:spcBef>
                <a:spcPts val="500"/>
              </a:spcBef>
              <a:buClr>
                <a:srgbClr val="F4772E"/>
              </a:buClr>
              <a:buSzPct val="80000"/>
              <a:buFont typeface="Courier New" panose="02070309020205020404" pitchFamily="49" charset="0"/>
              <a:buChar char="o"/>
              <a:defRPr sz="2000" kern="1200">
                <a:solidFill>
                  <a:schemeClr val="tx1"/>
                </a:solidFill>
                <a:latin typeface="Yu Gothic" panose="020B0400000000000000" pitchFamily="34" charset="-128"/>
                <a:ea typeface="Yu Gothic" panose="020B0400000000000000" pitchFamily="34" charset="-128"/>
                <a:cs typeface="+mn-cs"/>
              </a:defRPr>
            </a:lvl3pPr>
            <a:lvl4pPr marL="1600200" indent="-228600" algn="l" defTabSz="914400" rtl="0" eaLnBrk="1" latinLnBrk="0" hangingPunct="1">
              <a:lnSpc>
                <a:spcPct val="90000"/>
              </a:lnSpc>
              <a:spcBef>
                <a:spcPts val="500"/>
              </a:spcBef>
              <a:buClr>
                <a:srgbClr val="F4772E"/>
              </a:buClr>
              <a:buSzPct val="70000"/>
              <a:buFont typeface="Courier New" panose="02070309020205020404" pitchFamily="49" charset="0"/>
              <a:buChar char="o"/>
              <a:defRPr sz="1800" kern="1200">
                <a:solidFill>
                  <a:schemeClr val="tx1"/>
                </a:solidFill>
                <a:latin typeface="Yu Gothic" panose="020B0400000000000000" pitchFamily="34" charset="-128"/>
                <a:ea typeface="Yu Gothic" panose="020B0400000000000000" pitchFamily="34" charset="-128"/>
                <a:cs typeface="+mn-cs"/>
              </a:defRPr>
            </a:lvl4pPr>
            <a:lvl5pPr marL="2057400" indent="-228600" algn="l" defTabSz="914400" rtl="0" eaLnBrk="1" latinLnBrk="0" hangingPunct="1">
              <a:lnSpc>
                <a:spcPct val="90000"/>
              </a:lnSpc>
              <a:spcBef>
                <a:spcPts val="500"/>
              </a:spcBef>
              <a:buClr>
                <a:srgbClr val="F4772E"/>
              </a:buClr>
              <a:buSzPct val="60000"/>
              <a:buFont typeface="Courier New" panose="02070309020205020404" pitchFamily="49" charset="0"/>
              <a:buChar char="o"/>
              <a:defRPr sz="1800" kern="1200">
                <a:solidFill>
                  <a:schemeClr val="tx1"/>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7675" marR="0" lvl="1" indent="-447675" algn="just" defTabSz="914400" rtl="0" eaLnBrk="1" fontAlgn="auto" latinLnBrk="0" hangingPunct="1">
              <a:lnSpc>
                <a:spcPct val="150000"/>
              </a:lnSpc>
              <a:spcBef>
                <a:spcPts val="1200"/>
              </a:spcBef>
              <a:spcAft>
                <a:spcPts val="600"/>
              </a:spcAft>
              <a:buClr>
                <a:srgbClr val="F4772E"/>
              </a:buClr>
              <a:buSzPct val="90000"/>
              <a:buFont typeface="Arial" panose="020B0604020202020204" pitchFamily="34" charset="0"/>
              <a:buBlip>
                <a:blip r:embed="rId3"/>
              </a:buBlip>
              <a:tabLst>
                <a:tab pos="447675" algn="l"/>
              </a:tabLst>
              <a:defRPr/>
            </a:pPr>
            <a:r>
              <a:rPr lang="en-US" sz="2300" b="1" dirty="0"/>
              <a:t>Objectives</a:t>
            </a:r>
          </a:p>
          <a:p>
            <a:pPr lvl="1" algn="just">
              <a:lnSpc>
                <a:spcPct val="150000"/>
              </a:lnSpc>
            </a:pPr>
            <a:r>
              <a:rPr lang="en-US" sz="2000" dirty="0"/>
              <a:t>Assess relationship between multiple social support programmes and food security</a:t>
            </a:r>
          </a:p>
          <a:p>
            <a:pPr lvl="1" algn="just">
              <a:lnSpc>
                <a:spcPct val="150000"/>
              </a:lnSpc>
            </a:pPr>
            <a:r>
              <a:rPr lang="en-US" sz="2000" dirty="0"/>
              <a:t>Assess relationship between multiple social support programmes and household resilience</a:t>
            </a:r>
          </a:p>
          <a:p>
            <a:pPr>
              <a:lnSpc>
                <a:spcPct val="150000"/>
              </a:lnSpc>
            </a:pPr>
            <a:r>
              <a:rPr lang="en-US" sz="2400" dirty="0"/>
              <a:t>Rationale</a:t>
            </a:r>
          </a:p>
          <a:p>
            <a:pPr lvl="1" algn="just">
              <a:lnSpc>
                <a:spcPct val="150000"/>
              </a:lnSpc>
            </a:pPr>
            <a:r>
              <a:rPr lang="en-US" sz="2000" dirty="0"/>
              <a:t>There is limited evidence on the relationship between multiple social support programmes and household resilience  or food security </a:t>
            </a:r>
          </a:p>
          <a:p>
            <a:pPr lvl="1" algn="just">
              <a:lnSpc>
                <a:spcPct val="150000"/>
              </a:lnSpc>
            </a:pPr>
            <a:r>
              <a:rPr lang="en-US" sz="2000" dirty="0"/>
              <a:t>Study findings offer insights that can improve programme design and targeting of social support programmes</a:t>
            </a:r>
            <a:endParaRPr lang="en-ZA" sz="2000" dirty="0"/>
          </a:p>
          <a:p>
            <a:pPr marL="228600" marR="0" lvl="1" indent="-228600" algn="just" defTabSz="914400" rtl="0" eaLnBrk="1" fontAlgn="auto" latinLnBrk="0" hangingPunct="1">
              <a:lnSpc>
                <a:spcPct val="150000"/>
              </a:lnSpc>
              <a:spcBef>
                <a:spcPts val="1200"/>
              </a:spcBef>
              <a:spcAft>
                <a:spcPts val="600"/>
              </a:spcAft>
              <a:buClr>
                <a:srgbClr val="F4772E"/>
              </a:buClr>
              <a:buSzPct val="90000"/>
              <a:buFont typeface="Arial" panose="020B0604020202020204" pitchFamily="34" charset="0"/>
              <a:buBlip>
                <a:blip r:embed="rId3"/>
              </a:buBlip>
              <a:tabLst/>
              <a:defRPr/>
            </a:pPr>
            <a:endParaRPr lang="en-US" sz="2600" b="1" dirty="0"/>
          </a:p>
        </p:txBody>
      </p:sp>
    </p:spTree>
    <p:extLst>
      <p:ext uri="{BB962C8B-B14F-4D97-AF65-F5344CB8AC3E}">
        <p14:creationId xmlns:p14="http://schemas.microsoft.com/office/powerpoint/2010/main" val="18192813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012FD-8165-044C-97BE-D567F2D725CE}"/>
              </a:ext>
            </a:extLst>
          </p:cNvPr>
          <p:cNvSpPr>
            <a:spLocks noGrp="1"/>
          </p:cNvSpPr>
          <p:nvPr>
            <p:ph type="title"/>
          </p:nvPr>
        </p:nvSpPr>
        <p:spPr>
          <a:xfrm>
            <a:off x="140689" y="67235"/>
            <a:ext cx="11549742" cy="1206501"/>
          </a:xfrm>
        </p:spPr>
        <p:txBody>
          <a:bodyPr>
            <a:normAutofit/>
          </a:bodyPr>
          <a:lstStyle/>
          <a:p>
            <a:r>
              <a:rPr lang="en-US" sz="4000" dirty="0"/>
              <a:t>Social support programmes in Malawi</a:t>
            </a:r>
          </a:p>
        </p:txBody>
      </p:sp>
      <p:sp>
        <p:nvSpPr>
          <p:cNvPr id="6" name="Slide Number Placeholder 5">
            <a:extLst>
              <a:ext uri="{FF2B5EF4-FFF2-40B4-BE49-F238E27FC236}">
                <a16:creationId xmlns:a16="http://schemas.microsoft.com/office/drawing/2014/main" id="{248CB127-6D97-9441-A033-FBADD6F5646C}"/>
              </a:ext>
            </a:extLst>
          </p:cNvPr>
          <p:cNvSpPr>
            <a:spLocks noGrp="1"/>
          </p:cNvSpPr>
          <p:nvPr>
            <p:ph type="sldNum" sz="quarter" idx="12"/>
          </p:nvPr>
        </p:nvSpPr>
        <p:spPr/>
        <p:txBody>
          <a:bodyPr/>
          <a:lstStyle/>
          <a:p>
            <a:pPr algn="ctr"/>
            <a:fld id="{D6963EB2-57C1-42FA-8A26-7E0DB5B6B463}" type="slidenum">
              <a:rPr lang="en-MW" smtClean="0"/>
              <a:pPr algn="ctr"/>
              <a:t>3</a:t>
            </a:fld>
            <a:endParaRPr lang="en-MW"/>
          </a:p>
        </p:txBody>
      </p:sp>
      <p:sp>
        <p:nvSpPr>
          <p:cNvPr id="11" name="Content Placeholder 2">
            <a:extLst>
              <a:ext uri="{FF2B5EF4-FFF2-40B4-BE49-F238E27FC236}">
                <a16:creationId xmlns:a16="http://schemas.microsoft.com/office/drawing/2014/main" id="{6D464081-418C-4428-BBB4-DA56C64932C2}"/>
              </a:ext>
            </a:extLst>
          </p:cNvPr>
          <p:cNvSpPr txBox="1">
            <a:spLocks/>
          </p:cNvSpPr>
          <p:nvPr/>
        </p:nvSpPr>
        <p:spPr>
          <a:xfrm>
            <a:off x="228600" y="1513109"/>
            <a:ext cx="11549743" cy="47233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2200"/>
              </a:spcBef>
              <a:buSzPct val="90000"/>
              <a:buFontTx/>
              <a:buBlip>
                <a:blip r:embed="rId3"/>
              </a:buBlip>
              <a:defRPr sz="2800" b="1" kern="1200">
                <a:solidFill>
                  <a:schemeClr val="tx1"/>
                </a:solidFill>
                <a:latin typeface="Yu Gothic" panose="020B0400000000000000" pitchFamily="34" charset="-128"/>
                <a:ea typeface="Yu Gothic" panose="020B0400000000000000" pitchFamily="34" charset="-128"/>
                <a:cs typeface="+mn-cs"/>
              </a:defRPr>
            </a:lvl1pPr>
            <a:lvl2pPr marL="685800" indent="-228600" algn="l" defTabSz="914400" rtl="0" eaLnBrk="1" latinLnBrk="0" hangingPunct="1">
              <a:lnSpc>
                <a:spcPct val="90000"/>
              </a:lnSpc>
              <a:spcBef>
                <a:spcPts val="500"/>
              </a:spcBef>
              <a:buClr>
                <a:srgbClr val="F4772E"/>
              </a:buClr>
              <a:buSzPct val="115000"/>
              <a:buFont typeface="Arial" panose="020B0604020202020204" pitchFamily="34" charset="0"/>
              <a:buChar char="•"/>
              <a:defRPr sz="2400" kern="1200">
                <a:solidFill>
                  <a:schemeClr val="tx1"/>
                </a:solidFill>
                <a:latin typeface="Yu Gothic" panose="020B0400000000000000" pitchFamily="34" charset="-128"/>
                <a:ea typeface="Yu Gothic" panose="020B0400000000000000" pitchFamily="34" charset="-128"/>
                <a:cs typeface="+mn-cs"/>
              </a:defRPr>
            </a:lvl2pPr>
            <a:lvl3pPr marL="1257300" indent="-342900" algn="l" defTabSz="914400" rtl="0" eaLnBrk="1" latinLnBrk="0" hangingPunct="1">
              <a:lnSpc>
                <a:spcPct val="90000"/>
              </a:lnSpc>
              <a:spcBef>
                <a:spcPts val="500"/>
              </a:spcBef>
              <a:buClr>
                <a:srgbClr val="F4772E"/>
              </a:buClr>
              <a:buSzPct val="80000"/>
              <a:buFont typeface="Courier New" panose="02070309020205020404" pitchFamily="49" charset="0"/>
              <a:buChar char="o"/>
              <a:defRPr sz="2000" kern="1200">
                <a:solidFill>
                  <a:schemeClr val="tx1"/>
                </a:solidFill>
                <a:latin typeface="Yu Gothic" panose="020B0400000000000000" pitchFamily="34" charset="-128"/>
                <a:ea typeface="Yu Gothic" panose="020B0400000000000000" pitchFamily="34" charset="-128"/>
                <a:cs typeface="+mn-cs"/>
              </a:defRPr>
            </a:lvl3pPr>
            <a:lvl4pPr marL="1600200" indent="-228600" algn="l" defTabSz="914400" rtl="0" eaLnBrk="1" latinLnBrk="0" hangingPunct="1">
              <a:lnSpc>
                <a:spcPct val="90000"/>
              </a:lnSpc>
              <a:spcBef>
                <a:spcPts val="500"/>
              </a:spcBef>
              <a:buClr>
                <a:srgbClr val="F4772E"/>
              </a:buClr>
              <a:buSzPct val="70000"/>
              <a:buFont typeface="Courier New" panose="02070309020205020404" pitchFamily="49" charset="0"/>
              <a:buChar char="o"/>
              <a:defRPr sz="1800" kern="1200">
                <a:solidFill>
                  <a:schemeClr val="tx1"/>
                </a:solidFill>
                <a:latin typeface="Yu Gothic" panose="020B0400000000000000" pitchFamily="34" charset="-128"/>
                <a:ea typeface="Yu Gothic" panose="020B0400000000000000" pitchFamily="34" charset="-128"/>
                <a:cs typeface="+mn-cs"/>
              </a:defRPr>
            </a:lvl4pPr>
            <a:lvl5pPr marL="2057400" indent="-228600" algn="l" defTabSz="914400" rtl="0" eaLnBrk="1" latinLnBrk="0" hangingPunct="1">
              <a:lnSpc>
                <a:spcPct val="90000"/>
              </a:lnSpc>
              <a:spcBef>
                <a:spcPts val="500"/>
              </a:spcBef>
              <a:buClr>
                <a:srgbClr val="F4772E"/>
              </a:buClr>
              <a:buSzPct val="60000"/>
              <a:buFont typeface="Courier New" panose="02070309020205020404" pitchFamily="49" charset="0"/>
              <a:buChar char="o"/>
              <a:defRPr sz="1800" kern="1200">
                <a:solidFill>
                  <a:schemeClr val="tx1"/>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7675" marR="0" lvl="1" indent="-447675" algn="just" defTabSz="914400" rtl="0" eaLnBrk="1" fontAlgn="auto" latinLnBrk="0" hangingPunct="1">
              <a:lnSpc>
                <a:spcPct val="150000"/>
              </a:lnSpc>
              <a:spcBef>
                <a:spcPts val="1200"/>
              </a:spcBef>
              <a:spcAft>
                <a:spcPts val="600"/>
              </a:spcAft>
              <a:buClr>
                <a:srgbClr val="F4772E"/>
              </a:buClr>
              <a:buSzPct val="90000"/>
              <a:buFont typeface="Arial" panose="020B0604020202020204" pitchFamily="34" charset="0"/>
              <a:buBlip>
                <a:blip r:embed="rId3"/>
              </a:buBlip>
              <a:tabLst>
                <a:tab pos="447675" algn="l"/>
              </a:tabLst>
              <a:defRPr/>
            </a:pPr>
            <a:r>
              <a:rPr lang="en-US" sz="2300" b="1" dirty="0"/>
              <a:t>Input subsidies</a:t>
            </a:r>
          </a:p>
          <a:p>
            <a:pPr lvl="1" algn="just">
              <a:lnSpc>
                <a:spcPct val="150000"/>
              </a:lnSpc>
            </a:pPr>
            <a:r>
              <a:rPr lang="en-US" sz="2000" dirty="0"/>
              <a:t>Seeks to improve agricultural productivity, primarily through cheap fertiliser and seeds</a:t>
            </a:r>
          </a:p>
          <a:p>
            <a:pPr lvl="1" algn="just">
              <a:lnSpc>
                <a:spcPct val="150000"/>
              </a:lnSpc>
            </a:pPr>
            <a:r>
              <a:rPr lang="en-US" sz="2000" dirty="0"/>
              <a:t>Aims at reducing the cost of key agricultural inputs for targeted farming households</a:t>
            </a:r>
          </a:p>
          <a:p>
            <a:pPr>
              <a:lnSpc>
                <a:spcPct val="150000"/>
              </a:lnSpc>
            </a:pPr>
            <a:r>
              <a:rPr lang="en-US" sz="2400" dirty="0"/>
              <a:t>Social safety nets or social protection programmes</a:t>
            </a:r>
          </a:p>
          <a:p>
            <a:pPr lvl="1" algn="just">
              <a:lnSpc>
                <a:spcPct val="150000"/>
              </a:lnSpc>
            </a:pPr>
            <a:r>
              <a:rPr lang="en-US" sz="2000" dirty="0"/>
              <a:t>Provides direct support to poor and vulnerable households to enhance their well-being and resilience</a:t>
            </a:r>
          </a:p>
          <a:p>
            <a:pPr lvl="1" algn="just">
              <a:lnSpc>
                <a:spcPct val="150000"/>
              </a:lnSpc>
            </a:pPr>
            <a:r>
              <a:rPr lang="en-US" sz="2000" dirty="0"/>
              <a:t>Main programmes include free distribution of food, feeding programs,  cash transfers, scholarships, and input for work</a:t>
            </a:r>
          </a:p>
        </p:txBody>
      </p:sp>
    </p:spTree>
    <p:extLst>
      <p:ext uri="{BB962C8B-B14F-4D97-AF65-F5344CB8AC3E}">
        <p14:creationId xmlns:p14="http://schemas.microsoft.com/office/powerpoint/2010/main" val="28652548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012FD-8165-044C-97BE-D567F2D725CE}"/>
              </a:ext>
            </a:extLst>
          </p:cNvPr>
          <p:cNvSpPr>
            <a:spLocks noGrp="1"/>
          </p:cNvSpPr>
          <p:nvPr>
            <p:ph type="title"/>
          </p:nvPr>
        </p:nvSpPr>
        <p:spPr>
          <a:xfrm>
            <a:off x="567159" y="67235"/>
            <a:ext cx="11123271" cy="1206501"/>
          </a:xfrm>
        </p:spPr>
        <p:txBody>
          <a:bodyPr>
            <a:normAutofit/>
          </a:bodyPr>
          <a:lstStyle/>
          <a:p>
            <a:r>
              <a:rPr lang="en-US" sz="4000" dirty="0"/>
              <a:t>Data</a:t>
            </a:r>
          </a:p>
        </p:txBody>
      </p:sp>
      <p:sp>
        <p:nvSpPr>
          <p:cNvPr id="6" name="Slide Number Placeholder 5">
            <a:extLst>
              <a:ext uri="{FF2B5EF4-FFF2-40B4-BE49-F238E27FC236}">
                <a16:creationId xmlns:a16="http://schemas.microsoft.com/office/drawing/2014/main" id="{248CB127-6D97-9441-A033-FBADD6F5646C}"/>
              </a:ext>
            </a:extLst>
          </p:cNvPr>
          <p:cNvSpPr>
            <a:spLocks noGrp="1"/>
          </p:cNvSpPr>
          <p:nvPr>
            <p:ph type="sldNum" sz="quarter" idx="12"/>
          </p:nvPr>
        </p:nvSpPr>
        <p:spPr/>
        <p:txBody>
          <a:bodyPr/>
          <a:lstStyle/>
          <a:p>
            <a:pPr algn="ctr"/>
            <a:fld id="{D6963EB2-57C1-42FA-8A26-7E0DB5B6B463}" type="slidenum">
              <a:rPr lang="en-MW" smtClean="0"/>
              <a:pPr algn="ctr"/>
              <a:t>4</a:t>
            </a:fld>
            <a:endParaRPr lang="en-MW"/>
          </a:p>
        </p:txBody>
      </p:sp>
      <p:sp>
        <p:nvSpPr>
          <p:cNvPr id="11" name="Content Placeholder 2">
            <a:extLst>
              <a:ext uri="{FF2B5EF4-FFF2-40B4-BE49-F238E27FC236}">
                <a16:creationId xmlns:a16="http://schemas.microsoft.com/office/drawing/2014/main" id="{6D464081-418C-4428-BBB4-DA56C64932C2}"/>
              </a:ext>
            </a:extLst>
          </p:cNvPr>
          <p:cNvSpPr txBox="1">
            <a:spLocks/>
          </p:cNvSpPr>
          <p:nvPr/>
        </p:nvSpPr>
        <p:spPr>
          <a:xfrm>
            <a:off x="125506" y="1513109"/>
            <a:ext cx="11815481" cy="47233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2200"/>
              </a:spcBef>
              <a:buSzPct val="90000"/>
              <a:buFontTx/>
              <a:buBlip>
                <a:blip r:embed="rId3"/>
              </a:buBlip>
              <a:defRPr sz="2800" b="1" kern="1200">
                <a:solidFill>
                  <a:schemeClr val="tx1"/>
                </a:solidFill>
                <a:latin typeface="Yu Gothic" panose="020B0400000000000000" pitchFamily="34" charset="-128"/>
                <a:ea typeface="Yu Gothic" panose="020B0400000000000000" pitchFamily="34" charset="-128"/>
                <a:cs typeface="+mn-cs"/>
              </a:defRPr>
            </a:lvl1pPr>
            <a:lvl2pPr marL="685800" indent="-228600" algn="l" defTabSz="914400" rtl="0" eaLnBrk="1" latinLnBrk="0" hangingPunct="1">
              <a:lnSpc>
                <a:spcPct val="90000"/>
              </a:lnSpc>
              <a:spcBef>
                <a:spcPts val="500"/>
              </a:spcBef>
              <a:buClr>
                <a:srgbClr val="F4772E"/>
              </a:buClr>
              <a:buSzPct val="115000"/>
              <a:buFont typeface="Arial" panose="020B0604020202020204" pitchFamily="34" charset="0"/>
              <a:buChar char="•"/>
              <a:defRPr sz="2400" kern="1200">
                <a:solidFill>
                  <a:schemeClr val="tx1"/>
                </a:solidFill>
                <a:latin typeface="Yu Gothic" panose="020B0400000000000000" pitchFamily="34" charset="-128"/>
                <a:ea typeface="Yu Gothic" panose="020B0400000000000000" pitchFamily="34" charset="-128"/>
                <a:cs typeface="+mn-cs"/>
              </a:defRPr>
            </a:lvl2pPr>
            <a:lvl3pPr marL="1257300" indent="-342900" algn="l" defTabSz="914400" rtl="0" eaLnBrk="1" latinLnBrk="0" hangingPunct="1">
              <a:lnSpc>
                <a:spcPct val="90000"/>
              </a:lnSpc>
              <a:spcBef>
                <a:spcPts val="500"/>
              </a:spcBef>
              <a:buClr>
                <a:srgbClr val="F4772E"/>
              </a:buClr>
              <a:buSzPct val="80000"/>
              <a:buFont typeface="Courier New" panose="02070309020205020404" pitchFamily="49" charset="0"/>
              <a:buChar char="o"/>
              <a:defRPr sz="2000" kern="1200">
                <a:solidFill>
                  <a:schemeClr val="tx1"/>
                </a:solidFill>
                <a:latin typeface="Yu Gothic" panose="020B0400000000000000" pitchFamily="34" charset="-128"/>
                <a:ea typeface="Yu Gothic" panose="020B0400000000000000" pitchFamily="34" charset="-128"/>
                <a:cs typeface="+mn-cs"/>
              </a:defRPr>
            </a:lvl3pPr>
            <a:lvl4pPr marL="1600200" indent="-228600" algn="l" defTabSz="914400" rtl="0" eaLnBrk="1" latinLnBrk="0" hangingPunct="1">
              <a:lnSpc>
                <a:spcPct val="90000"/>
              </a:lnSpc>
              <a:spcBef>
                <a:spcPts val="500"/>
              </a:spcBef>
              <a:buClr>
                <a:srgbClr val="F4772E"/>
              </a:buClr>
              <a:buSzPct val="70000"/>
              <a:buFont typeface="Courier New" panose="02070309020205020404" pitchFamily="49" charset="0"/>
              <a:buChar char="o"/>
              <a:defRPr sz="1800" kern="1200">
                <a:solidFill>
                  <a:schemeClr val="tx1"/>
                </a:solidFill>
                <a:latin typeface="Yu Gothic" panose="020B0400000000000000" pitchFamily="34" charset="-128"/>
                <a:ea typeface="Yu Gothic" panose="020B0400000000000000" pitchFamily="34" charset="-128"/>
                <a:cs typeface="+mn-cs"/>
              </a:defRPr>
            </a:lvl4pPr>
            <a:lvl5pPr marL="2057400" indent="-228600" algn="l" defTabSz="914400" rtl="0" eaLnBrk="1" latinLnBrk="0" hangingPunct="1">
              <a:lnSpc>
                <a:spcPct val="90000"/>
              </a:lnSpc>
              <a:spcBef>
                <a:spcPts val="500"/>
              </a:spcBef>
              <a:buClr>
                <a:srgbClr val="F4772E"/>
              </a:buClr>
              <a:buSzPct val="60000"/>
              <a:buFont typeface="Courier New" panose="02070309020205020404" pitchFamily="49" charset="0"/>
              <a:buChar char="o"/>
              <a:defRPr sz="1800" kern="1200">
                <a:solidFill>
                  <a:schemeClr val="tx1"/>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7675" indent="-447675" algn="just"/>
            <a:r>
              <a:rPr lang="en-US" sz="2300" dirty="0"/>
              <a:t>Nationally representative integrated household panel survey data </a:t>
            </a:r>
          </a:p>
          <a:p>
            <a:pPr marL="447675" indent="-447675" algn="just"/>
            <a:r>
              <a:rPr lang="en-US" sz="2300" dirty="0"/>
              <a:t>Collected in 2010, 2013, 2016, and 2019</a:t>
            </a:r>
          </a:p>
          <a:p>
            <a:pPr marL="447675" indent="-447675" algn="just"/>
            <a:r>
              <a:rPr lang="en-US" sz="2300" dirty="0"/>
              <a:t>Collected by the </a:t>
            </a:r>
            <a:r>
              <a:rPr lang="en-US" sz="2300" dirty="0" smtClean="0"/>
              <a:t>National </a:t>
            </a:r>
            <a:r>
              <a:rPr lang="en-US" sz="2300" dirty="0"/>
              <a:t>Statistical </a:t>
            </a:r>
            <a:r>
              <a:rPr lang="en-US" sz="2300" dirty="0" smtClean="0"/>
              <a:t>Office with financial and technical support from the World Bank</a:t>
            </a:r>
            <a:endParaRPr lang="en-US" sz="2300" dirty="0"/>
          </a:p>
          <a:p>
            <a:pPr marL="447675" indent="-447675" algn="just"/>
            <a:r>
              <a:rPr lang="en-US" sz="2300" dirty="0"/>
              <a:t>Survey collected information on socio-economic characteristics, shocks, social safety nets, assets, non-farm self-employment, etc</a:t>
            </a:r>
          </a:p>
          <a:p>
            <a:pPr marL="447675" indent="-447675" algn="just"/>
            <a:r>
              <a:rPr lang="en-US" sz="2300" dirty="0"/>
              <a:t>Data consists of 1,619 households interviewed in 2009/10; 1,990 households in 2012/13; 2,508 households in 2015/16, and 3,178 households in </a:t>
            </a:r>
            <a:r>
              <a:rPr lang="en-US" sz="2300" dirty="0" smtClean="0"/>
              <a:t>2018/19 </a:t>
            </a:r>
            <a:endParaRPr lang="en-US" sz="2300" dirty="0"/>
          </a:p>
          <a:p>
            <a:pPr marL="447675" indent="-447675" algn="just">
              <a:tabLst>
                <a:tab pos="447675" algn="l"/>
              </a:tabLst>
            </a:pPr>
            <a:r>
              <a:rPr lang="en-US" sz="2300" dirty="0"/>
              <a:t>Analysis based on a balanced sample of 1,017 households</a:t>
            </a:r>
            <a:endParaRPr lang="en-ZA" sz="2300" dirty="0"/>
          </a:p>
          <a:p>
            <a:pPr marL="228600" marR="0" lvl="1" indent="-228600" algn="just" defTabSz="914400" rtl="0" eaLnBrk="1" fontAlgn="auto" latinLnBrk="0" hangingPunct="1">
              <a:lnSpc>
                <a:spcPct val="150000"/>
              </a:lnSpc>
              <a:spcBef>
                <a:spcPts val="1200"/>
              </a:spcBef>
              <a:spcAft>
                <a:spcPts val="600"/>
              </a:spcAft>
              <a:buClr>
                <a:srgbClr val="F4772E"/>
              </a:buClr>
              <a:buSzPct val="90000"/>
              <a:buFont typeface="Arial" panose="020B0604020202020204" pitchFamily="34" charset="0"/>
              <a:buBlip>
                <a:blip r:embed="rId3"/>
              </a:buBlip>
              <a:tabLst/>
              <a:defRPr/>
            </a:pPr>
            <a:endParaRPr lang="en-US" sz="2300" b="1" dirty="0"/>
          </a:p>
        </p:txBody>
      </p:sp>
    </p:spTree>
    <p:extLst>
      <p:ext uri="{BB962C8B-B14F-4D97-AF65-F5344CB8AC3E}">
        <p14:creationId xmlns:p14="http://schemas.microsoft.com/office/powerpoint/2010/main" val="33003798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012FD-8165-044C-97BE-D567F2D725CE}"/>
              </a:ext>
            </a:extLst>
          </p:cNvPr>
          <p:cNvSpPr>
            <a:spLocks noGrp="1"/>
          </p:cNvSpPr>
          <p:nvPr>
            <p:ph type="title"/>
          </p:nvPr>
        </p:nvSpPr>
        <p:spPr>
          <a:xfrm>
            <a:off x="174171" y="67235"/>
            <a:ext cx="11516259" cy="1206501"/>
          </a:xfrm>
        </p:spPr>
        <p:txBody>
          <a:bodyPr>
            <a:normAutofit/>
          </a:bodyPr>
          <a:lstStyle/>
          <a:p>
            <a:r>
              <a:rPr lang="en-US" sz="4000" dirty="0"/>
              <a:t>Methodology </a:t>
            </a:r>
            <a:endParaRPr lang="en-US" sz="4000" dirty="0">
              <a:solidFill>
                <a:srgbClr val="FF0000"/>
              </a:solidFill>
            </a:endParaRPr>
          </a:p>
        </p:txBody>
      </p:sp>
      <p:sp>
        <p:nvSpPr>
          <p:cNvPr id="6" name="Slide Number Placeholder 5">
            <a:extLst>
              <a:ext uri="{FF2B5EF4-FFF2-40B4-BE49-F238E27FC236}">
                <a16:creationId xmlns:a16="http://schemas.microsoft.com/office/drawing/2014/main" id="{248CB127-6D97-9441-A033-FBADD6F5646C}"/>
              </a:ext>
            </a:extLst>
          </p:cNvPr>
          <p:cNvSpPr>
            <a:spLocks noGrp="1"/>
          </p:cNvSpPr>
          <p:nvPr>
            <p:ph type="sldNum" sz="quarter" idx="12"/>
          </p:nvPr>
        </p:nvSpPr>
        <p:spPr/>
        <p:txBody>
          <a:bodyPr/>
          <a:lstStyle/>
          <a:p>
            <a:pPr algn="ctr"/>
            <a:fld id="{D6963EB2-57C1-42FA-8A26-7E0DB5B6B463}" type="slidenum">
              <a:rPr lang="en-MW" smtClean="0"/>
              <a:pPr algn="ctr"/>
              <a:t>5</a:t>
            </a:fld>
            <a:endParaRPr lang="en-MW"/>
          </a:p>
        </p:txBody>
      </p:sp>
      <p:sp>
        <p:nvSpPr>
          <p:cNvPr id="3" name="Content Placeholder 2">
            <a:extLst>
              <a:ext uri="{FF2B5EF4-FFF2-40B4-BE49-F238E27FC236}">
                <a16:creationId xmlns:a16="http://schemas.microsoft.com/office/drawing/2014/main" id="{C3A7A8C4-C753-B348-B4DF-9F6AD7952781}"/>
              </a:ext>
            </a:extLst>
          </p:cNvPr>
          <p:cNvSpPr>
            <a:spLocks noGrp="1"/>
          </p:cNvSpPr>
          <p:nvPr>
            <p:ph idx="4294967295"/>
          </p:nvPr>
        </p:nvSpPr>
        <p:spPr>
          <a:xfrm>
            <a:off x="174171" y="1512888"/>
            <a:ext cx="11713029" cy="4843462"/>
          </a:xfrm>
        </p:spPr>
        <p:txBody>
          <a:bodyPr>
            <a:noAutofit/>
          </a:bodyPr>
          <a:lstStyle/>
          <a:p>
            <a:pPr marL="536575" indent="-536575" algn="just">
              <a:lnSpc>
                <a:spcPct val="100000"/>
              </a:lnSpc>
            </a:pPr>
            <a:r>
              <a:rPr lang="en-US" sz="2300" b="1" dirty="0"/>
              <a:t>Resilience is measured using FAO’s Resilience Indicators for Measurement and Analysis (RIMA) methodology</a:t>
            </a:r>
          </a:p>
          <a:p>
            <a:pPr marL="993775" lvl="1" indent="-366713" algn="just">
              <a:lnSpc>
                <a:spcPct val="100000"/>
              </a:lnSpc>
            </a:pPr>
            <a:r>
              <a:rPr lang="en-US" sz="2000" dirty="0"/>
              <a:t>RIMA consists of four pillars: Access to Basic Services (ABS), Adaptive Capacity (AC), Assets (AST), and Social Safety Nets (SSN)</a:t>
            </a:r>
          </a:p>
          <a:p>
            <a:pPr marL="536575" indent="-536575" algn="just">
              <a:lnSpc>
                <a:spcPct val="100000"/>
              </a:lnSpc>
            </a:pPr>
            <a:r>
              <a:rPr lang="en-US" sz="2300" b="1" dirty="0"/>
              <a:t>The Food Consumption Score (FCS) is used as an indicator of food </a:t>
            </a:r>
            <a:r>
              <a:rPr lang="en-US" sz="2300" b="1" dirty="0" smtClean="0"/>
              <a:t>security </a:t>
            </a:r>
            <a:endParaRPr lang="en-US" sz="2300" b="1" dirty="0"/>
          </a:p>
          <a:p>
            <a:pPr marL="993775" lvl="1" indent="-366713" algn="just">
              <a:lnSpc>
                <a:spcPct val="100000"/>
              </a:lnSpc>
            </a:pPr>
            <a:r>
              <a:rPr lang="en-US" sz="2000" dirty="0"/>
              <a:t>FCS is a composite indicator capturing dietary diversity, food consumption frequency, and the relative nutritional value of the consumed foods </a:t>
            </a:r>
          </a:p>
          <a:p>
            <a:pPr marL="993775" lvl="1" indent="-366713" algn="just">
              <a:lnSpc>
                <a:spcPct val="100000"/>
              </a:lnSpc>
            </a:pPr>
            <a:r>
              <a:rPr lang="en-US" sz="2000" dirty="0"/>
              <a:t>Scores range from 0 to 112, with higher scores indicating better food security</a:t>
            </a:r>
          </a:p>
          <a:p>
            <a:pPr marL="536575" indent="-536575" algn="just">
              <a:lnSpc>
                <a:spcPct val="100000"/>
              </a:lnSpc>
            </a:pPr>
            <a:r>
              <a:rPr lang="en-US" sz="2300" b="1" dirty="0"/>
              <a:t>The fixed effects model was used to analyse the relationship between multiple social support programmes and food </a:t>
            </a:r>
            <a:r>
              <a:rPr lang="en-US" sz="2300" b="1" dirty="0" smtClean="0"/>
              <a:t>security </a:t>
            </a:r>
            <a:r>
              <a:rPr lang="en-US" sz="2300" b="1" smtClean="0"/>
              <a:t>and resilience</a:t>
            </a:r>
            <a:endParaRPr lang="en-US" sz="2300" b="1" dirty="0"/>
          </a:p>
        </p:txBody>
      </p:sp>
    </p:spTree>
    <p:extLst>
      <p:ext uri="{BB962C8B-B14F-4D97-AF65-F5344CB8AC3E}">
        <p14:creationId xmlns:p14="http://schemas.microsoft.com/office/powerpoint/2010/main" val="693875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012FD-8165-044C-97BE-D567F2D725CE}"/>
              </a:ext>
            </a:extLst>
          </p:cNvPr>
          <p:cNvSpPr>
            <a:spLocks noGrp="1"/>
          </p:cNvSpPr>
          <p:nvPr>
            <p:ph type="title"/>
          </p:nvPr>
        </p:nvSpPr>
        <p:spPr>
          <a:xfrm>
            <a:off x="81279" y="67235"/>
            <a:ext cx="12001863" cy="1206501"/>
          </a:xfrm>
        </p:spPr>
        <p:txBody>
          <a:bodyPr>
            <a:normAutofit/>
          </a:bodyPr>
          <a:lstStyle/>
          <a:p>
            <a:r>
              <a:rPr lang="en-US" sz="4000" dirty="0"/>
              <a:t>Percent of households facing shocks over time</a:t>
            </a:r>
          </a:p>
        </p:txBody>
      </p:sp>
      <p:sp>
        <p:nvSpPr>
          <p:cNvPr id="6" name="Slide Number Placeholder 5">
            <a:extLst>
              <a:ext uri="{FF2B5EF4-FFF2-40B4-BE49-F238E27FC236}">
                <a16:creationId xmlns:a16="http://schemas.microsoft.com/office/drawing/2014/main" id="{248CB127-6D97-9441-A033-FBADD6F5646C}"/>
              </a:ext>
            </a:extLst>
          </p:cNvPr>
          <p:cNvSpPr>
            <a:spLocks noGrp="1"/>
          </p:cNvSpPr>
          <p:nvPr>
            <p:ph type="sldNum" sz="quarter" idx="12"/>
          </p:nvPr>
        </p:nvSpPr>
        <p:spPr/>
        <p:txBody>
          <a:bodyPr/>
          <a:lstStyle/>
          <a:p>
            <a:pPr algn="ctr"/>
            <a:fld id="{D6963EB2-57C1-42FA-8A26-7E0DB5B6B463}" type="slidenum">
              <a:rPr lang="en-MW" smtClean="0"/>
              <a:pPr algn="ctr"/>
              <a:t>6</a:t>
            </a:fld>
            <a:endParaRPr lang="en-MW"/>
          </a:p>
        </p:txBody>
      </p:sp>
      <p:graphicFrame>
        <p:nvGraphicFramePr>
          <p:cNvPr id="9" name="Chart 8">
            <a:extLst>
              <a:ext uri="{FF2B5EF4-FFF2-40B4-BE49-F238E27FC236}">
                <a16:creationId xmlns:a16="http://schemas.microsoft.com/office/drawing/2014/main" id="{C17036EA-C5C5-957F-2E9C-6AEF87C4463D}"/>
              </a:ext>
            </a:extLst>
          </p:cNvPr>
          <p:cNvGraphicFramePr>
            <a:graphicFrameLocks/>
          </p:cNvGraphicFramePr>
          <p:nvPr>
            <p:extLst>
              <p:ext uri="{D42A27DB-BD31-4B8C-83A1-F6EECF244321}">
                <p14:modId xmlns:p14="http://schemas.microsoft.com/office/powerpoint/2010/main" val="329423709"/>
              </p:ext>
            </p:extLst>
          </p:nvPr>
        </p:nvGraphicFramePr>
        <p:xfrm>
          <a:off x="81279" y="1376085"/>
          <a:ext cx="11698345" cy="46209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61751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012FD-8165-044C-97BE-D567F2D725CE}"/>
              </a:ext>
            </a:extLst>
          </p:cNvPr>
          <p:cNvSpPr>
            <a:spLocks noGrp="1"/>
          </p:cNvSpPr>
          <p:nvPr>
            <p:ph type="title"/>
          </p:nvPr>
        </p:nvSpPr>
        <p:spPr>
          <a:xfrm>
            <a:off x="0" y="67235"/>
            <a:ext cx="12192000" cy="1206501"/>
          </a:xfrm>
        </p:spPr>
        <p:txBody>
          <a:bodyPr>
            <a:normAutofit/>
          </a:bodyPr>
          <a:lstStyle/>
          <a:p>
            <a:pPr algn="just"/>
            <a:r>
              <a:rPr lang="en-US" sz="4000" dirty="0"/>
              <a:t>Share of households accessing both coupons and SSNs</a:t>
            </a:r>
          </a:p>
        </p:txBody>
      </p:sp>
      <p:sp>
        <p:nvSpPr>
          <p:cNvPr id="6" name="Slide Number Placeholder 5">
            <a:extLst>
              <a:ext uri="{FF2B5EF4-FFF2-40B4-BE49-F238E27FC236}">
                <a16:creationId xmlns:a16="http://schemas.microsoft.com/office/drawing/2014/main" id="{248CB127-6D97-9441-A033-FBADD6F5646C}"/>
              </a:ext>
            </a:extLst>
          </p:cNvPr>
          <p:cNvSpPr>
            <a:spLocks noGrp="1"/>
          </p:cNvSpPr>
          <p:nvPr>
            <p:ph type="sldNum" sz="quarter" idx="12"/>
          </p:nvPr>
        </p:nvSpPr>
        <p:spPr/>
        <p:txBody>
          <a:bodyPr/>
          <a:lstStyle/>
          <a:p>
            <a:pPr algn="ctr"/>
            <a:fld id="{D6963EB2-57C1-42FA-8A26-7E0DB5B6B463}" type="slidenum">
              <a:rPr lang="en-MW" smtClean="0"/>
              <a:pPr algn="ctr"/>
              <a:t>7</a:t>
            </a:fld>
            <a:endParaRPr lang="en-MW"/>
          </a:p>
        </p:txBody>
      </p:sp>
      <p:graphicFrame>
        <p:nvGraphicFramePr>
          <p:cNvPr id="12" name="Chart 11">
            <a:extLst>
              <a:ext uri="{FF2B5EF4-FFF2-40B4-BE49-F238E27FC236}">
                <a16:creationId xmlns:a16="http://schemas.microsoft.com/office/drawing/2014/main" id="{6526020D-6A04-B250-6C87-BA043A7F6F2B}"/>
              </a:ext>
            </a:extLst>
          </p:cNvPr>
          <p:cNvGraphicFramePr>
            <a:graphicFrameLocks/>
          </p:cNvGraphicFramePr>
          <p:nvPr>
            <p:extLst>
              <p:ext uri="{D42A27DB-BD31-4B8C-83A1-F6EECF244321}">
                <p14:modId xmlns:p14="http://schemas.microsoft.com/office/powerpoint/2010/main" val="1459447166"/>
              </p:ext>
            </p:extLst>
          </p:nvPr>
        </p:nvGraphicFramePr>
        <p:xfrm>
          <a:off x="0" y="1376456"/>
          <a:ext cx="11958918" cy="48771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21243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012FD-8165-044C-97BE-D567F2D725CE}"/>
              </a:ext>
            </a:extLst>
          </p:cNvPr>
          <p:cNvSpPr>
            <a:spLocks noGrp="1"/>
          </p:cNvSpPr>
          <p:nvPr>
            <p:ph type="title"/>
          </p:nvPr>
        </p:nvSpPr>
        <p:spPr>
          <a:xfrm>
            <a:off x="0" y="67235"/>
            <a:ext cx="12192000" cy="1206501"/>
          </a:xfrm>
        </p:spPr>
        <p:txBody>
          <a:bodyPr>
            <a:normAutofit/>
          </a:bodyPr>
          <a:lstStyle/>
          <a:p>
            <a:pPr algn="just"/>
            <a:r>
              <a:rPr lang="en-US" sz="4000" dirty="0"/>
              <a:t>Share of households </a:t>
            </a:r>
            <a:r>
              <a:rPr lang="en-US" sz="4000" dirty="0" smtClean="0"/>
              <a:t>benefiting multiple social support programmes</a:t>
            </a:r>
            <a:endParaRPr lang="en-US" sz="4000" dirty="0"/>
          </a:p>
        </p:txBody>
      </p:sp>
      <p:sp>
        <p:nvSpPr>
          <p:cNvPr id="6" name="Slide Number Placeholder 5">
            <a:extLst>
              <a:ext uri="{FF2B5EF4-FFF2-40B4-BE49-F238E27FC236}">
                <a16:creationId xmlns:a16="http://schemas.microsoft.com/office/drawing/2014/main" id="{248CB127-6D97-9441-A033-FBADD6F5646C}"/>
              </a:ext>
            </a:extLst>
          </p:cNvPr>
          <p:cNvSpPr>
            <a:spLocks noGrp="1"/>
          </p:cNvSpPr>
          <p:nvPr>
            <p:ph type="sldNum" sz="quarter" idx="12"/>
          </p:nvPr>
        </p:nvSpPr>
        <p:spPr/>
        <p:txBody>
          <a:bodyPr/>
          <a:lstStyle/>
          <a:p>
            <a:pPr algn="ctr"/>
            <a:fld id="{D6963EB2-57C1-42FA-8A26-7E0DB5B6B463}" type="slidenum">
              <a:rPr lang="en-MW" smtClean="0"/>
              <a:pPr algn="ctr"/>
              <a:t>8</a:t>
            </a:fld>
            <a:endParaRPr lang="en-MW"/>
          </a:p>
        </p:txBody>
      </p:sp>
      <p:graphicFrame>
        <p:nvGraphicFramePr>
          <p:cNvPr id="7" name="Chart 6">
            <a:extLst>
              <a:ext uri="{FF2B5EF4-FFF2-40B4-BE49-F238E27FC236}">
                <a16:creationId xmlns:a16="http://schemas.microsoft.com/office/drawing/2014/main" id="{DC7BA4B6-CDC8-4B16-6BC4-BA4C3EE07E4F}"/>
              </a:ext>
            </a:extLst>
          </p:cNvPr>
          <p:cNvGraphicFramePr>
            <a:graphicFrameLocks/>
          </p:cNvGraphicFramePr>
          <p:nvPr>
            <p:extLst>
              <p:ext uri="{D42A27DB-BD31-4B8C-83A1-F6EECF244321}">
                <p14:modId xmlns:p14="http://schemas.microsoft.com/office/powerpoint/2010/main" val="2551656421"/>
              </p:ext>
            </p:extLst>
          </p:nvPr>
        </p:nvGraphicFramePr>
        <p:xfrm>
          <a:off x="107577" y="1524001"/>
          <a:ext cx="11259670" cy="43658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073629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wAPATA" id="{A95BEB6D-A85B-454F-A681-A4EAB3C3D6C6}" vid="{54DDE5E3-741F-DB49-92B1-068C0F7631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10813</TotalTime>
  <Words>1062</Words>
  <Application>Microsoft Office PowerPoint</Application>
  <PresentationFormat>Widescreen</PresentationFormat>
  <Paragraphs>139</Paragraphs>
  <Slides>14</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Yu Gothic</vt:lpstr>
      <vt:lpstr>Yu Gothic Medium</vt:lpstr>
      <vt:lpstr>Arial</vt:lpstr>
      <vt:lpstr>Calibri</vt:lpstr>
      <vt:lpstr>Century Gothic</vt:lpstr>
      <vt:lpstr>Courier New</vt:lpstr>
      <vt:lpstr>Times New Roman</vt:lpstr>
      <vt:lpstr>Office Theme</vt:lpstr>
      <vt:lpstr>Does accessing multiple social support programmes improve household resilience and food security?</vt:lpstr>
      <vt:lpstr>Introduction </vt:lpstr>
      <vt:lpstr>Study objectives and rationale</vt:lpstr>
      <vt:lpstr>Social support programmes in Malawi</vt:lpstr>
      <vt:lpstr>Data</vt:lpstr>
      <vt:lpstr>Methodology </vt:lpstr>
      <vt:lpstr>Percent of households facing shocks over time</vt:lpstr>
      <vt:lpstr>Share of households accessing both coupons and SSNs</vt:lpstr>
      <vt:lpstr>Share of households benefiting multiple social support programmes</vt:lpstr>
      <vt:lpstr>Relationship between multiple social support programmes and food security</vt:lpstr>
      <vt:lpstr>Relationship between multiple social support programmes and resilience status</vt:lpstr>
      <vt:lpstr>Policy recommendations</vt:lpstr>
      <vt:lpstr>Acknowledgements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Locally-Led Agricultural Policy Think Tanks</dc:title>
  <dc:creator>Muyanga, Milu</dc:creator>
  <cp:lastModifiedBy>Anderson Gondwe</cp:lastModifiedBy>
  <cp:revision>482</cp:revision>
  <cp:lastPrinted>2022-07-20T11:19:16Z</cp:lastPrinted>
  <dcterms:created xsi:type="dcterms:W3CDTF">2020-11-16T17:34:04Z</dcterms:created>
  <dcterms:modified xsi:type="dcterms:W3CDTF">2026-01-23T12:03:04Z</dcterms:modified>
</cp:coreProperties>
</file>